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05_849891FE.xml" ContentType="application/vnd.ms-powerpoint.comments+xml"/>
  <Override PartName="/ppt/notesSlides/notesSlide10.xml" ContentType="application/vnd.openxmlformats-officedocument.presentationml.notesSlide+xml"/>
  <Override PartName="/ppt/comments/modernComment_106_AF91FFE6.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0"/>
  </p:notesMasterIdLst>
  <p:sldIdLst>
    <p:sldId id="256" r:id="rId2"/>
    <p:sldId id="257" r:id="rId3"/>
    <p:sldId id="258" r:id="rId4"/>
    <p:sldId id="259" r:id="rId5"/>
    <p:sldId id="269" r:id="rId6"/>
    <p:sldId id="260" r:id="rId7"/>
    <p:sldId id="271" r:id="rId8"/>
    <p:sldId id="270" r:id="rId9"/>
    <p:sldId id="261" r:id="rId10"/>
    <p:sldId id="262" r:id="rId11"/>
    <p:sldId id="272" r:id="rId12"/>
    <p:sldId id="273" r:id="rId13"/>
    <p:sldId id="264" r:id="rId14"/>
    <p:sldId id="263" r:id="rId15"/>
    <p:sldId id="266" r:id="rId16"/>
    <p:sldId id="265" r:id="rId17"/>
    <p:sldId id="267"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6FAC618-BD73-E54A-E3D2-AC7019EC189C}" name="Rachel K Fundator" initials="RF" userId="S::rfundato@purdue.edu::32d3d563-fb56-4445-acf1-c1ae9d7fde5e" providerId="AD"/>
  <p188:author id="{1DF551DF-D0FA-00C8-7420-D8F86E92191A}" name="Samantha Elizabeth LeGrand" initials="SL" userId="S::legrands@purdue.edu::0cab27d0-9a13-4462-9355-365b5985a08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E8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 Fundator" userId="S::rfundato@purdue.edu::32d3d563-fb56-4445-acf1-c1ae9d7fde5e" providerId="AD" clId="Web-{C5C3E61D-56FA-88D5-4546-C89CE9799F34}"/>
    <pc:docChg chg="modSld">
      <pc:chgData name="Rachel K Fundator" userId="S::rfundato@purdue.edu::32d3d563-fb56-4445-acf1-c1ae9d7fde5e" providerId="AD" clId="Web-{C5C3E61D-56FA-88D5-4546-C89CE9799F34}" dt="2026-05-08T20:02:23.576" v="153" actId="20577"/>
      <pc:docMkLst>
        <pc:docMk/>
      </pc:docMkLst>
      <pc:sldChg chg="modSp">
        <pc:chgData name="Rachel K Fundator" userId="S::rfundato@purdue.edu::32d3d563-fb56-4445-acf1-c1ae9d7fde5e" providerId="AD" clId="Web-{C5C3E61D-56FA-88D5-4546-C89CE9799F34}" dt="2026-05-08T19:58:47.004" v="67" actId="20577"/>
        <pc:sldMkLst>
          <pc:docMk/>
          <pc:sldMk cId="3968059560" sldId="259"/>
        </pc:sldMkLst>
        <pc:spChg chg="mod">
          <ac:chgData name="Rachel K Fundator" userId="S::rfundato@purdue.edu::32d3d563-fb56-4445-acf1-c1ae9d7fde5e" providerId="AD" clId="Web-{C5C3E61D-56FA-88D5-4546-C89CE9799F34}" dt="2026-05-08T19:58:47.004" v="67" actId="20577"/>
          <ac:spMkLst>
            <pc:docMk/>
            <pc:sldMk cId="3968059560" sldId="259"/>
            <ac:spMk id="3" creationId="{9A81E279-9492-9539-FA22-E217061FE15B}"/>
          </ac:spMkLst>
        </pc:spChg>
      </pc:sldChg>
      <pc:sldChg chg="modSp">
        <pc:chgData name="Rachel K Fundator" userId="S::rfundato@purdue.edu::32d3d563-fb56-4445-acf1-c1ae9d7fde5e" providerId="AD" clId="Web-{C5C3E61D-56FA-88D5-4546-C89CE9799F34}" dt="2026-05-08T20:01:16.199" v="107" actId="20577"/>
        <pc:sldMkLst>
          <pc:docMk/>
          <pc:sldMk cId="481892638" sldId="260"/>
        </pc:sldMkLst>
        <pc:spChg chg="mod">
          <ac:chgData name="Rachel K Fundator" userId="S::rfundato@purdue.edu::32d3d563-fb56-4445-acf1-c1ae9d7fde5e" providerId="AD" clId="Web-{C5C3E61D-56FA-88D5-4546-C89CE9799F34}" dt="2026-05-08T20:01:16.199" v="107" actId="20577"/>
          <ac:spMkLst>
            <pc:docMk/>
            <pc:sldMk cId="481892638" sldId="260"/>
            <ac:spMk id="3" creationId="{F4B26C5D-57CD-C8EF-C009-3A7C01D68525}"/>
          </ac:spMkLst>
        </pc:spChg>
      </pc:sldChg>
      <pc:sldChg chg="modSp">
        <pc:chgData name="Rachel K Fundator" userId="S::rfundato@purdue.edu::32d3d563-fb56-4445-acf1-c1ae9d7fde5e" providerId="AD" clId="Web-{C5C3E61D-56FA-88D5-4546-C89CE9799F34}" dt="2026-05-08T20:02:23.576" v="153" actId="20577"/>
        <pc:sldMkLst>
          <pc:docMk/>
          <pc:sldMk cId="1140687319" sldId="271"/>
        </pc:sldMkLst>
        <pc:spChg chg="mod">
          <ac:chgData name="Rachel K Fundator" userId="S::rfundato@purdue.edu::32d3d563-fb56-4445-acf1-c1ae9d7fde5e" providerId="AD" clId="Web-{C5C3E61D-56FA-88D5-4546-C89CE9799F34}" dt="2026-05-08T20:02:23.576" v="153" actId="20577"/>
          <ac:spMkLst>
            <pc:docMk/>
            <pc:sldMk cId="1140687319" sldId="271"/>
            <ac:spMk id="5" creationId="{2C6C1171-6259-4777-5365-FEA554CDD890}"/>
          </ac:spMkLst>
        </pc:spChg>
      </pc:sldChg>
    </pc:docChg>
  </pc:docChgLst>
  <pc:docChgLst>
    <pc:chgData name="Rachel K Fundator" userId="S::rfundato@purdue.edu::32d3d563-fb56-4445-acf1-c1ae9d7fde5e" providerId="AD" clId="Web-{3CF20803-480A-0C20-8DDE-2E95507CAAAE}"/>
    <pc:docChg chg="modSld">
      <pc:chgData name="Rachel K Fundator" userId="S::rfundato@purdue.edu::32d3d563-fb56-4445-acf1-c1ae9d7fde5e" providerId="AD" clId="Web-{3CF20803-480A-0C20-8DDE-2E95507CAAAE}" dt="2026-04-24T14:37:42.627" v="53"/>
      <pc:docMkLst>
        <pc:docMk/>
      </pc:docMkLst>
      <pc:sldChg chg="modNotes">
        <pc:chgData name="Rachel K Fundator" userId="S::rfundato@purdue.edu::32d3d563-fb56-4445-acf1-c1ae9d7fde5e" providerId="AD" clId="Web-{3CF20803-480A-0C20-8DDE-2E95507CAAAE}" dt="2026-04-24T14:37:42.627" v="53"/>
        <pc:sldMkLst>
          <pc:docMk/>
          <pc:sldMk cId="109857222" sldId="256"/>
        </pc:sldMkLst>
      </pc:sldChg>
    </pc:docChg>
  </pc:docChgLst>
  <pc:docChgLst>
    <pc:chgData name="Rachel K Fundator" userId="S::rfundato@purdue.edu::32d3d563-fb56-4445-acf1-c1ae9d7fde5e" providerId="AD" clId="Web-{2F4198AF-7006-3091-D087-9E6DEFCAD31E}"/>
    <pc:docChg chg="modSld">
      <pc:chgData name="Rachel K Fundator" userId="S::rfundato@purdue.edu::32d3d563-fb56-4445-acf1-c1ae9d7fde5e" providerId="AD" clId="Web-{2F4198AF-7006-3091-D087-9E6DEFCAD31E}" dt="2026-04-29T13:23:14.357" v="1" actId="20577"/>
      <pc:docMkLst>
        <pc:docMk/>
      </pc:docMkLst>
      <pc:sldChg chg="modSp">
        <pc:chgData name="Rachel K Fundator" userId="S::rfundato@purdue.edu::32d3d563-fb56-4445-acf1-c1ae9d7fde5e" providerId="AD" clId="Web-{2F4198AF-7006-3091-D087-9E6DEFCAD31E}" dt="2026-04-29T13:23:14.357" v="1" actId="20577"/>
        <pc:sldMkLst>
          <pc:docMk/>
          <pc:sldMk cId="2263228263" sldId="268"/>
        </pc:sldMkLst>
        <pc:spChg chg="mod">
          <ac:chgData name="Rachel K Fundator" userId="S::rfundato@purdue.edu::32d3d563-fb56-4445-acf1-c1ae9d7fde5e" providerId="AD" clId="Web-{2F4198AF-7006-3091-D087-9E6DEFCAD31E}" dt="2026-04-29T13:23:14.357" v="1" actId="20577"/>
          <ac:spMkLst>
            <pc:docMk/>
            <pc:sldMk cId="2263228263" sldId="268"/>
            <ac:spMk id="3" creationId="{92543E35-6629-5989-C938-8E13283E8FDA}"/>
          </ac:spMkLst>
        </pc:spChg>
      </pc:sldChg>
    </pc:docChg>
  </pc:docChgLst>
  <pc:docChgLst>
    <pc:chgData name="Rachel K Fundator" userId="S::rfundato@purdue.edu::32d3d563-fb56-4445-acf1-c1ae9d7fde5e" providerId="AD" clId="Web-{3C238E3C-8F8C-2DAF-A2CE-2CEB30B72084}"/>
    <pc:docChg chg="modSld">
      <pc:chgData name="Rachel K Fundator" userId="S::rfundato@purdue.edu::32d3d563-fb56-4445-acf1-c1ae9d7fde5e" providerId="AD" clId="Web-{3C238E3C-8F8C-2DAF-A2CE-2CEB30B72084}" dt="2026-05-04T14:05:24.785" v="55" actId="20577"/>
      <pc:docMkLst>
        <pc:docMk/>
      </pc:docMkLst>
      <pc:sldChg chg="modSp">
        <pc:chgData name="Rachel K Fundator" userId="S::rfundato@purdue.edu::32d3d563-fb56-4445-acf1-c1ae9d7fde5e" providerId="AD" clId="Web-{3C238E3C-8F8C-2DAF-A2CE-2CEB30B72084}" dt="2026-05-04T14:01:26.785" v="35" actId="20577"/>
        <pc:sldMkLst>
          <pc:docMk/>
          <pc:sldMk cId="3968059560" sldId="259"/>
        </pc:sldMkLst>
        <pc:spChg chg="mod">
          <ac:chgData name="Rachel K Fundator" userId="S::rfundato@purdue.edu::32d3d563-fb56-4445-acf1-c1ae9d7fde5e" providerId="AD" clId="Web-{3C238E3C-8F8C-2DAF-A2CE-2CEB30B72084}" dt="2026-05-04T14:01:26.785" v="35" actId="20577"/>
          <ac:spMkLst>
            <pc:docMk/>
            <pc:sldMk cId="3968059560" sldId="259"/>
            <ac:spMk id="3" creationId="{9A81E279-9492-9539-FA22-E217061FE15B}"/>
          </ac:spMkLst>
        </pc:spChg>
      </pc:sldChg>
      <pc:sldChg chg="modSp">
        <pc:chgData name="Rachel K Fundator" userId="S::rfundato@purdue.edu::32d3d563-fb56-4445-acf1-c1ae9d7fde5e" providerId="AD" clId="Web-{3C238E3C-8F8C-2DAF-A2CE-2CEB30B72084}" dt="2026-05-04T14:04:55.066" v="53" actId="20577"/>
        <pc:sldMkLst>
          <pc:docMk/>
          <pc:sldMk cId="481892638" sldId="260"/>
        </pc:sldMkLst>
        <pc:spChg chg="mod">
          <ac:chgData name="Rachel K Fundator" userId="S::rfundato@purdue.edu::32d3d563-fb56-4445-acf1-c1ae9d7fde5e" providerId="AD" clId="Web-{3C238E3C-8F8C-2DAF-A2CE-2CEB30B72084}" dt="2026-05-04T14:04:55.066" v="53" actId="20577"/>
          <ac:spMkLst>
            <pc:docMk/>
            <pc:sldMk cId="481892638" sldId="260"/>
            <ac:spMk id="3" creationId="{F4B26C5D-57CD-C8EF-C009-3A7C01D68525}"/>
          </ac:spMkLst>
        </pc:spChg>
      </pc:sldChg>
      <pc:sldChg chg="modSp">
        <pc:chgData name="Rachel K Fundator" userId="S::rfundato@purdue.edu::32d3d563-fb56-4445-acf1-c1ae9d7fde5e" providerId="AD" clId="Web-{3C238E3C-8F8C-2DAF-A2CE-2CEB30B72084}" dt="2026-05-04T14:05:24.785" v="55" actId="20577"/>
        <pc:sldMkLst>
          <pc:docMk/>
          <pc:sldMk cId="1140687319" sldId="271"/>
        </pc:sldMkLst>
        <pc:spChg chg="mod">
          <ac:chgData name="Rachel K Fundator" userId="S::rfundato@purdue.edu::32d3d563-fb56-4445-acf1-c1ae9d7fde5e" providerId="AD" clId="Web-{3C238E3C-8F8C-2DAF-A2CE-2CEB30B72084}" dt="2026-05-04T14:05:24.785" v="55" actId="20577"/>
          <ac:spMkLst>
            <pc:docMk/>
            <pc:sldMk cId="1140687319" sldId="271"/>
            <ac:spMk id="5" creationId="{2C6C1171-6259-4777-5365-FEA554CDD890}"/>
          </ac:spMkLst>
        </pc:spChg>
      </pc:sldChg>
    </pc:docChg>
  </pc:docChgLst>
  <pc:docChgLst>
    <pc:chgData name="Samantha Elizabeth LeGrand" userId="S::legrands@purdue.edu::0cab27d0-9a13-4462-9355-365b5985a080" providerId="AD" clId="Web-{C007EECC-BBF7-FE87-4081-01136E67BA05}"/>
    <pc:docChg chg="addSld modSld">
      <pc:chgData name="Samantha Elizabeth LeGrand" userId="S::legrands@purdue.edu::0cab27d0-9a13-4462-9355-365b5985a080" providerId="AD" clId="Web-{C007EECC-BBF7-FE87-4081-01136E67BA05}" dt="2026-05-06T13:57:34.871" v="6808" actId="20577"/>
      <pc:docMkLst>
        <pc:docMk/>
      </pc:docMkLst>
      <pc:sldChg chg="modNotes">
        <pc:chgData name="Samantha Elizabeth LeGrand" userId="S::legrands@purdue.edu::0cab27d0-9a13-4462-9355-365b5985a080" providerId="AD" clId="Web-{C007EECC-BBF7-FE87-4081-01136E67BA05}" dt="2026-04-24T19:45:48.090" v="2189"/>
        <pc:sldMkLst>
          <pc:docMk/>
          <pc:sldMk cId="109857222" sldId="256"/>
        </pc:sldMkLst>
      </pc:sldChg>
      <pc:sldChg chg="modNotes">
        <pc:chgData name="Samantha Elizabeth LeGrand" userId="S::legrands@purdue.edu::0cab27d0-9a13-4462-9355-365b5985a080" providerId="AD" clId="Web-{C007EECC-BBF7-FE87-4081-01136E67BA05}" dt="2026-04-24T17:15:40.222" v="143"/>
        <pc:sldMkLst>
          <pc:docMk/>
          <pc:sldMk cId="1283581183" sldId="257"/>
        </pc:sldMkLst>
      </pc:sldChg>
      <pc:sldChg chg="modNotes">
        <pc:chgData name="Samantha Elizabeth LeGrand" userId="S::legrands@purdue.edu::0cab27d0-9a13-4462-9355-365b5985a080" providerId="AD" clId="Web-{C007EECC-BBF7-FE87-4081-01136E67BA05}" dt="2026-04-24T17:15:36.191" v="141"/>
        <pc:sldMkLst>
          <pc:docMk/>
          <pc:sldMk cId="2434317382" sldId="258"/>
        </pc:sldMkLst>
      </pc:sldChg>
      <pc:sldChg chg="modNotes">
        <pc:chgData name="Samantha Elizabeth LeGrand" userId="S::legrands@purdue.edu::0cab27d0-9a13-4462-9355-365b5985a080" providerId="AD" clId="Web-{C007EECC-BBF7-FE87-4081-01136E67BA05}" dt="2026-04-24T17:15:32.785" v="137"/>
        <pc:sldMkLst>
          <pc:docMk/>
          <pc:sldMk cId="3968059560" sldId="259"/>
        </pc:sldMkLst>
      </pc:sldChg>
      <pc:sldChg chg="modSp modNotes">
        <pc:chgData name="Samantha Elizabeth LeGrand" userId="S::legrands@purdue.edu::0cab27d0-9a13-4462-9355-365b5985a080" providerId="AD" clId="Web-{C007EECC-BBF7-FE87-4081-01136E67BA05}" dt="2026-05-06T13:05:36.148" v="4899"/>
        <pc:sldMkLst>
          <pc:docMk/>
          <pc:sldMk cId="481892638" sldId="260"/>
        </pc:sldMkLst>
        <pc:spChg chg="mod">
          <ac:chgData name="Samantha Elizabeth LeGrand" userId="S::legrands@purdue.edu::0cab27d0-9a13-4462-9355-365b5985a080" providerId="AD" clId="Web-{C007EECC-BBF7-FE87-4081-01136E67BA05}" dt="2026-04-29T13:58:10.106" v="4750" actId="1076"/>
          <ac:spMkLst>
            <pc:docMk/>
            <pc:sldMk cId="481892638" sldId="260"/>
            <ac:spMk id="3" creationId="{F4B26C5D-57CD-C8EF-C009-3A7C01D68525}"/>
          </ac:spMkLst>
        </pc:spChg>
      </pc:sldChg>
      <pc:sldChg chg="modSp modNotes">
        <pc:chgData name="Samantha Elizabeth LeGrand" userId="S::legrands@purdue.edu::0cab27d0-9a13-4462-9355-365b5985a080" providerId="AD" clId="Web-{C007EECC-BBF7-FE87-4081-01136E67BA05}" dt="2026-05-06T13:38:11.712" v="6398"/>
        <pc:sldMkLst>
          <pc:docMk/>
          <pc:sldMk cId="2224591358" sldId="261"/>
        </pc:sldMkLst>
        <pc:spChg chg="mod">
          <ac:chgData name="Samantha Elizabeth LeGrand" userId="S::legrands@purdue.edu::0cab27d0-9a13-4462-9355-365b5985a080" providerId="AD" clId="Web-{C007EECC-BBF7-FE87-4081-01136E67BA05}" dt="2026-04-29T13:44:32.550" v="4704"/>
          <ac:spMkLst>
            <pc:docMk/>
            <pc:sldMk cId="2224591358" sldId="261"/>
            <ac:spMk id="239" creationId="{5DF78277-C0F1-F458-722A-AC274D53D3F6}"/>
          </ac:spMkLst>
        </pc:spChg>
      </pc:sldChg>
      <pc:sldChg chg="addSp modSp modNotes">
        <pc:chgData name="Samantha Elizabeth LeGrand" userId="S::legrands@purdue.edu::0cab27d0-9a13-4462-9355-365b5985a080" providerId="AD" clId="Web-{C007EECC-BBF7-FE87-4081-01136E67BA05}" dt="2026-05-06T13:50:55.141" v="6704"/>
        <pc:sldMkLst>
          <pc:docMk/>
          <pc:sldMk cId="2945581030" sldId="262"/>
        </pc:sldMkLst>
        <pc:spChg chg="mod">
          <ac:chgData name="Samantha Elizabeth LeGrand" userId="S::legrands@purdue.edu::0cab27d0-9a13-4462-9355-365b5985a080" providerId="AD" clId="Web-{C007EECC-BBF7-FE87-4081-01136E67BA05}" dt="2026-04-24T19:18:41.839" v="1461" actId="20577"/>
          <ac:spMkLst>
            <pc:docMk/>
            <pc:sldMk cId="2945581030" sldId="262"/>
            <ac:spMk id="3" creationId="{21346E29-C0CC-FAB4-349E-72E2E8B32035}"/>
          </ac:spMkLst>
        </pc:spChg>
        <pc:spChg chg="add mod">
          <ac:chgData name="Samantha Elizabeth LeGrand" userId="S::legrands@purdue.edu::0cab27d0-9a13-4462-9355-365b5985a080" providerId="AD" clId="Web-{C007EECC-BBF7-FE87-4081-01136E67BA05}" dt="2026-04-24T19:20:09.886" v="1474" actId="1076"/>
          <ac:spMkLst>
            <pc:docMk/>
            <pc:sldMk cId="2945581030" sldId="262"/>
            <ac:spMk id="4" creationId="{B6F98656-AB49-125F-A67E-33E241BDF292}"/>
          </ac:spMkLst>
        </pc:spChg>
        <pc:graphicFrameChg chg="mod modGraphic">
          <ac:chgData name="Samantha Elizabeth LeGrand" userId="S::legrands@purdue.edu::0cab27d0-9a13-4462-9355-365b5985a080" providerId="AD" clId="Web-{C007EECC-BBF7-FE87-4081-01136E67BA05}" dt="2026-04-24T19:19:58.136" v="1472" actId="1076"/>
          <ac:graphicFrameMkLst>
            <pc:docMk/>
            <pc:sldMk cId="2945581030" sldId="262"/>
            <ac:graphicFrameMk id="5" creationId="{4788E54C-C85D-24B3-B8DB-5D7502A0DF04}"/>
          </ac:graphicFrameMkLst>
        </pc:graphicFrameChg>
      </pc:sldChg>
      <pc:sldChg chg="modSp modNotes">
        <pc:chgData name="Samantha Elizabeth LeGrand" userId="S::legrands@purdue.edu::0cab27d0-9a13-4462-9355-365b5985a080" providerId="AD" clId="Web-{C007EECC-BBF7-FE87-4081-01136E67BA05}" dt="2026-05-06T13:57:34.871" v="6808" actId="20577"/>
        <pc:sldMkLst>
          <pc:docMk/>
          <pc:sldMk cId="1495943345" sldId="263"/>
        </pc:sldMkLst>
        <pc:spChg chg="mod">
          <ac:chgData name="Samantha Elizabeth LeGrand" userId="S::legrands@purdue.edu::0cab27d0-9a13-4462-9355-365b5985a080" providerId="AD" clId="Web-{C007EECC-BBF7-FE87-4081-01136E67BA05}" dt="2026-04-29T13:56:54.603" v="4741" actId="1076"/>
          <ac:spMkLst>
            <pc:docMk/>
            <pc:sldMk cId="1495943345" sldId="263"/>
            <ac:spMk id="2" creationId="{4CA83C5A-B88F-3E34-AAB5-371C493F1A75}"/>
          </ac:spMkLst>
        </pc:spChg>
        <pc:spChg chg="mod">
          <ac:chgData name="Samantha Elizabeth LeGrand" userId="S::legrands@purdue.edu::0cab27d0-9a13-4462-9355-365b5985a080" providerId="AD" clId="Web-{C007EECC-BBF7-FE87-4081-01136E67BA05}" dt="2026-05-06T13:57:34.871" v="6808" actId="20577"/>
          <ac:spMkLst>
            <pc:docMk/>
            <pc:sldMk cId="1495943345" sldId="263"/>
            <ac:spMk id="3" creationId="{5F3E89D9-2B79-46DE-12FE-15B6B176D811}"/>
          </ac:spMkLst>
        </pc:spChg>
      </pc:sldChg>
      <pc:sldChg chg="modSp modNotes">
        <pc:chgData name="Samantha Elizabeth LeGrand" userId="S::legrands@purdue.edu::0cab27d0-9a13-4462-9355-365b5985a080" providerId="AD" clId="Web-{C007EECC-BBF7-FE87-4081-01136E67BA05}" dt="2026-04-29T13:56:45.696" v="4740" actId="1076"/>
        <pc:sldMkLst>
          <pc:docMk/>
          <pc:sldMk cId="3251876459" sldId="264"/>
        </pc:sldMkLst>
        <pc:spChg chg="mod">
          <ac:chgData name="Samantha Elizabeth LeGrand" userId="S::legrands@purdue.edu::0cab27d0-9a13-4462-9355-365b5985a080" providerId="AD" clId="Web-{C007EECC-BBF7-FE87-4081-01136E67BA05}" dt="2026-04-29T13:56:45.665" v="4739" actId="1076"/>
          <ac:spMkLst>
            <pc:docMk/>
            <pc:sldMk cId="3251876459" sldId="264"/>
            <ac:spMk id="2" creationId="{A250E5C5-BA25-518E-AFF8-9DB44C1BB590}"/>
          </ac:spMkLst>
        </pc:spChg>
        <pc:spChg chg="mod">
          <ac:chgData name="Samantha Elizabeth LeGrand" userId="S::legrands@purdue.edu::0cab27d0-9a13-4462-9355-365b5985a080" providerId="AD" clId="Web-{C007EECC-BBF7-FE87-4081-01136E67BA05}" dt="2026-04-29T13:56:45.696" v="4740" actId="1076"/>
          <ac:spMkLst>
            <pc:docMk/>
            <pc:sldMk cId="3251876459" sldId="264"/>
            <ac:spMk id="3" creationId="{C32A6FF1-49F9-07CE-2C3C-181869F2192B}"/>
          </ac:spMkLst>
        </pc:spChg>
      </pc:sldChg>
      <pc:sldChg chg="modSp modNotes">
        <pc:chgData name="Samantha Elizabeth LeGrand" userId="S::legrands@purdue.edu::0cab27d0-9a13-4462-9355-365b5985a080" providerId="AD" clId="Web-{C007EECC-BBF7-FE87-4081-01136E67BA05}" dt="2026-04-29T13:56:34.555" v="4738" actId="1076"/>
        <pc:sldMkLst>
          <pc:docMk/>
          <pc:sldMk cId="423183272" sldId="265"/>
        </pc:sldMkLst>
        <pc:spChg chg="mod">
          <ac:chgData name="Samantha Elizabeth LeGrand" userId="S::legrands@purdue.edu::0cab27d0-9a13-4462-9355-365b5985a080" providerId="AD" clId="Web-{C007EECC-BBF7-FE87-4081-01136E67BA05}" dt="2026-04-29T13:56:34.508" v="4737" actId="1076"/>
          <ac:spMkLst>
            <pc:docMk/>
            <pc:sldMk cId="423183272" sldId="265"/>
            <ac:spMk id="2" creationId="{91BC5D07-180E-BFB0-BBBD-9A2D3450C7E2}"/>
          </ac:spMkLst>
        </pc:spChg>
        <pc:spChg chg="mod">
          <ac:chgData name="Samantha Elizabeth LeGrand" userId="S::legrands@purdue.edu::0cab27d0-9a13-4462-9355-365b5985a080" providerId="AD" clId="Web-{C007EECC-BBF7-FE87-4081-01136E67BA05}" dt="2026-04-29T13:56:34.555" v="4738" actId="1076"/>
          <ac:spMkLst>
            <pc:docMk/>
            <pc:sldMk cId="423183272" sldId="265"/>
            <ac:spMk id="3" creationId="{86661994-D9F4-DB89-0755-7DC239E7DB19}"/>
          </ac:spMkLst>
        </pc:spChg>
      </pc:sldChg>
      <pc:sldChg chg="modNotes">
        <pc:chgData name="Samantha Elizabeth LeGrand" userId="S::legrands@purdue.edu::0cab27d0-9a13-4462-9355-365b5985a080" providerId="AD" clId="Web-{C007EECC-BBF7-FE87-4081-01136E67BA05}" dt="2026-04-24T20:33:40.077" v="3475"/>
        <pc:sldMkLst>
          <pc:docMk/>
          <pc:sldMk cId="1404151061" sldId="266"/>
        </pc:sldMkLst>
      </pc:sldChg>
      <pc:sldChg chg="addSp modSp modNotes">
        <pc:chgData name="Samantha Elizabeth LeGrand" userId="S::legrands@purdue.edu::0cab27d0-9a13-4462-9355-365b5985a080" providerId="AD" clId="Web-{C007EECC-BBF7-FE87-4081-01136E67BA05}" dt="2026-04-30T17:51:12.574" v="4815" actId="1076"/>
        <pc:sldMkLst>
          <pc:docMk/>
          <pc:sldMk cId="3706261381" sldId="267"/>
        </pc:sldMkLst>
        <pc:spChg chg="mod">
          <ac:chgData name="Samantha Elizabeth LeGrand" userId="S::legrands@purdue.edu::0cab27d0-9a13-4462-9355-365b5985a080" providerId="AD" clId="Web-{C007EECC-BBF7-FE87-4081-01136E67BA05}" dt="2026-04-30T17:51:12.527" v="4813" actId="1076"/>
          <ac:spMkLst>
            <pc:docMk/>
            <pc:sldMk cId="3706261381" sldId="267"/>
            <ac:spMk id="2" creationId="{0BCEA76C-FA4C-79AC-9B7A-2589B3F9ACFC}"/>
          </ac:spMkLst>
        </pc:spChg>
        <pc:spChg chg="mod">
          <ac:chgData name="Samantha Elizabeth LeGrand" userId="S::legrands@purdue.edu::0cab27d0-9a13-4462-9355-365b5985a080" providerId="AD" clId="Web-{C007EECC-BBF7-FE87-4081-01136E67BA05}" dt="2026-04-30T17:51:12.558" v="4814" actId="1076"/>
          <ac:spMkLst>
            <pc:docMk/>
            <pc:sldMk cId="3706261381" sldId="267"/>
            <ac:spMk id="3" creationId="{E3A08425-A3DC-C372-E1D8-B4866B632FB5}"/>
          </ac:spMkLst>
        </pc:spChg>
        <pc:picChg chg="add mod">
          <ac:chgData name="Samantha Elizabeth LeGrand" userId="S::legrands@purdue.edu::0cab27d0-9a13-4462-9355-365b5985a080" providerId="AD" clId="Web-{C007EECC-BBF7-FE87-4081-01136E67BA05}" dt="2026-04-30T17:51:12.574" v="4815" actId="1076"/>
          <ac:picMkLst>
            <pc:docMk/>
            <pc:sldMk cId="3706261381" sldId="267"/>
            <ac:picMk id="4" creationId="{5077596A-D119-37D4-386E-A5142266AA09}"/>
          </ac:picMkLst>
        </pc:picChg>
      </pc:sldChg>
      <pc:sldChg chg="modSp">
        <pc:chgData name="Samantha Elizabeth LeGrand" userId="S::legrands@purdue.edu::0cab27d0-9a13-4462-9355-365b5985a080" providerId="AD" clId="Web-{C007EECC-BBF7-FE87-4081-01136E67BA05}" dt="2026-04-30T17:52:06.043" v="4826" actId="20577"/>
        <pc:sldMkLst>
          <pc:docMk/>
          <pc:sldMk cId="2263228263" sldId="268"/>
        </pc:sldMkLst>
        <pc:spChg chg="mod">
          <ac:chgData name="Samantha Elizabeth LeGrand" userId="S::legrands@purdue.edu::0cab27d0-9a13-4462-9355-365b5985a080" providerId="AD" clId="Web-{C007EECC-BBF7-FE87-4081-01136E67BA05}" dt="2026-04-30T17:52:06.043" v="4826" actId="20577"/>
          <ac:spMkLst>
            <pc:docMk/>
            <pc:sldMk cId="2263228263" sldId="268"/>
            <ac:spMk id="3" creationId="{92543E35-6629-5989-C938-8E13283E8FDA}"/>
          </ac:spMkLst>
        </pc:spChg>
      </pc:sldChg>
      <pc:sldChg chg="modSp modNotes">
        <pc:chgData name="Samantha Elizabeth LeGrand" userId="S::legrands@purdue.edu::0cab27d0-9a13-4462-9355-365b5985a080" providerId="AD" clId="Web-{C007EECC-BBF7-FE87-4081-01136E67BA05}" dt="2026-04-29T13:57:17.245" v="4745" actId="1076"/>
        <pc:sldMkLst>
          <pc:docMk/>
          <pc:sldMk cId="97393026" sldId="269"/>
        </pc:sldMkLst>
        <pc:spChg chg="mod">
          <ac:chgData name="Samantha Elizabeth LeGrand" userId="S::legrands@purdue.edu::0cab27d0-9a13-4462-9355-365b5985a080" providerId="AD" clId="Web-{C007EECC-BBF7-FE87-4081-01136E67BA05}" dt="2026-04-29T13:57:09.682" v="4743" actId="1076"/>
          <ac:spMkLst>
            <pc:docMk/>
            <pc:sldMk cId="97393026" sldId="269"/>
            <ac:spMk id="6" creationId="{3E1FFE24-B51B-B793-6125-2927C0C1E8D5}"/>
          </ac:spMkLst>
        </pc:spChg>
        <pc:graphicFrameChg chg="mod">
          <ac:chgData name="Samantha Elizabeth LeGrand" userId="S::legrands@purdue.edu::0cab27d0-9a13-4462-9355-365b5985a080" providerId="AD" clId="Web-{C007EECC-BBF7-FE87-4081-01136E67BA05}" dt="2026-04-29T13:57:17.245" v="4745" actId="1076"/>
          <ac:graphicFrameMkLst>
            <pc:docMk/>
            <pc:sldMk cId="97393026" sldId="269"/>
            <ac:graphicFrameMk id="9" creationId="{EBF69B01-13B3-2B94-DB29-0140DB607FCD}"/>
          </ac:graphicFrameMkLst>
        </pc:graphicFrameChg>
      </pc:sldChg>
      <pc:sldChg chg="addSp delSp modSp modNotes">
        <pc:chgData name="Samantha Elizabeth LeGrand" userId="S::legrands@purdue.edu::0cab27d0-9a13-4462-9355-365b5985a080" providerId="AD" clId="Web-{C007EECC-BBF7-FE87-4081-01136E67BA05}" dt="2026-05-06T13:31:39.605" v="6339"/>
        <pc:sldMkLst>
          <pc:docMk/>
          <pc:sldMk cId="2426857955" sldId="270"/>
        </pc:sldMkLst>
        <pc:spChg chg="mod">
          <ac:chgData name="Samantha Elizabeth LeGrand" userId="S::legrands@purdue.edu::0cab27d0-9a13-4462-9355-365b5985a080" providerId="AD" clId="Web-{C007EECC-BBF7-FE87-4081-01136E67BA05}" dt="2026-05-06T13:07:05.273" v="4945" actId="20577"/>
          <ac:spMkLst>
            <pc:docMk/>
            <pc:sldMk cId="2426857955" sldId="270"/>
            <ac:spMk id="2" creationId="{F242929E-5E2D-9BEA-14EB-2AD26225975E}"/>
          </ac:spMkLst>
        </pc:spChg>
        <pc:spChg chg="mod">
          <ac:chgData name="Samantha Elizabeth LeGrand" userId="S::legrands@purdue.edu::0cab27d0-9a13-4462-9355-365b5985a080" providerId="AD" clId="Web-{C007EECC-BBF7-FE87-4081-01136E67BA05}" dt="2026-04-24T19:56:28.169" v="2274" actId="14100"/>
          <ac:spMkLst>
            <pc:docMk/>
            <pc:sldMk cId="2426857955" sldId="270"/>
            <ac:spMk id="3" creationId="{C138B203-0E67-57D3-C66A-C3B97E9F845F}"/>
          </ac:spMkLst>
        </pc:spChg>
        <pc:spChg chg="add mod">
          <ac:chgData name="Samantha Elizabeth LeGrand" userId="S::legrands@purdue.edu::0cab27d0-9a13-4462-9355-365b5985a080" providerId="AD" clId="Web-{C007EECC-BBF7-FE87-4081-01136E67BA05}" dt="2026-04-24T20:44:35.031" v="3754" actId="20577"/>
          <ac:spMkLst>
            <pc:docMk/>
            <pc:sldMk cId="2426857955" sldId="270"/>
            <ac:spMk id="5" creationId="{38EB6089-4E0B-0F54-13A0-61314766BDA9}"/>
          </ac:spMkLst>
        </pc:spChg>
        <pc:spChg chg="add del mod">
          <ac:chgData name="Samantha Elizabeth LeGrand" userId="S::legrands@purdue.edu::0cab27d0-9a13-4462-9355-365b5985a080" providerId="AD" clId="Web-{C007EECC-BBF7-FE87-4081-01136E67BA05}" dt="2026-04-24T20:14:56.873" v="2788" actId="1076"/>
          <ac:spMkLst>
            <pc:docMk/>
            <pc:sldMk cId="2426857955" sldId="270"/>
            <ac:spMk id="6" creationId="{109B0C01-D6D5-E03B-B375-451AAFA44321}"/>
          </ac:spMkLst>
        </pc:spChg>
        <pc:graphicFrameChg chg="mod modGraphic">
          <ac:chgData name="Samantha Elizabeth LeGrand" userId="S::legrands@purdue.edu::0cab27d0-9a13-4462-9355-365b5985a080" providerId="AD" clId="Web-{C007EECC-BBF7-FE87-4081-01136E67BA05}" dt="2026-04-24T19:55:51.434" v="2264" actId="1076"/>
          <ac:graphicFrameMkLst>
            <pc:docMk/>
            <pc:sldMk cId="2426857955" sldId="270"/>
            <ac:graphicFrameMk id="183" creationId="{EA7B1ADF-EA0F-EE17-8ABD-81B04B0881C7}"/>
          </ac:graphicFrameMkLst>
        </pc:graphicFrameChg>
      </pc:sldChg>
      <pc:sldChg chg="modNotes">
        <pc:chgData name="Samantha Elizabeth LeGrand" userId="S::legrands@purdue.edu::0cab27d0-9a13-4462-9355-365b5985a080" providerId="AD" clId="Web-{C007EECC-BBF7-FE87-4081-01136E67BA05}" dt="2026-04-24T17:15:15.832" v="116"/>
        <pc:sldMkLst>
          <pc:docMk/>
          <pc:sldMk cId="1140687319" sldId="271"/>
        </pc:sldMkLst>
      </pc:sldChg>
      <pc:sldChg chg="addSp delSp modSp add replId modNotes">
        <pc:chgData name="Samantha Elizabeth LeGrand" userId="S::legrands@purdue.edu::0cab27d0-9a13-4462-9355-365b5985a080" providerId="AD" clId="Web-{C007EECC-BBF7-FE87-4081-01136E67BA05}" dt="2026-05-06T13:53:11.396" v="6799"/>
        <pc:sldMkLst>
          <pc:docMk/>
          <pc:sldMk cId="1075351811" sldId="272"/>
        </pc:sldMkLst>
        <pc:spChg chg="mod">
          <ac:chgData name="Samantha Elizabeth LeGrand" userId="S::legrands@purdue.edu::0cab27d0-9a13-4462-9355-365b5985a080" providerId="AD" clId="Web-{C007EECC-BBF7-FE87-4081-01136E67BA05}" dt="2026-04-24T18:45:16.368" v="412" actId="14100"/>
          <ac:spMkLst>
            <pc:docMk/>
            <pc:sldMk cId="1075351811" sldId="272"/>
            <ac:spMk id="3" creationId="{854DAE9D-D594-DAF3-38A4-180DE8BA9514}"/>
          </ac:spMkLst>
        </pc:spChg>
        <pc:spChg chg="add mod">
          <ac:chgData name="Samantha Elizabeth LeGrand" userId="S::legrands@purdue.edu::0cab27d0-9a13-4462-9355-365b5985a080" providerId="AD" clId="Web-{C007EECC-BBF7-FE87-4081-01136E67BA05}" dt="2026-04-24T18:47:44.712" v="482" actId="20577"/>
          <ac:spMkLst>
            <pc:docMk/>
            <pc:sldMk cId="1075351811" sldId="272"/>
            <ac:spMk id="6" creationId="{9050F878-4642-3914-C41D-A8E2BEA36077}"/>
          </ac:spMkLst>
        </pc:spChg>
        <pc:spChg chg="add mod">
          <ac:chgData name="Samantha Elizabeth LeGrand" userId="S::legrands@purdue.edu::0cab27d0-9a13-4462-9355-365b5985a080" providerId="AD" clId="Web-{C007EECC-BBF7-FE87-4081-01136E67BA05}" dt="2026-04-24T19:10:29.135" v="1182" actId="1076"/>
          <ac:spMkLst>
            <pc:docMk/>
            <pc:sldMk cId="1075351811" sldId="272"/>
            <ac:spMk id="7" creationId="{D042C339-C2FF-8443-2C5E-53DE1BF522C6}"/>
          </ac:spMkLst>
        </pc:spChg>
        <pc:graphicFrameChg chg="mod modGraphic">
          <ac:chgData name="Samantha Elizabeth LeGrand" userId="S::legrands@purdue.edu::0cab27d0-9a13-4462-9355-365b5985a080" providerId="AD" clId="Web-{C007EECC-BBF7-FE87-4081-01136E67BA05}" dt="2026-04-24T19:38:12.668" v="2154"/>
          <ac:graphicFrameMkLst>
            <pc:docMk/>
            <pc:sldMk cId="1075351811" sldId="272"/>
            <ac:graphicFrameMk id="5" creationId="{D62D8FF7-4078-FC38-5BB7-0C28ADFACD9A}"/>
          </ac:graphicFrameMkLst>
        </pc:graphicFrameChg>
      </pc:sldChg>
      <pc:sldChg chg="addSp delSp modSp add replId modNotes">
        <pc:chgData name="Samantha Elizabeth LeGrand" userId="S::legrands@purdue.edu::0cab27d0-9a13-4462-9355-365b5985a080" providerId="AD" clId="Web-{C007EECC-BBF7-FE87-4081-01136E67BA05}" dt="2026-05-06T13:49:02.465" v="6559"/>
        <pc:sldMkLst>
          <pc:docMk/>
          <pc:sldMk cId="793776126" sldId="273"/>
        </pc:sldMkLst>
        <pc:spChg chg="mod">
          <ac:chgData name="Samantha Elizabeth LeGrand" userId="S::legrands@purdue.edu::0cab27d0-9a13-4462-9355-365b5985a080" providerId="AD" clId="Web-{C007EECC-BBF7-FE87-4081-01136E67BA05}" dt="2026-04-24T19:15:27.448" v="1385" actId="14100"/>
          <ac:spMkLst>
            <pc:docMk/>
            <pc:sldMk cId="793776126" sldId="273"/>
            <ac:spMk id="3" creationId="{0172DC91-F3BA-57A0-3844-A9FD4348F05A}"/>
          </ac:spMkLst>
        </pc:spChg>
        <pc:spChg chg="add del mod">
          <ac:chgData name="Samantha Elizabeth LeGrand" userId="S::legrands@purdue.edu::0cab27d0-9a13-4462-9355-365b5985a080" providerId="AD" clId="Web-{C007EECC-BBF7-FE87-4081-01136E67BA05}" dt="2026-04-24T19:21:47.339" v="1490" actId="20577"/>
          <ac:spMkLst>
            <pc:docMk/>
            <pc:sldMk cId="793776126" sldId="273"/>
            <ac:spMk id="4" creationId="{C8D4AF9B-EBFE-50F0-466C-0A32F4C0A88A}"/>
          </ac:spMkLst>
        </pc:spChg>
        <pc:graphicFrameChg chg="mod modGraphic">
          <ac:chgData name="Samantha Elizabeth LeGrand" userId="S::legrands@purdue.edu::0cab27d0-9a13-4462-9355-365b5985a080" providerId="AD" clId="Web-{C007EECC-BBF7-FE87-4081-01136E67BA05}" dt="2026-04-30T17:52:43.934" v="4829" actId="1076"/>
          <ac:graphicFrameMkLst>
            <pc:docMk/>
            <pc:sldMk cId="793776126" sldId="273"/>
            <ac:graphicFrameMk id="5" creationId="{C58E1A52-2FB7-C286-B416-BE70EDE3D8D4}"/>
          </ac:graphicFrameMkLst>
        </pc:graphicFrameChg>
      </pc:sldChg>
    </pc:docChg>
  </pc:docChgLst>
  <pc:docChgLst>
    <pc:chgData name="Rachel K Fundator" userId="S::rfundato@purdue.edu::32d3d563-fb56-4445-acf1-c1ae9d7fde5e" providerId="AD" clId="Web-{1E31E3DD-45FF-33C8-2EE0-8BE5AE627169}"/>
    <pc:docChg chg="modSld">
      <pc:chgData name="Rachel K Fundator" userId="S::rfundato@purdue.edu::32d3d563-fb56-4445-acf1-c1ae9d7fde5e" providerId="AD" clId="Web-{1E31E3DD-45FF-33C8-2EE0-8BE5AE627169}" dt="2026-04-28T19:26:43.445" v="37" actId="20577"/>
      <pc:docMkLst>
        <pc:docMk/>
      </pc:docMkLst>
      <pc:sldChg chg="modSp">
        <pc:chgData name="Rachel K Fundator" userId="S::rfundato@purdue.edu::32d3d563-fb56-4445-acf1-c1ae9d7fde5e" providerId="AD" clId="Web-{1E31E3DD-45FF-33C8-2EE0-8BE5AE627169}" dt="2026-04-28T19:25:51.820" v="19" actId="20577"/>
        <pc:sldMkLst>
          <pc:docMk/>
          <pc:sldMk cId="481892638" sldId="260"/>
        </pc:sldMkLst>
        <pc:spChg chg="mod">
          <ac:chgData name="Rachel K Fundator" userId="S::rfundato@purdue.edu::32d3d563-fb56-4445-acf1-c1ae9d7fde5e" providerId="AD" clId="Web-{1E31E3DD-45FF-33C8-2EE0-8BE5AE627169}" dt="2026-04-28T19:25:51.820" v="19" actId="20577"/>
          <ac:spMkLst>
            <pc:docMk/>
            <pc:sldMk cId="481892638" sldId="260"/>
            <ac:spMk id="3" creationId="{F4B26C5D-57CD-C8EF-C009-3A7C01D68525}"/>
          </ac:spMkLst>
        </pc:spChg>
      </pc:sldChg>
      <pc:sldChg chg="modSp">
        <pc:chgData name="Rachel K Fundator" userId="S::rfundato@purdue.edu::32d3d563-fb56-4445-acf1-c1ae9d7fde5e" providerId="AD" clId="Web-{1E31E3DD-45FF-33C8-2EE0-8BE5AE627169}" dt="2026-04-28T19:26:43.445" v="37" actId="20577"/>
        <pc:sldMkLst>
          <pc:docMk/>
          <pc:sldMk cId="1140687319" sldId="271"/>
        </pc:sldMkLst>
        <pc:spChg chg="mod">
          <ac:chgData name="Rachel K Fundator" userId="S::rfundato@purdue.edu::32d3d563-fb56-4445-acf1-c1ae9d7fde5e" providerId="AD" clId="Web-{1E31E3DD-45FF-33C8-2EE0-8BE5AE627169}" dt="2026-04-28T19:26:43.445" v="37" actId="20577"/>
          <ac:spMkLst>
            <pc:docMk/>
            <pc:sldMk cId="1140687319" sldId="271"/>
            <ac:spMk id="5" creationId="{2C6C1171-6259-4777-5365-FEA554CDD890}"/>
          </ac:spMkLst>
        </pc:spChg>
      </pc:sldChg>
    </pc:docChg>
  </pc:docChgLst>
  <pc:docChgLst>
    <pc:chgData name="Samantha Elizabeth LeGrand" userId="S::legrands@purdue.edu::0cab27d0-9a13-4462-9355-365b5985a080" providerId="AD" clId="Web-{B25F121A-B9AD-3211-BC51-E737669FBF47}"/>
    <pc:docChg chg="modSld">
      <pc:chgData name="Samantha Elizabeth LeGrand" userId="S::legrands@purdue.edu::0cab27d0-9a13-4462-9355-365b5985a080" providerId="AD" clId="Web-{B25F121A-B9AD-3211-BC51-E737669FBF47}" dt="2026-04-17T15:23:33.912" v="344"/>
      <pc:docMkLst>
        <pc:docMk/>
      </pc:docMkLst>
      <pc:sldChg chg="modSp modCm">
        <pc:chgData name="Samantha Elizabeth LeGrand" userId="S::legrands@purdue.edu::0cab27d0-9a13-4462-9355-365b5985a080" providerId="AD" clId="Web-{B25F121A-B9AD-3211-BC51-E737669FBF47}" dt="2026-04-17T15:23:33.912" v="344"/>
        <pc:sldMkLst>
          <pc:docMk/>
          <pc:sldMk cId="2945581030" sldId="262"/>
        </pc:sldMkLst>
        <pc:spChg chg="mod">
          <ac:chgData name="Samantha Elizabeth LeGrand" userId="S::legrands@purdue.edu::0cab27d0-9a13-4462-9355-365b5985a080" providerId="AD" clId="Web-{B25F121A-B9AD-3211-BC51-E737669FBF47}" dt="2026-04-17T15:18:17.897" v="195" actId="20577"/>
          <ac:spMkLst>
            <pc:docMk/>
            <pc:sldMk cId="2945581030" sldId="262"/>
            <ac:spMk id="3" creationId="{21346E29-C0CC-FAB4-349E-72E2E8B32035}"/>
          </ac:spMkLst>
        </pc:spChg>
        <pc:graphicFrameChg chg="mod modGraphic">
          <ac:chgData name="Samantha Elizabeth LeGrand" userId="S::legrands@purdue.edu::0cab27d0-9a13-4462-9355-365b5985a080" providerId="AD" clId="Web-{B25F121A-B9AD-3211-BC51-E737669FBF47}" dt="2026-04-17T15:23:33.912" v="344"/>
          <ac:graphicFrameMkLst>
            <pc:docMk/>
            <pc:sldMk cId="2945581030" sldId="262"/>
            <ac:graphicFrameMk id="5" creationId="{4788E54C-C85D-24B3-B8DB-5D7502A0DF04}"/>
          </ac:graphicFrameMkLst>
        </pc:graphicFrameChg>
        <pc:extLst>
          <p:ext xmlns:p="http://schemas.openxmlformats.org/presentationml/2006/main" uri="{D6D511B9-2390-475A-947B-AFAB55BFBCF1}">
            <pc226:cmChg xmlns:pc226="http://schemas.microsoft.com/office/powerpoint/2022/06/main/command" chg="mod">
              <pc226:chgData name="Samantha Elizabeth LeGrand" userId="S::legrands@purdue.edu::0cab27d0-9a13-4462-9355-365b5985a080" providerId="AD" clId="Web-{B25F121A-B9AD-3211-BC51-E737669FBF47}" dt="2026-04-17T15:23:01.959" v="334"/>
              <pc2:cmMkLst xmlns:pc2="http://schemas.microsoft.com/office/powerpoint/2019/9/main/command">
                <pc:docMk/>
                <pc:sldMk cId="2945581030" sldId="262"/>
                <pc2:cmMk id="{D510C6A5-24DA-49E5-90D4-35037CCBE96B}"/>
              </pc2:cmMkLst>
            </pc226:cmChg>
          </p:ext>
        </pc:extLst>
      </pc:sldChg>
      <pc:sldChg chg="modSp">
        <pc:chgData name="Samantha Elizabeth LeGrand" userId="S::legrands@purdue.edu::0cab27d0-9a13-4462-9355-365b5985a080" providerId="AD" clId="Web-{B25F121A-B9AD-3211-BC51-E737669FBF47}" dt="2026-04-17T15:06:05.098" v="54" actId="20577"/>
        <pc:sldMkLst>
          <pc:docMk/>
          <pc:sldMk cId="3251876459" sldId="264"/>
        </pc:sldMkLst>
        <pc:spChg chg="mod">
          <ac:chgData name="Samantha Elizabeth LeGrand" userId="S::legrands@purdue.edu::0cab27d0-9a13-4462-9355-365b5985a080" providerId="AD" clId="Web-{B25F121A-B9AD-3211-BC51-E737669FBF47}" dt="2026-04-17T15:06:05.098" v="54" actId="20577"/>
          <ac:spMkLst>
            <pc:docMk/>
            <pc:sldMk cId="3251876459" sldId="264"/>
            <ac:spMk id="3" creationId="{C32A6FF1-49F9-07CE-2C3C-181869F2192B}"/>
          </ac:spMkLst>
        </pc:spChg>
      </pc:sldChg>
      <pc:sldChg chg="modSp">
        <pc:chgData name="Samantha Elizabeth LeGrand" userId="S::legrands@purdue.edu::0cab27d0-9a13-4462-9355-365b5985a080" providerId="AD" clId="Web-{B25F121A-B9AD-3211-BC51-E737669FBF47}" dt="2026-04-17T15:12:18.318" v="152" actId="20577"/>
        <pc:sldMkLst>
          <pc:docMk/>
          <pc:sldMk cId="423183272" sldId="265"/>
        </pc:sldMkLst>
        <pc:spChg chg="mod">
          <ac:chgData name="Samantha Elizabeth LeGrand" userId="S::legrands@purdue.edu::0cab27d0-9a13-4462-9355-365b5985a080" providerId="AD" clId="Web-{B25F121A-B9AD-3211-BC51-E737669FBF47}" dt="2026-04-17T15:12:18.318" v="152" actId="20577"/>
          <ac:spMkLst>
            <pc:docMk/>
            <pc:sldMk cId="423183272" sldId="265"/>
            <ac:spMk id="2" creationId="{91BC5D07-180E-BFB0-BBBD-9A2D3450C7E2}"/>
          </ac:spMkLst>
        </pc:spChg>
        <pc:spChg chg="mod">
          <ac:chgData name="Samantha Elizabeth LeGrand" userId="S::legrands@purdue.edu::0cab27d0-9a13-4462-9355-365b5985a080" providerId="AD" clId="Web-{B25F121A-B9AD-3211-BC51-E737669FBF47}" dt="2026-04-17T15:10:14.365" v="124" actId="20577"/>
          <ac:spMkLst>
            <pc:docMk/>
            <pc:sldMk cId="423183272" sldId="265"/>
            <ac:spMk id="3" creationId="{86661994-D9F4-DB89-0755-7DC239E7DB19}"/>
          </ac:spMkLst>
        </pc:spChg>
      </pc:sldChg>
      <pc:sldChg chg="modSp">
        <pc:chgData name="Samantha Elizabeth LeGrand" userId="S::legrands@purdue.edu::0cab27d0-9a13-4462-9355-365b5985a080" providerId="AD" clId="Web-{B25F121A-B9AD-3211-BC51-E737669FBF47}" dt="2026-04-17T15:12:07.693" v="145" actId="20577"/>
        <pc:sldMkLst>
          <pc:docMk/>
          <pc:sldMk cId="1404151061" sldId="266"/>
        </pc:sldMkLst>
        <pc:spChg chg="mod">
          <ac:chgData name="Samantha Elizabeth LeGrand" userId="S::legrands@purdue.edu::0cab27d0-9a13-4462-9355-365b5985a080" providerId="AD" clId="Web-{B25F121A-B9AD-3211-BC51-E737669FBF47}" dt="2026-04-17T15:12:07.693" v="145" actId="20577"/>
          <ac:spMkLst>
            <pc:docMk/>
            <pc:sldMk cId="1404151061" sldId="266"/>
            <ac:spMk id="2" creationId="{096252D8-6C1E-66AC-9D4A-3A8D2E6640B1}"/>
          </ac:spMkLst>
        </pc:spChg>
        <pc:spChg chg="mod">
          <ac:chgData name="Samantha Elizabeth LeGrand" userId="S::legrands@purdue.edu::0cab27d0-9a13-4462-9355-365b5985a080" providerId="AD" clId="Web-{B25F121A-B9AD-3211-BC51-E737669FBF47}" dt="2026-04-17T15:05:41.895" v="53" actId="20577"/>
          <ac:spMkLst>
            <pc:docMk/>
            <pc:sldMk cId="1404151061" sldId="266"/>
            <ac:spMk id="3" creationId="{F21AC359-8DC5-7EAA-C41A-CB6EA5EA75D8}"/>
          </ac:spMkLst>
        </pc:spChg>
      </pc:sldChg>
      <pc:sldChg chg="modSp">
        <pc:chgData name="Samantha Elizabeth LeGrand" userId="S::legrands@purdue.edu::0cab27d0-9a13-4462-9355-365b5985a080" providerId="AD" clId="Web-{B25F121A-B9AD-3211-BC51-E737669FBF47}" dt="2026-04-17T15:12:31.912" v="154" actId="20577"/>
        <pc:sldMkLst>
          <pc:docMk/>
          <pc:sldMk cId="3706261381" sldId="267"/>
        </pc:sldMkLst>
        <pc:spChg chg="mod">
          <ac:chgData name="Samantha Elizabeth LeGrand" userId="S::legrands@purdue.edu::0cab27d0-9a13-4462-9355-365b5985a080" providerId="AD" clId="Web-{B25F121A-B9AD-3211-BC51-E737669FBF47}" dt="2026-04-17T15:12:31.912" v="154" actId="20577"/>
          <ac:spMkLst>
            <pc:docMk/>
            <pc:sldMk cId="3706261381" sldId="267"/>
            <ac:spMk id="2" creationId="{0BCEA76C-FA4C-79AC-9B7A-2589B3F9ACFC}"/>
          </ac:spMkLst>
        </pc:spChg>
        <pc:spChg chg="mod">
          <ac:chgData name="Samantha Elizabeth LeGrand" userId="S::legrands@purdue.edu::0cab27d0-9a13-4462-9355-365b5985a080" providerId="AD" clId="Web-{B25F121A-B9AD-3211-BC51-E737669FBF47}" dt="2026-04-17T15:11:35.318" v="141" actId="14100"/>
          <ac:spMkLst>
            <pc:docMk/>
            <pc:sldMk cId="3706261381" sldId="267"/>
            <ac:spMk id="3" creationId="{E3A08425-A3DC-C372-E1D8-B4866B632FB5}"/>
          </ac:spMkLst>
        </pc:spChg>
      </pc:sldChg>
    </pc:docChg>
  </pc:docChgLst>
  <pc:docChgLst>
    <pc:chgData name="Rachel K Fundator" userId="S::rfundato@purdue.edu::32d3d563-fb56-4445-acf1-c1ae9d7fde5e" providerId="AD" clId="Web-{A0B902BB-68C3-7263-CF1E-0F1173029C57}"/>
    <pc:docChg chg="modSld">
      <pc:chgData name="Rachel K Fundator" userId="S::rfundato@purdue.edu::32d3d563-fb56-4445-acf1-c1ae9d7fde5e" providerId="AD" clId="Web-{A0B902BB-68C3-7263-CF1E-0F1173029C57}" dt="2026-05-05T13:39:07.909" v="80" actId="20577"/>
      <pc:docMkLst>
        <pc:docMk/>
      </pc:docMkLst>
      <pc:sldChg chg="modSp">
        <pc:chgData name="Rachel K Fundator" userId="S::rfundato@purdue.edu::32d3d563-fb56-4445-acf1-c1ae9d7fde5e" providerId="AD" clId="Web-{A0B902BB-68C3-7263-CF1E-0F1173029C57}" dt="2026-05-05T13:25:07.229" v="3" actId="20577"/>
        <pc:sldMkLst>
          <pc:docMk/>
          <pc:sldMk cId="1283581183" sldId="257"/>
        </pc:sldMkLst>
        <pc:spChg chg="mod">
          <ac:chgData name="Rachel K Fundator" userId="S::rfundato@purdue.edu::32d3d563-fb56-4445-acf1-c1ae9d7fde5e" providerId="AD" clId="Web-{A0B902BB-68C3-7263-CF1E-0F1173029C57}" dt="2026-05-05T13:25:07.229" v="3" actId="20577"/>
          <ac:spMkLst>
            <pc:docMk/>
            <pc:sldMk cId="1283581183" sldId="257"/>
            <ac:spMk id="3" creationId="{27BB67AF-176D-E1A7-C311-69AA6B6D1382}"/>
          </ac:spMkLst>
        </pc:spChg>
      </pc:sldChg>
      <pc:sldChg chg="modSp">
        <pc:chgData name="Rachel K Fundator" userId="S::rfundato@purdue.edu::32d3d563-fb56-4445-acf1-c1ae9d7fde5e" providerId="AD" clId="Web-{A0B902BB-68C3-7263-CF1E-0F1173029C57}" dt="2026-05-05T13:30:16.982" v="33" actId="20577"/>
        <pc:sldMkLst>
          <pc:docMk/>
          <pc:sldMk cId="3968059560" sldId="259"/>
        </pc:sldMkLst>
        <pc:spChg chg="mod">
          <ac:chgData name="Rachel K Fundator" userId="S::rfundato@purdue.edu::32d3d563-fb56-4445-acf1-c1ae9d7fde5e" providerId="AD" clId="Web-{A0B902BB-68C3-7263-CF1E-0F1173029C57}" dt="2026-05-05T13:30:16.982" v="33" actId="20577"/>
          <ac:spMkLst>
            <pc:docMk/>
            <pc:sldMk cId="3968059560" sldId="259"/>
            <ac:spMk id="3" creationId="{9A81E279-9492-9539-FA22-E217061FE15B}"/>
          </ac:spMkLst>
        </pc:spChg>
      </pc:sldChg>
      <pc:sldChg chg="modSp">
        <pc:chgData name="Rachel K Fundator" userId="S::rfundato@purdue.edu::32d3d563-fb56-4445-acf1-c1ae9d7fde5e" providerId="AD" clId="Web-{A0B902BB-68C3-7263-CF1E-0F1173029C57}" dt="2026-05-05T13:37:37.626" v="63" actId="20577"/>
        <pc:sldMkLst>
          <pc:docMk/>
          <pc:sldMk cId="481892638" sldId="260"/>
        </pc:sldMkLst>
        <pc:spChg chg="mod">
          <ac:chgData name="Rachel K Fundator" userId="S::rfundato@purdue.edu::32d3d563-fb56-4445-acf1-c1ae9d7fde5e" providerId="AD" clId="Web-{A0B902BB-68C3-7263-CF1E-0F1173029C57}" dt="2026-05-05T13:37:37.626" v="63" actId="20577"/>
          <ac:spMkLst>
            <pc:docMk/>
            <pc:sldMk cId="481892638" sldId="260"/>
            <ac:spMk id="3" creationId="{F4B26C5D-57CD-C8EF-C009-3A7C01D68525}"/>
          </ac:spMkLst>
        </pc:spChg>
      </pc:sldChg>
      <pc:sldChg chg="modSp">
        <pc:chgData name="Rachel K Fundator" userId="S::rfundato@purdue.edu::32d3d563-fb56-4445-acf1-c1ae9d7fde5e" providerId="AD" clId="Web-{A0B902BB-68C3-7263-CF1E-0F1173029C57}" dt="2026-05-05T13:23:30.853" v="1" actId="20577"/>
        <pc:sldMkLst>
          <pc:docMk/>
          <pc:sldMk cId="423183272" sldId="265"/>
        </pc:sldMkLst>
        <pc:spChg chg="mod">
          <ac:chgData name="Rachel K Fundator" userId="S::rfundato@purdue.edu::32d3d563-fb56-4445-acf1-c1ae9d7fde5e" providerId="AD" clId="Web-{A0B902BB-68C3-7263-CF1E-0F1173029C57}" dt="2026-05-05T13:23:30.853" v="1" actId="20577"/>
          <ac:spMkLst>
            <pc:docMk/>
            <pc:sldMk cId="423183272" sldId="265"/>
            <ac:spMk id="3" creationId="{86661994-D9F4-DB89-0755-7DC239E7DB19}"/>
          </ac:spMkLst>
        </pc:spChg>
      </pc:sldChg>
      <pc:sldChg chg="modSp">
        <pc:chgData name="Rachel K Fundator" userId="S::rfundato@purdue.edu::32d3d563-fb56-4445-acf1-c1ae9d7fde5e" providerId="AD" clId="Web-{A0B902BB-68C3-7263-CF1E-0F1173029C57}" dt="2026-05-05T13:39:07.909" v="80" actId="20577"/>
        <pc:sldMkLst>
          <pc:docMk/>
          <pc:sldMk cId="2263228263" sldId="268"/>
        </pc:sldMkLst>
        <pc:spChg chg="mod">
          <ac:chgData name="Rachel K Fundator" userId="S::rfundato@purdue.edu::32d3d563-fb56-4445-acf1-c1ae9d7fde5e" providerId="AD" clId="Web-{A0B902BB-68C3-7263-CF1E-0F1173029C57}" dt="2026-05-05T13:39:07.909" v="80" actId="20577"/>
          <ac:spMkLst>
            <pc:docMk/>
            <pc:sldMk cId="2263228263" sldId="268"/>
            <ac:spMk id="3" creationId="{92543E35-6629-5989-C938-8E13283E8FDA}"/>
          </ac:spMkLst>
        </pc:spChg>
      </pc:sldChg>
    </pc:docChg>
  </pc:docChgLst>
</pc:chgInfo>
</file>

<file path=ppt/comments/modernComment_105_849891FE.xml><?xml version="1.0" encoding="utf-8"?>
<p188:cmLst xmlns:a="http://schemas.openxmlformats.org/drawingml/2006/main" xmlns:r="http://schemas.openxmlformats.org/officeDocument/2006/relationships" xmlns:p188="http://schemas.microsoft.com/office/powerpoint/2018/8/main">
  <p188:cm id="{86DD80EC-090B-4E41-88DA-DD94F37B5357}" authorId="{C6FAC618-BD73-E54A-E3D2-AC7019EC189C}" status="resolved" created="2026-03-23T14:36:00.671" complete="100000">
    <ac:txMkLst xmlns:ac="http://schemas.microsoft.com/office/drawing/2013/main/command">
      <pc:docMk xmlns:pc="http://schemas.microsoft.com/office/powerpoint/2013/main/command"/>
      <pc:sldMk xmlns:pc="http://schemas.microsoft.com/office/powerpoint/2013/main/command" cId="2224591358" sldId="261"/>
      <ac:spMk id="3" creationId="{22C6A4AF-6646-64CF-4BDE-FF75B993A6B8}"/>
      <ac:txMk cp="321">
        <ac:context len="328" hash="1214775543"/>
      </ac:txMk>
    </ac:txMkLst>
    <p188:pos x="2329132" y="4313207"/>
    <p188:replyLst>
      <p188:reply id="{9A0DDEE6-414D-4A39-86C2-CCB0BA622CAC}" authorId="{C6FAC618-BD73-E54A-E3D2-AC7019EC189C}" created="2026-03-23T14:40:02.139">
        <p188:txBody>
          <a:bodyPr/>
          <a:lstStyle/>
          <a:p>
            <a:r>
              <a:rPr lang="en-US"/>
              <a:t>Perhaps next slide that really calls out what transformative action is</a:t>
            </a:r>
          </a:p>
        </p188:txBody>
      </p188:reply>
    </p188:replyLst>
    <p188:txBody>
      <a:bodyPr/>
      <a:lstStyle/>
      <a:p>
        <a:r>
          <a:rPr lang="en-US"/>
          <a:t>Can we have a concrete example for this, which I think is the key idea, right?</a:t>
        </a:r>
      </a:p>
    </p188:txBody>
  </p188:cm>
</p188:cmLst>
</file>

<file path=ppt/comments/modernComment_106_AF91FFE6.xml><?xml version="1.0" encoding="utf-8"?>
<p188:cmLst xmlns:a="http://schemas.openxmlformats.org/drawingml/2006/main" xmlns:r="http://schemas.openxmlformats.org/officeDocument/2006/relationships" xmlns:p188="http://schemas.microsoft.com/office/powerpoint/2018/8/main">
  <p188:cm id="{D510C6A5-24DA-49E5-90D4-35037CCBE96B}" authorId="{1DF551DF-D0FA-00C8-7420-D8F86E92191A}" status="resolved" created="2026-04-03T14:55:36.838" complete="100000">
    <ac:txMkLst xmlns:ac="http://schemas.microsoft.com/office/drawing/2013/main/command">
      <pc:docMk xmlns:pc="http://schemas.microsoft.com/office/powerpoint/2013/main/command"/>
      <pc:sldMk xmlns:pc="http://schemas.microsoft.com/office/powerpoint/2013/main/command" cId="2945581030" sldId="262"/>
      <ac:graphicFrameMk id="5" creationId="{4788E54C-C85D-24B3-B8DB-5D7502A0DF04}"/>
      <ac:tblMk/>
      <ac:tcMk rowId="2421319431" colId="2919555398"/>
      <ac:txMk cp="188">
        <ac:context len="351" hash="1675385825"/>
      </ac:txMk>
    </ac:txMkLst>
    <p188:pos x="7482114" y="2786742"/>
    <p188:txBody>
      <a:bodyPr/>
      <a:lstStyle/>
      <a:p>
        <a:r>
          <a:rPr lang="en-US"/>
          <a:t>[@Rachel K Fundator]  Do we want to make this an example from SPIRaL or PAL, instead of this more suggested option that we haven't implemented in our practice? For example, we could briefly describe how SPIRaL students conducted research about social media or other information sources (differing formats and values) that is immediately relevant to college students?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515606-C220-410B-9A40-80922A036B16}" type="datetimeFigureOut">
              <a:t>5/12/26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7FAEA1-41BA-413C-B5E0-63F6C85263EE}" type="slidenum">
              <a:t>‹#›</a:t>
            </a:fld>
            <a:endParaRPr lang="en-US"/>
          </a:p>
        </p:txBody>
      </p:sp>
    </p:spTree>
    <p:extLst>
      <p:ext uri="{BB962C8B-B14F-4D97-AF65-F5344CB8AC3E}">
        <p14:creationId xmlns:p14="http://schemas.microsoft.com/office/powerpoint/2010/main" val="358242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rln.acrl.org/index.php/crlnews/article/view/27281/3507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Sections</a:t>
            </a:r>
          </a:p>
          <a:p>
            <a:r>
              <a:rPr lang="en-US">
                <a:ea typeface="Calibri"/>
                <a:cs typeface="Calibri"/>
              </a:rPr>
              <a:t>1-7: Rachel</a:t>
            </a:r>
            <a:endParaRPr lang="en-US"/>
          </a:p>
          <a:p>
            <a:r>
              <a:rPr lang="en-US">
                <a:ea typeface="Calibri"/>
                <a:cs typeface="Calibri"/>
              </a:rPr>
              <a:t>8-14: Sam</a:t>
            </a:r>
          </a:p>
          <a:p>
            <a:r>
              <a:rPr lang="en-US">
                <a:ea typeface="Calibri"/>
                <a:cs typeface="Calibri"/>
              </a:rPr>
              <a:t>15-16: Rachel</a:t>
            </a:r>
          </a:p>
          <a:p>
            <a:r>
              <a:rPr lang="en-US">
                <a:ea typeface="Calibri"/>
                <a:cs typeface="Calibri"/>
              </a:rPr>
              <a:t>17: Sam </a:t>
            </a:r>
          </a:p>
        </p:txBody>
      </p:sp>
      <p:sp>
        <p:nvSpPr>
          <p:cNvPr id="4" name="Slide Number Placeholder 3"/>
          <p:cNvSpPr>
            <a:spLocks noGrp="1"/>
          </p:cNvSpPr>
          <p:nvPr>
            <p:ph type="sldNum" sz="quarter" idx="5"/>
          </p:nvPr>
        </p:nvSpPr>
        <p:spPr/>
        <p:txBody>
          <a:bodyPr/>
          <a:lstStyle/>
          <a:p>
            <a:fld id="{207FAEA1-41BA-413C-B5E0-63F6C85263EE}" type="slidenum">
              <a:rPr lang="en-US"/>
              <a:t>1</a:t>
            </a:fld>
            <a:endParaRPr lang="en-US"/>
          </a:p>
        </p:txBody>
      </p:sp>
    </p:spTree>
    <p:extLst>
      <p:ext uri="{BB962C8B-B14F-4D97-AF65-F5344CB8AC3E}">
        <p14:creationId xmlns:p14="http://schemas.microsoft.com/office/powerpoint/2010/main" val="2814353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SAM</a:t>
            </a:r>
            <a:endParaRPr lang="en-US">
              <a:highlight>
                <a:srgbClr val="FFFFFF"/>
              </a:highlight>
            </a:endParaRPr>
          </a:p>
          <a:p>
            <a:pPr marL="171450" indent="-171450">
              <a:buFont typeface="Arial"/>
              <a:buChar char="•"/>
            </a:pPr>
            <a:r>
              <a:rPr lang="en-US">
                <a:highlight>
                  <a:srgbClr val="FFFFFF"/>
                </a:highlight>
                <a:ea typeface="Calibri"/>
                <a:cs typeface="Calibri"/>
              </a:rPr>
              <a:t>"expert/novice" language frames students as takers only, no knowledge to share in conversation with instructors</a:t>
            </a:r>
          </a:p>
          <a:p>
            <a:pPr marL="171450" indent="-171450">
              <a:buFont typeface="Arial"/>
              <a:buChar char="•"/>
            </a:pPr>
            <a:r>
              <a:rPr lang="en-US">
                <a:highlight>
                  <a:srgbClr val="FFFFFF"/>
                </a:highlight>
                <a:ea typeface="Calibri"/>
                <a:cs typeface="Calibri"/>
              </a:rPr>
              <a:t>asset-based and </a:t>
            </a:r>
            <a:r>
              <a:rPr lang="en-US" err="1">
                <a:highlight>
                  <a:srgbClr val="FFFFFF"/>
                </a:highlight>
                <a:ea typeface="Calibri"/>
                <a:cs typeface="Calibri"/>
              </a:rPr>
              <a:t>SaP</a:t>
            </a:r>
            <a:r>
              <a:rPr lang="en-US">
                <a:highlight>
                  <a:srgbClr val="FFFFFF"/>
                </a:highlight>
                <a:ea typeface="Calibri"/>
                <a:cs typeface="Calibri"/>
              </a:rPr>
              <a:t> approaches affirm the importance of having clear roles, but each role should be uniquely contributing something of value </a:t>
            </a:r>
            <a:endParaRPr lang="en-US">
              <a:ea typeface="Calibri"/>
              <a:cs typeface="Calibri"/>
            </a:endParaRPr>
          </a:p>
          <a:p>
            <a:pPr marL="171450" indent="-171450">
              <a:buFont typeface="Arial"/>
              <a:buChar char="•"/>
            </a:pPr>
            <a:r>
              <a:rPr lang="en-US">
                <a:highlight>
                  <a:srgbClr val="FFFFFF"/>
                </a:highlight>
                <a:ea typeface="Calibri"/>
                <a:cs typeface="Calibri"/>
              </a:rPr>
              <a:t>students' only contribution should not be just to learn what the expert knows</a:t>
            </a:r>
            <a:endParaRPr lang="en-US">
              <a:ea typeface="Calibri"/>
              <a:cs typeface="Calibri"/>
            </a:endParaRPr>
          </a:p>
          <a:p>
            <a:pPr marL="171450" indent="-171450">
              <a:buFont typeface="Arial"/>
              <a:buChar char="•"/>
            </a:pPr>
            <a:endParaRPr lang="en-US">
              <a:highlight>
                <a:srgbClr val="FFFFFF"/>
              </a:highlight>
              <a:ea typeface="Calibri"/>
              <a:cs typeface="Calibri"/>
            </a:endParaRPr>
          </a:p>
          <a:p>
            <a:r>
              <a:rPr lang="en-US">
                <a:solidFill>
                  <a:srgbClr val="000000"/>
                </a:solidFill>
                <a:highlight>
                  <a:srgbClr val="FFFFFF"/>
                </a:highlight>
                <a:ea typeface="Calibri"/>
                <a:cs typeface="Calibri"/>
              </a:rPr>
              <a:t>From this example statement in the description of "Info Creation as a Process" one might conclude that while academic "experts" readily recognize that information's value differs by context, students as academic "novices" do not have an appreciation of this. </a:t>
            </a:r>
            <a:endParaRPr lang="en-US">
              <a:solidFill>
                <a:srgbClr val="000000"/>
              </a:solidFill>
              <a:ea typeface="Calibri"/>
              <a:cs typeface="Calibri"/>
            </a:endParaRPr>
          </a:p>
          <a:p>
            <a:endParaRPr lang="en-US">
              <a:solidFill>
                <a:srgbClr val="000000"/>
              </a:solidFill>
              <a:highlight>
                <a:srgbClr val="FFFFFF"/>
              </a:highlight>
              <a:ea typeface="Calibri"/>
              <a:cs typeface="Calibri"/>
            </a:endParaRPr>
          </a:p>
          <a:p>
            <a:r>
              <a:rPr lang="en-US">
                <a:solidFill>
                  <a:srgbClr val="000000"/>
                </a:solidFill>
                <a:highlight>
                  <a:srgbClr val="FFFFFF"/>
                </a:highlight>
                <a:ea typeface="Calibri"/>
                <a:cs typeface="Calibri"/>
              </a:rPr>
              <a:t>However, if you've ever had a conversation with a student about a topic they care about, I think you might agree that this is simply not true. By the time they reach college, students are experienced creators and navigators of information in many realms. </a:t>
            </a:r>
            <a:endParaRPr lang="en-US">
              <a:solidFill>
                <a:srgbClr val="000000"/>
              </a:solidFill>
              <a:ea typeface="Calibri"/>
              <a:cs typeface="Calibri"/>
            </a:endParaRPr>
          </a:p>
          <a:p>
            <a:endParaRPr lang="en-US">
              <a:solidFill>
                <a:srgbClr val="000000"/>
              </a:solidFill>
              <a:highlight>
                <a:srgbClr val="FFFFFF"/>
              </a:highlight>
              <a:ea typeface="Calibri"/>
              <a:cs typeface="Calibri"/>
            </a:endParaRPr>
          </a:p>
          <a:p>
            <a:r>
              <a:rPr lang="en-US">
                <a:solidFill>
                  <a:srgbClr val="000000"/>
                </a:solidFill>
                <a:highlight>
                  <a:srgbClr val="FFFFFF"/>
                </a:highlight>
                <a:ea typeface="Calibri"/>
                <a:cs typeface="Calibri"/>
              </a:rPr>
              <a:t>What </a:t>
            </a:r>
            <a:r>
              <a:rPr lang="en-US" i="1">
                <a:solidFill>
                  <a:srgbClr val="000000"/>
                </a:solidFill>
                <a:highlight>
                  <a:srgbClr val="FFFFFF"/>
                </a:highlight>
                <a:ea typeface="Calibri"/>
                <a:cs typeface="Calibri"/>
              </a:rPr>
              <a:t>may be</a:t>
            </a:r>
            <a:r>
              <a:rPr lang="en-US">
                <a:solidFill>
                  <a:srgbClr val="000000"/>
                </a:solidFill>
                <a:highlight>
                  <a:srgbClr val="FFFFFF"/>
                </a:highlight>
                <a:ea typeface="Calibri"/>
                <a:cs typeface="Calibri"/>
              </a:rPr>
              <a:t> true is that they may not have the precise academic language to express all they know about these processes OR the confidence to do their unique insights justice.</a:t>
            </a:r>
            <a:endParaRPr lang="en-US">
              <a:ea typeface="Calibri"/>
              <a:cs typeface="Calibri"/>
            </a:endParaRPr>
          </a:p>
          <a:p>
            <a:endParaRPr lang="en-US">
              <a:solidFill>
                <a:srgbClr val="000000"/>
              </a:solidFill>
              <a:highlight>
                <a:srgbClr val="FFFFFF"/>
              </a:highlight>
              <a:ea typeface="Calibri"/>
              <a:cs typeface="Calibri"/>
            </a:endParaRPr>
          </a:p>
          <a:p>
            <a:r>
              <a:rPr lang="en-US">
                <a:solidFill>
                  <a:srgbClr val="000000"/>
                </a:solidFill>
                <a:highlight>
                  <a:srgbClr val="FFFFFF"/>
                </a:highlight>
                <a:ea typeface="Calibri"/>
                <a:cs typeface="Calibri"/>
              </a:rPr>
              <a:t>Though students' realms of experience may not be our academic realms, it does not mean they have no conception of these information systems and their social, cultural dynamics. Often, all it takes is some dialogue and clarifying jargon we use when talking about "information" and it becomes clear that students have already begun developing some of these practices and dispositions in other </a:t>
            </a:r>
            <a:r>
              <a:rPr lang="en-US" err="1">
                <a:solidFill>
                  <a:srgbClr val="000000"/>
                </a:solidFill>
                <a:highlight>
                  <a:srgbClr val="FFFFFF"/>
                </a:highlight>
                <a:ea typeface="Calibri"/>
                <a:cs typeface="Calibri"/>
              </a:rPr>
              <a:t>contex</a:t>
            </a:r>
            <a:r>
              <a:rPr lang="en-US">
                <a:solidFill>
                  <a:srgbClr val="000000"/>
                </a:solidFill>
                <a:highlight>
                  <a:srgbClr val="FFFFFF"/>
                </a:highlight>
                <a:ea typeface="Calibri"/>
                <a:cs typeface="Calibri"/>
              </a:rPr>
              <a:t>ts, perhaps without putting the same names to them.</a:t>
            </a:r>
            <a:endParaRPr lang="en-US">
              <a:solidFill>
                <a:srgbClr val="000000"/>
              </a:solidFill>
              <a:ea typeface="Calibri"/>
              <a:cs typeface="Calibri"/>
            </a:endParaRPr>
          </a:p>
          <a:p>
            <a:endParaRPr lang="en-US">
              <a:solidFill>
                <a:srgbClr val="00B050"/>
              </a:solidFill>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fld id="{207FAEA1-41BA-413C-B5E0-63F6C85263EE}" type="slidenum">
              <a:rPr lang="en-US"/>
              <a:t>10</a:t>
            </a:fld>
            <a:endParaRPr lang="en-US"/>
          </a:p>
        </p:txBody>
      </p:sp>
    </p:spTree>
    <p:extLst>
      <p:ext uri="{BB962C8B-B14F-4D97-AF65-F5344CB8AC3E}">
        <p14:creationId xmlns:p14="http://schemas.microsoft.com/office/powerpoint/2010/main" val="296005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CBB3-0D69-8939-BE65-E6D151FAF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52A1A-B579-1884-AEC4-5CDDD8706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663C6-7415-9B23-A275-6503529B7CE7}"/>
              </a:ext>
            </a:extLst>
          </p:cNvPr>
          <p:cNvSpPr>
            <a:spLocks noGrp="1"/>
          </p:cNvSpPr>
          <p:nvPr>
            <p:ph type="body" idx="1"/>
          </p:nvPr>
        </p:nvSpPr>
        <p:spPr/>
        <p:txBody>
          <a:bodyPr/>
          <a:lstStyle/>
          <a:p>
            <a:r>
              <a:rPr lang="en-US">
                <a:highlight>
                  <a:srgbClr val="FFFFFF"/>
                </a:highlight>
                <a:ea typeface="Calibri"/>
                <a:cs typeface="Calibri"/>
              </a:rPr>
              <a:t>SAM</a:t>
            </a:r>
            <a:endParaRPr lang="en-US">
              <a:highlight>
                <a:srgbClr val="FFFFFF"/>
              </a:highlight>
            </a:endParaRPr>
          </a:p>
          <a:p>
            <a:endParaRPr lang="en-US">
              <a:highlight>
                <a:srgbClr val="FFFFFF"/>
              </a:highlight>
              <a:ea typeface="Calibri"/>
              <a:cs typeface="Calibri"/>
            </a:endParaRPr>
          </a:p>
          <a:p>
            <a:r>
              <a:rPr lang="en-US">
                <a:highlight>
                  <a:srgbClr val="FFFFFF"/>
                </a:highlight>
                <a:ea typeface="Calibri"/>
                <a:cs typeface="Calibri"/>
              </a:rPr>
              <a:t>We believe IL instructors can adopt Students as Partners pedagogy in these Frames by revising the language describing the knowledge practices and dispositions to be more explicitly dialogic and collaborative, and place IL squarely in realms of experience that </a:t>
            </a:r>
            <a:r>
              <a:rPr lang="en-US" err="1">
                <a:highlight>
                  <a:srgbClr val="FFFFFF"/>
                </a:highlight>
                <a:ea typeface="Calibri"/>
                <a:cs typeface="Calibri"/>
              </a:rPr>
              <a:t>ar</a:t>
            </a:r>
            <a:r>
              <a:rPr lang="en-US">
                <a:highlight>
                  <a:srgbClr val="FFFFFF"/>
                </a:highlight>
                <a:ea typeface="Calibri"/>
                <a:cs typeface="Calibri"/>
              </a:rPr>
              <a:t>e familiar to students.</a:t>
            </a:r>
            <a:endParaRPr lang="en-US">
              <a:ea typeface="Calibri"/>
              <a:cs typeface="Calibri"/>
            </a:endParaRPr>
          </a:p>
          <a:p>
            <a:endParaRPr lang="en-US">
              <a:highlight>
                <a:srgbClr val="FFFFFF"/>
              </a:highlight>
              <a:ea typeface="Calibri"/>
              <a:cs typeface="Calibri"/>
            </a:endParaRPr>
          </a:p>
          <a:p>
            <a:r>
              <a:rPr lang="en-US">
                <a:highlight>
                  <a:srgbClr val="FFFFFF"/>
                </a:highlight>
                <a:ea typeface="Calibri"/>
                <a:cs typeface="Calibri"/>
              </a:rPr>
              <a:t>We make room for </a:t>
            </a:r>
            <a:r>
              <a:rPr lang="en-US" err="1">
                <a:highlight>
                  <a:srgbClr val="FFFFFF"/>
                </a:highlight>
                <a:ea typeface="Calibri"/>
                <a:cs typeface="Calibri"/>
              </a:rPr>
              <a:t>SaP</a:t>
            </a:r>
            <a:r>
              <a:rPr lang="en-US">
                <a:highlight>
                  <a:srgbClr val="FFFFFF"/>
                </a:highlight>
                <a:ea typeface="Calibri"/>
                <a:cs typeface="Calibri"/>
              </a:rPr>
              <a:t> </a:t>
            </a:r>
            <a:r>
              <a:rPr lang="en-US" i="1">
                <a:highlight>
                  <a:srgbClr val="FFFFFF"/>
                </a:highlight>
                <a:ea typeface="Calibri"/>
                <a:cs typeface="Calibri"/>
              </a:rPr>
              <a:t>language </a:t>
            </a:r>
            <a:r>
              <a:rPr lang="en-US">
                <a:highlight>
                  <a:srgbClr val="FFFFFF"/>
                </a:highlight>
                <a:ea typeface="Calibri"/>
                <a:cs typeface="Calibri"/>
              </a:rPr>
              <a:t>to inform our teaching approaches to the Frames by:</a:t>
            </a:r>
            <a:endParaRPr lang="en-US">
              <a:ea typeface="Calibri"/>
              <a:cs typeface="Calibri"/>
            </a:endParaRPr>
          </a:p>
          <a:p>
            <a:pPr marL="228600" indent="-228600">
              <a:buAutoNum type="arabicParenR"/>
            </a:pPr>
            <a:r>
              <a:rPr lang="en-US">
                <a:highlight>
                  <a:srgbClr val="FFFFFF"/>
                </a:highlight>
                <a:ea typeface="Calibri"/>
                <a:cs typeface="Calibri"/>
              </a:rPr>
              <a:t>Sharing our own experiences and areas for growth in developing these practices</a:t>
            </a:r>
          </a:p>
          <a:p>
            <a:pPr marL="228600" indent="-228600">
              <a:buAutoNum type="arabicParenR"/>
            </a:pPr>
            <a:r>
              <a:rPr lang="en-US">
                <a:highlight>
                  <a:srgbClr val="FFFFFF"/>
                </a:highlight>
                <a:ea typeface="Calibri"/>
                <a:cs typeface="Calibri"/>
              </a:rPr>
              <a:t>Drawing connections to students' information practices that they're already developing</a:t>
            </a:r>
          </a:p>
          <a:p>
            <a:pPr marL="228600" indent="-228600">
              <a:buAutoNum type="arabicParenR"/>
            </a:pPr>
            <a:r>
              <a:rPr lang="en-US">
                <a:highlight>
                  <a:srgbClr val="FFFFFF"/>
                </a:highlight>
                <a:ea typeface="Calibri"/>
                <a:cs typeface="Calibri"/>
              </a:rPr>
              <a:t>Discussing collaboratively how these practices could be applied authentically and meaningfully across students' academic and personal lives</a:t>
            </a:r>
          </a:p>
          <a:p>
            <a:pPr marL="228600" indent="-228600">
              <a:buAutoNum type="arabicParenR"/>
            </a:pPr>
            <a:endParaRPr lang="en-US">
              <a:highlight>
                <a:srgbClr val="FFFFFF"/>
              </a:highlight>
              <a:ea typeface="Calibri"/>
              <a:cs typeface="Calibri"/>
            </a:endParaRPr>
          </a:p>
          <a:p>
            <a:r>
              <a:rPr lang="en-US">
                <a:highlight>
                  <a:srgbClr val="FFFFFF"/>
                </a:highlight>
                <a:ea typeface="Calibri"/>
                <a:cs typeface="Calibri"/>
              </a:rPr>
              <a:t>In this example, we emphasize that </a:t>
            </a:r>
            <a:r>
              <a:rPr lang="en-US" i="1">
                <a:highlight>
                  <a:srgbClr val="FFFFFF"/>
                </a:highlight>
                <a:ea typeface="Calibri"/>
                <a:cs typeface="Calibri"/>
              </a:rPr>
              <a:t>both </a:t>
            </a:r>
            <a:r>
              <a:rPr lang="en-US">
                <a:highlight>
                  <a:srgbClr val="FFFFFF"/>
                </a:highlight>
                <a:ea typeface="Calibri"/>
                <a:cs typeface="Calibri"/>
              </a:rPr>
              <a:t>students AND instructor are learning AND teaching as they discuss these concepts; </a:t>
            </a:r>
          </a:p>
          <a:p>
            <a:r>
              <a:rPr lang="en-US">
                <a:highlight>
                  <a:srgbClr val="FFFFFF"/>
                </a:highlight>
                <a:ea typeface="Calibri"/>
                <a:cs typeface="Calibri"/>
              </a:rPr>
              <a:t>AND collaboratively developing strategies for how the insights could be applied</a:t>
            </a:r>
          </a:p>
          <a:p>
            <a:endParaRPr lang="en-US">
              <a:highlight>
                <a:srgbClr val="FFFFFF"/>
              </a:highlight>
              <a:ea typeface="Calibri"/>
              <a:cs typeface="Calibri"/>
            </a:endParaRPr>
          </a:p>
          <a:p>
            <a:endParaRPr lang="en-US">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2A3B2BF4-9CFE-948C-58FC-3D72214A1B03}"/>
              </a:ext>
            </a:extLst>
          </p:cNvPr>
          <p:cNvSpPr>
            <a:spLocks noGrp="1"/>
          </p:cNvSpPr>
          <p:nvPr>
            <p:ph type="sldNum" sz="quarter" idx="5"/>
          </p:nvPr>
        </p:nvSpPr>
        <p:spPr/>
        <p:txBody>
          <a:bodyPr/>
          <a:lstStyle/>
          <a:p>
            <a:fld id="{207FAEA1-41BA-413C-B5E0-63F6C85263EE}" type="slidenum">
              <a:rPr lang="en-US"/>
              <a:t>11</a:t>
            </a:fld>
            <a:endParaRPr lang="en-US"/>
          </a:p>
        </p:txBody>
      </p:sp>
    </p:spTree>
    <p:extLst>
      <p:ext uri="{BB962C8B-B14F-4D97-AF65-F5344CB8AC3E}">
        <p14:creationId xmlns:p14="http://schemas.microsoft.com/office/powerpoint/2010/main" val="1542447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0E8DF-FF79-C911-15A4-3A2589EBD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2EDC99-082B-1E18-F95D-2C2C3EA19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97CC3-F1AF-8CEE-A014-6DC43BABA761}"/>
              </a:ext>
            </a:extLst>
          </p:cNvPr>
          <p:cNvSpPr>
            <a:spLocks noGrp="1"/>
          </p:cNvSpPr>
          <p:nvPr>
            <p:ph type="body" idx="1"/>
          </p:nvPr>
        </p:nvSpPr>
        <p:spPr/>
        <p:txBody>
          <a:bodyPr/>
          <a:lstStyle/>
          <a:p>
            <a:r>
              <a:rPr lang="en-US">
                <a:highlight>
                  <a:srgbClr val="FFFFFF"/>
                </a:highlight>
                <a:ea typeface="Calibri"/>
                <a:cs typeface="Calibri"/>
              </a:rPr>
              <a:t>SAM</a:t>
            </a:r>
            <a:endParaRPr lang="en-US">
              <a:highlight>
                <a:srgbClr val="FFFFFF"/>
              </a:highlight>
            </a:endParaRPr>
          </a:p>
          <a:p>
            <a:r>
              <a:rPr lang="en-US">
                <a:highlight>
                  <a:srgbClr val="FFFFFF"/>
                </a:highlight>
                <a:ea typeface="Calibri"/>
                <a:cs typeface="Calibri"/>
              </a:rPr>
              <a:t>We also believe IL instructors can integrate </a:t>
            </a:r>
            <a:r>
              <a:rPr lang="en-US" err="1">
                <a:highlight>
                  <a:srgbClr val="FFFFFF"/>
                </a:highlight>
                <a:ea typeface="Calibri"/>
                <a:cs typeface="Calibri"/>
              </a:rPr>
              <a:t>SaP</a:t>
            </a:r>
            <a:r>
              <a:rPr lang="en-US">
                <a:highlight>
                  <a:srgbClr val="FFFFFF"/>
                </a:highlight>
                <a:ea typeface="Calibri"/>
                <a:cs typeface="Calibri"/>
              </a:rPr>
              <a:t> pedagogy by building on the practices and dispositions to co-create transformative learning impacts </a:t>
            </a:r>
            <a:r>
              <a:rPr lang="en-US">
                <a:highlight>
                  <a:srgbClr val="FFFFFF"/>
                </a:highlight>
              </a:rPr>
              <a:t>that are motivated by student goals</a:t>
            </a:r>
            <a:endParaRPr lang="en-US">
              <a:highlight>
                <a:srgbClr val="FFFFFF"/>
              </a:highlight>
              <a:ea typeface="Calibri"/>
              <a:cs typeface="Calibri"/>
            </a:endParaRPr>
          </a:p>
          <a:p>
            <a:endParaRPr lang="en-US">
              <a:highlight>
                <a:srgbClr val="FFFFFF"/>
              </a:highlight>
              <a:ea typeface="Calibri"/>
              <a:cs typeface="Calibri"/>
            </a:endParaRPr>
          </a:p>
          <a:p>
            <a:r>
              <a:rPr lang="en-US">
                <a:highlight>
                  <a:srgbClr val="FFFFFF"/>
                </a:highlight>
              </a:rPr>
              <a:t>IL is often framed as an individual pursuit, individual betterment, to get a good grade. There is limited intrinsic motivation there – we are social creatures who learn and create by interaction, and many students are motivated to create a better world for other people. </a:t>
            </a:r>
          </a:p>
          <a:p>
            <a:endParaRPr lang="en-US">
              <a:highlight>
                <a:srgbClr val="FFFFFF"/>
              </a:highlight>
              <a:ea typeface="Calibri"/>
              <a:cs typeface="Calibri"/>
            </a:endParaRPr>
          </a:p>
          <a:p>
            <a:r>
              <a:rPr lang="en-US">
                <a:highlight>
                  <a:srgbClr val="FFFFFF"/>
                </a:highlight>
                <a:ea typeface="Calibri"/>
                <a:cs typeface="Calibri"/>
              </a:rPr>
              <a:t>Together as a learning community, students and instructor draw on diverse experiences and goals to construct a transformative action that students can carry out, leveraging these developing information literacy practices and dispositions</a:t>
            </a:r>
            <a:endParaRPr lang="en-US">
              <a:ea typeface="Calibri"/>
              <a:cs typeface="Calibri"/>
            </a:endParaRPr>
          </a:p>
          <a:p>
            <a:endParaRPr lang="en-US">
              <a:highlight>
                <a:srgbClr val="FFFFFF"/>
              </a:highlight>
              <a:ea typeface="Calibri"/>
              <a:cs typeface="Calibri"/>
            </a:endParaRPr>
          </a:p>
          <a:p>
            <a:r>
              <a:rPr lang="en-US">
                <a:highlight>
                  <a:srgbClr val="FFFFFF"/>
                </a:highlight>
                <a:ea typeface="Calibri"/>
                <a:cs typeface="Calibri"/>
              </a:rPr>
              <a:t>In this example, students collect peer insights and create an outward-facing product. This recognizes that knowledge is collective, and makes IL experiential and impactful</a:t>
            </a:r>
          </a:p>
        </p:txBody>
      </p:sp>
      <p:sp>
        <p:nvSpPr>
          <p:cNvPr id="4" name="Slide Number Placeholder 3">
            <a:extLst>
              <a:ext uri="{FF2B5EF4-FFF2-40B4-BE49-F238E27FC236}">
                <a16:creationId xmlns:a16="http://schemas.microsoft.com/office/drawing/2014/main" id="{A0314914-C7E5-2CE8-63B9-EF228FE25B62}"/>
              </a:ext>
            </a:extLst>
          </p:cNvPr>
          <p:cNvSpPr>
            <a:spLocks noGrp="1"/>
          </p:cNvSpPr>
          <p:nvPr>
            <p:ph type="sldNum" sz="quarter" idx="5"/>
          </p:nvPr>
        </p:nvSpPr>
        <p:spPr/>
        <p:txBody>
          <a:bodyPr/>
          <a:lstStyle/>
          <a:p>
            <a:fld id="{207FAEA1-41BA-413C-B5E0-63F6C85263EE}" type="slidenum">
              <a:rPr lang="en-US"/>
              <a:t>12</a:t>
            </a:fld>
            <a:endParaRPr lang="en-US"/>
          </a:p>
        </p:txBody>
      </p:sp>
    </p:spTree>
    <p:extLst>
      <p:ext uri="{BB962C8B-B14F-4D97-AF65-F5344CB8AC3E}">
        <p14:creationId xmlns:p14="http://schemas.microsoft.com/office/powerpoint/2010/main" val="756034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SAM</a:t>
            </a:r>
          </a:p>
          <a:p>
            <a:r>
              <a:rPr lang="en-US">
                <a:ea typeface="Calibri"/>
                <a:cs typeface="Calibri"/>
              </a:rPr>
              <a:t>Now, we want to turn it over to you to begin brainstorming and discussing how these ideas of centering relationship with students and taking transformative action with information literacy practices and dispositions might play out in your own teaching contexts.</a:t>
            </a:r>
          </a:p>
          <a:p>
            <a:endParaRPr lang="en-US">
              <a:ea typeface="Calibri"/>
              <a:cs typeface="Calibri"/>
            </a:endParaRPr>
          </a:p>
          <a:p>
            <a:r>
              <a:rPr lang="en-US">
                <a:ea typeface="Calibri"/>
                <a:cs typeface="Calibri"/>
              </a:rPr>
              <a:t>We have about 30 minutes for this thinking and design time, which we've broken up into individual thinking time, pair or small group discussion, and whole-group share out and time for questions and feedback.</a:t>
            </a:r>
          </a:p>
          <a:p>
            <a:endParaRPr lang="en-US">
              <a:ea typeface="Calibri"/>
              <a:cs typeface="Calibri"/>
            </a:endParaRPr>
          </a:p>
          <a:p>
            <a:r>
              <a:rPr lang="en-US">
                <a:ea typeface="Calibri"/>
                <a:cs typeface="Calibri"/>
              </a:rPr>
              <a:t>We will provide you some prompts to get you started and will let you know when it's time to move on to the next phase!</a:t>
            </a:r>
          </a:p>
        </p:txBody>
      </p:sp>
      <p:sp>
        <p:nvSpPr>
          <p:cNvPr id="4" name="Slide Number Placeholder 3"/>
          <p:cNvSpPr>
            <a:spLocks noGrp="1"/>
          </p:cNvSpPr>
          <p:nvPr>
            <p:ph type="sldNum" sz="quarter" idx="5"/>
          </p:nvPr>
        </p:nvSpPr>
        <p:spPr/>
        <p:txBody>
          <a:bodyPr/>
          <a:lstStyle/>
          <a:p>
            <a:fld id="{207FAEA1-41BA-413C-B5E0-63F6C85263EE}" type="slidenum">
              <a:rPr lang="en-US"/>
              <a:t>13</a:t>
            </a:fld>
            <a:endParaRPr lang="en-US"/>
          </a:p>
        </p:txBody>
      </p:sp>
    </p:spTree>
    <p:extLst>
      <p:ext uri="{BB962C8B-B14F-4D97-AF65-F5344CB8AC3E}">
        <p14:creationId xmlns:p14="http://schemas.microsoft.com/office/powerpoint/2010/main" val="2471163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SAM</a:t>
            </a:r>
          </a:p>
          <a:p>
            <a:r>
              <a:rPr lang="en-US">
                <a:ea typeface="Calibri"/>
                <a:cs typeface="Calibri"/>
              </a:rPr>
              <a:t>5 MIN individual thinking time</a:t>
            </a:r>
          </a:p>
        </p:txBody>
      </p:sp>
      <p:sp>
        <p:nvSpPr>
          <p:cNvPr id="4" name="Slide Number Placeholder 3"/>
          <p:cNvSpPr>
            <a:spLocks noGrp="1"/>
          </p:cNvSpPr>
          <p:nvPr>
            <p:ph type="sldNum" sz="quarter" idx="5"/>
          </p:nvPr>
        </p:nvSpPr>
        <p:spPr/>
        <p:txBody>
          <a:bodyPr/>
          <a:lstStyle/>
          <a:p>
            <a:fld id="{207FAEA1-41BA-413C-B5E0-63F6C85263EE}" type="slidenum">
              <a:rPr lang="en-US"/>
              <a:t>14</a:t>
            </a:fld>
            <a:endParaRPr lang="en-US"/>
          </a:p>
        </p:txBody>
      </p:sp>
    </p:spTree>
    <p:extLst>
      <p:ext uri="{BB962C8B-B14F-4D97-AF65-F5344CB8AC3E}">
        <p14:creationId xmlns:p14="http://schemas.microsoft.com/office/powerpoint/2010/main" val="910078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RACHEL</a:t>
            </a:r>
          </a:p>
          <a:p>
            <a:r>
              <a:rPr lang="en-US">
                <a:ea typeface="Calibri"/>
                <a:cs typeface="Calibri"/>
              </a:rPr>
              <a:t>15 MIN small group discussion time</a:t>
            </a:r>
          </a:p>
          <a:p>
            <a:r>
              <a:rPr lang="en-US">
                <a:ea typeface="Calibri"/>
                <a:cs typeface="Calibri"/>
              </a:rPr>
              <a:t>10 MIN full-group debrief after group discussion time</a:t>
            </a:r>
            <a:endParaRPr lang="en-US"/>
          </a:p>
        </p:txBody>
      </p:sp>
      <p:sp>
        <p:nvSpPr>
          <p:cNvPr id="4" name="Slide Number Placeholder 3"/>
          <p:cNvSpPr>
            <a:spLocks noGrp="1"/>
          </p:cNvSpPr>
          <p:nvPr>
            <p:ph type="sldNum" sz="quarter" idx="5"/>
          </p:nvPr>
        </p:nvSpPr>
        <p:spPr/>
        <p:txBody>
          <a:bodyPr/>
          <a:lstStyle/>
          <a:p>
            <a:fld id="{207FAEA1-41BA-413C-B5E0-63F6C85263EE}" type="slidenum">
              <a:rPr lang="en-US"/>
              <a:t>15</a:t>
            </a:fld>
            <a:endParaRPr lang="en-US"/>
          </a:p>
        </p:txBody>
      </p:sp>
    </p:spTree>
    <p:extLst>
      <p:ext uri="{BB962C8B-B14F-4D97-AF65-F5344CB8AC3E}">
        <p14:creationId xmlns:p14="http://schemas.microsoft.com/office/powerpoint/2010/main" val="232338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5403A"/>
                </a:solidFill>
                <a:ea typeface="Calibri"/>
                <a:cs typeface="Calibri"/>
              </a:rPr>
              <a:t>RACHEL</a:t>
            </a:r>
            <a:endParaRPr lang="en-US">
              <a:solidFill>
                <a:srgbClr val="35403A"/>
              </a:solidFill>
            </a:endParaRPr>
          </a:p>
          <a:p>
            <a:r>
              <a:rPr lang="en-US">
                <a:solidFill>
                  <a:srgbClr val="35403A"/>
                </a:solidFill>
              </a:rPr>
              <a:t>Takeaway: As we strive to advance IL education (and make it meaningful to our learners), we need to examine the explicit and tacit roles and relationships between ourselves and our students. </a:t>
            </a:r>
            <a:endParaRPr lang="en-US">
              <a:solidFill>
                <a:srgbClr val="000000"/>
              </a:solidFill>
              <a:ea typeface="Calibri"/>
              <a:cs typeface="Calibri"/>
            </a:endParaRPr>
          </a:p>
          <a:p>
            <a:endParaRPr lang="en-US">
              <a:solidFill>
                <a:srgbClr val="35403A"/>
              </a:solidFill>
            </a:endParaRPr>
          </a:p>
          <a:p>
            <a:r>
              <a:rPr lang="en-US" err="1">
                <a:solidFill>
                  <a:srgbClr val="35403A"/>
                </a:solidFill>
              </a:rPr>
              <a:t>SaP</a:t>
            </a:r>
            <a:r>
              <a:rPr lang="en-US">
                <a:solidFill>
                  <a:srgbClr val="35403A"/>
                </a:solidFill>
              </a:rPr>
              <a:t> principles and the Making Room Framework are helping us infuse relationship development and transformative action into our existing IL work to support more long-lasting and personally meaningful learning for our students.</a:t>
            </a:r>
            <a:endParaRPr lang="en-US">
              <a:ea typeface="Calibri"/>
              <a:cs typeface="Calibri"/>
            </a:endParaRPr>
          </a:p>
          <a:p>
            <a:endParaRPr lang="en-US">
              <a:ea typeface="Calibri"/>
              <a:cs typeface="Calibri"/>
            </a:endParaRPr>
          </a:p>
          <a:p>
            <a:r>
              <a:rPr lang="en-US">
                <a:ea typeface="Calibri"/>
                <a:cs typeface="Calibri"/>
              </a:rPr>
              <a:t>Identify a couple small updates we plan to make in our programs</a:t>
            </a:r>
            <a:endParaRPr lang="en-US"/>
          </a:p>
          <a:p>
            <a:endParaRPr lang="en-US">
              <a:ea typeface="Calibri"/>
              <a:cs typeface="Calibri"/>
            </a:endParaRPr>
          </a:p>
          <a:p>
            <a:pPr marL="171450" indent="-171450">
              <a:buFont typeface="Arial"/>
              <a:buChar char="•"/>
            </a:pPr>
            <a:r>
              <a:rPr lang="en-US">
                <a:ea typeface="Calibri"/>
                <a:cs typeface="Calibri"/>
              </a:rPr>
              <a:t>SPIRAL - </a:t>
            </a:r>
          </a:p>
          <a:p>
            <a:pPr marL="171450" indent="-171450">
              <a:buFont typeface="Arial"/>
              <a:buChar char="•"/>
            </a:pPr>
            <a:r>
              <a:rPr lang="en-US">
                <a:ea typeface="Calibri"/>
                <a:cs typeface="Calibri"/>
              </a:rPr>
              <a:t>ISRA – students will work with me to develop their own assessment criteria or rubric to more fully invite shared ownership and responsibility for assessing learning through their information studies research project – not only considering if they met my expectations, but how did they meet their own expectations, and what do they want me to look for when evaluating their work?</a:t>
            </a:r>
          </a:p>
          <a:p>
            <a:pPr marL="171450" indent="-171450">
              <a:buFont typeface="Arial"/>
              <a:buChar char="•"/>
            </a:pPr>
            <a:r>
              <a:rPr lang="en-US">
                <a:ea typeface="Calibri"/>
                <a:cs typeface="Calibri"/>
              </a:rPr>
              <a:t>PAL – practically, identifying ways to effectively share perspectives on AI can be challenging; next year, we'll include suggested strategies, such as taking time to explicitly articulate each student's personal "AI values," then apply them to case studies, as an encouraged pedagogical strategy for instructors (and students) to use in classes to begin understanding one another's goals and </a:t>
            </a:r>
            <a:r>
              <a:rPr lang="en-US" err="1">
                <a:ea typeface="Calibri"/>
                <a:cs typeface="Calibri"/>
              </a:rPr>
              <a:t>prio</a:t>
            </a:r>
            <a:r>
              <a:rPr lang="en-US">
                <a:ea typeface="Calibri"/>
                <a:cs typeface="Calibri"/>
              </a:rPr>
              <a:t>rities</a:t>
            </a:r>
          </a:p>
        </p:txBody>
      </p:sp>
      <p:sp>
        <p:nvSpPr>
          <p:cNvPr id="4" name="Slide Number Placeholder 3"/>
          <p:cNvSpPr>
            <a:spLocks noGrp="1"/>
          </p:cNvSpPr>
          <p:nvPr>
            <p:ph type="sldNum" sz="quarter" idx="5"/>
          </p:nvPr>
        </p:nvSpPr>
        <p:spPr/>
        <p:txBody>
          <a:bodyPr/>
          <a:lstStyle/>
          <a:p>
            <a:fld id="{207FAEA1-41BA-413C-B5E0-63F6C85263EE}" type="slidenum">
              <a:rPr lang="en-US"/>
              <a:t>16</a:t>
            </a:fld>
            <a:endParaRPr lang="en-US"/>
          </a:p>
        </p:txBody>
      </p:sp>
    </p:spTree>
    <p:extLst>
      <p:ext uri="{BB962C8B-B14F-4D97-AF65-F5344CB8AC3E}">
        <p14:creationId xmlns:p14="http://schemas.microsoft.com/office/powerpoint/2010/main" val="3304558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SAM</a:t>
            </a:r>
          </a:p>
        </p:txBody>
      </p:sp>
      <p:sp>
        <p:nvSpPr>
          <p:cNvPr id="4" name="Slide Number Placeholder 3"/>
          <p:cNvSpPr>
            <a:spLocks noGrp="1"/>
          </p:cNvSpPr>
          <p:nvPr>
            <p:ph type="sldNum" sz="quarter" idx="5"/>
          </p:nvPr>
        </p:nvSpPr>
        <p:spPr/>
        <p:txBody>
          <a:bodyPr/>
          <a:lstStyle/>
          <a:p>
            <a:fld id="{207FAEA1-41BA-413C-B5E0-63F6C85263EE}" type="slidenum">
              <a:rPr lang="en-US"/>
              <a:t>17</a:t>
            </a:fld>
            <a:endParaRPr lang="en-US"/>
          </a:p>
        </p:txBody>
      </p:sp>
    </p:spTree>
    <p:extLst>
      <p:ext uri="{BB962C8B-B14F-4D97-AF65-F5344CB8AC3E}">
        <p14:creationId xmlns:p14="http://schemas.microsoft.com/office/powerpoint/2010/main" val="309674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5403A"/>
                </a:solidFill>
                <a:ea typeface="Calibri"/>
                <a:cs typeface="Calibri"/>
              </a:rPr>
              <a:t>RACHEL</a:t>
            </a:r>
            <a:endParaRPr lang="en-US">
              <a:solidFill>
                <a:srgbClr val="35403A"/>
              </a:solidFill>
            </a:endParaRPr>
          </a:p>
          <a:p>
            <a:r>
              <a:rPr lang="en-US">
                <a:solidFill>
                  <a:srgbClr val="35403A"/>
                </a:solidFill>
              </a:rPr>
              <a:t>Goal is to engage students’ knowledge and goals within the Frames, in conversation with our own as instructors, as well as with experts in their fields, like their disciplinary professors</a:t>
            </a:r>
            <a:endParaRPr lang="en-US">
              <a:solidFill>
                <a:srgbClr val="000000"/>
              </a:solidFill>
              <a:ea typeface="Calibri"/>
              <a:cs typeface="Calibri"/>
            </a:endParaRPr>
          </a:p>
          <a:p>
            <a:endParaRPr lang="en-US">
              <a:solidFill>
                <a:srgbClr val="35403A"/>
              </a:solidFill>
              <a:ea typeface="Calibri"/>
              <a:cs typeface="Calibri"/>
            </a:endParaRPr>
          </a:p>
          <a:p>
            <a:r>
              <a:rPr lang="en-US">
                <a:solidFill>
                  <a:srgbClr val="35403A"/>
                </a:solidFill>
              </a:rPr>
              <a:t>Reimagine instruction with asset-based, relational language and design learning for transformative action. </a:t>
            </a:r>
            <a:endParaRPr lang="en-US">
              <a:solidFill>
                <a:srgbClr val="000000"/>
              </a:solidFill>
              <a:ea typeface="Calibri"/>
              <a:cs typeface="Calibri"/>
            </a:endParaRPr>
          </a:p>
          <a:p>
            <a:endParaRPr lang="en-US">
              <a:solidFill>
                <a:srgbClr val="35403A"/>
              </a:solidFill>
            </a:endParaRPr>
          </a:p>
          <a:p>
            <a:r>
              <a:rPr lang="en-US">
                <a:solidFill>
                  <a:srgbClr val="35403A"/>
                </a:solidFill>
              </a:rPr>
              <a:t>Leave with strategies to co-create meaningful IL learning experiences with students, promoting shared responsibility and agency in the classroom and beyond.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07FAEA1-41BA-413C-B5E0-63F6C85263EE}" type="slidenum">
              <a:rPr lang="en-US"/>
              <a:t>2</a:t>
            </a:fld>
            <a:endParaRPr lang="en-US"/>
          </a:p>
        </p:txBody>
      </p:sp>
    </p:spTree>
    <p:extLst>
      <p:ext uri="{BB962C8B-B14F-4D97-AF65-F5344CB8AC3E}">
        <p14:creationId xmlns:p14="http://schemas.microsoft.com/office/powerpoint/2010/main" val="299368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RACHEL</a:t>
            </a:r>
          </a:p>
        </p:txBody>
      </p:sp>
      <p:sp>
        <p:nvSpPr>
          <p:cNvPr id="4" name="Slide Number Placeholder 3"/>
          <p:cNvSpPr>
            <a:spLocks noGrp="1"/>
          </p:cNvSpPr>
          <p:nvPr>
            <p:ph type="sldNum" sz="quarter" idx="5"/>
          </p:nvPr>
        </p:nvSpPr>
        <p:spPr/>
        <p:txBody>
          <a:bodyPr/>
          <a:lstStyle/>
          <a:p>
            <a:fld id="{207FAEA1-41BA-413C-B5E0-63F6C85263EE}" type="slidenum">
              <a:rPr lang="en-US"/>
              <a:t>3</a:t>
            </a:fld>
            <a:endParaRPr lang="en-US"/>
          </a:p>
        </p:txBody>
      </p:sp>
    </p:spTree>
    <p:extLst>
      <p:ext uri="{BB962C8B-B14F-4D97-AF65-F5344CB8AC3E}">
        <p14:creationId xmlns:p14="http://schemas.microsoft.com/office/powerpoint/2010/main" val="1834530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RACHEL</a:t>
            </a:r>
          </a:p>
          <a:p>
            <a:pPr marL="285750" indent="-285750">
              <a:buFont typeface="Symbol"/>
              <a:buChar char="•"/>
            </a:pPr>
            <a:r>
              <a:rPr lang="en-US">
                <a:highlight>
                  <a:srgbClr val="FFFFFF"/>
                </a:highlight>
              </a:rPr>
              <a:t>Students as Partners pedagogy emphasizes that teaching and learning are social acts, and at their best can be relational, bridge-building acts</a:t>
            </a:r>
            <a:endParaRPr lang="en-US">
              <a:ea typeface="Calibri"/>
              <a:cs typeface="Calibri"/>
            </a:endParaRPr>
          </a:p>
          <a:p>
            <a:pPr marL="285750" indent="-285750">
              <a:buFont typeface="Symbol"/>
              <a:buChar char="•"/>
            </a:pPr>
            <a:r>
              <a:rPr lang="en-US">
                <a:highlight>
                  <a:srgbClr val="FFFFFF"/>
                </a:highlight>
              </a:rPr>
              <a:t>but we often have to do this in a transactional system not conducive to building trusting relationships. This transactional environment can create distance between teachers and learners. </a:t>
            </a:r>
            <a:endParaRPr lang="en-US"/>
          </a:p>
          <a:p>
            <a:pPr marL="285750" indent="-285750">
              <a:buFont typeface="Symbol"/>
              <a:buChar char="•"/>
            </a:pPr>
            <a:r>
              <a:rPr lang="en-US">
                <a:highlight>
                  <a:srgbClr val="FFFFFF"/>
                </a:highlight>
              </a:rPr>
              <a:t>The divide is compounded by the natural result of us coming to higher ed with very different experiences. Faculty spend years earning graduate degrees and careers honing expertise, and understandably want to share that knowledge. And, that also means we are a long way from having been students. </a:t>
            </a:r>
            <a:endParaRPr lang="en-US">
              <a:highlight>
                <a:srgbClr val="FFFFFF"/>
              </a:highlight>
              <a:ea typeface="Calibri"/>
              <a:cs typeface="Calibri"/>
            </a:endParaRPr>
          </a:p>
          <a:p>
            <a:pPr marL="285750" indent="-285750">
              <a:buFont typeface="Symbol"/>
              <a:buChar char="•"/>
            </a:pPr>
            <a:r>
              <a:rPr lang="en-US">
                <a:highlight>
                  <a:srgbClr val="FFFFFF"/>
                </a:highlight>
              </a:rPr>
              <a:t>Recognizing these differences, there will inevitably be misalignments in our points of view. Without a relationship, dialogue, and trust, there is no way to address misalignments in constructive ways.</a:t>
            </a:r>
          </a:p>
          <a:p>
            <a:pPr marL="285750" indent="-285750">
              <a:buFont typeface="Symbol"/>
              <a:buChar char="•"/>
            </a:pPr>
            <a:r>
              <a:rPr lang="en-US">
                <a:highlight>
                  <a:srgbClr val="FFFFFF"/>
                </a:highlight>
              </a:rPr>
              <a:t>Pedagogical partnership invites us to rethink our approach to teaching and learning as a shared venture. To think through how to build relationships and find common ground.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07FAEA1-41BA-413C-B5E0-63F6C85263EE}" type="slidenum">
              <a:t>4</a:t>
            </a:fld>
            <a:endParaRPr lang="en-US"/>
          </a:p>
        </p:txBody>
      </p:sp>
    </p:spTree>
    <p:extLst>
      <p:ext uri="{BB962C8B-B14F-4D97-AF65-F5344CB8AC3E}">
        <p14:creationId xmlns:p14="http://schemas.microsoft.com/office/powerpoint/2010/main" val="234109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RACHEL</a:t>
            </a:r>
            <a:endParaRPr lang="en-US">
              <a:highlight>
                <a:srgbClr val="FFFFFF"/>
              </a:highlight>
            </a:endParaRPr>
          </a:p>
          <a:p>
            <a:r>
              <a:rPr lang="en-US">
                <a:highlight>
                  <a:srgbClr val="FFFFFF"/>
                </a:highlight>
              </a:rPr>
              <a:t>Cook-Sather, Bovill and Felten coined the three Rs framework to describe the core values of partnership: respect, reciprocity, responsibility. </a:t>
            </a:r>
            <a:endParaRPr lang="en-US"/>
          </a:p>
          <a:p>
            <a:endParaRPr lang="en-US">
              <a:highlight>
                <a:srgbClr val="FFFFFF"/>
              </a:highlight>
            </a:endParaRPr>
          </a:p>
          <a:p>
            <a:r>
              <a:rPr lang="en-US">
                <a:highlight>
                  <a:srgbClr val="FFFFFF"/>
                </a:highlight>
              </a:rPr>
              <a:t>The literature shows that working together and explicitly sharing perspectives changes the way instructors and students relate to one another – how they understand the way the other does their work, and how they do their own work.</a:t>
            </a:r>
          </a:p>
          <a:p>
            <a:endParaRPr lang="en-US">
              <a:highlight>
                <a:srgbClr val="FFFFFF"/>
              </a:highlight>
            </a:endParaRPr>
          </a:p>
          <a:p>
            <a:r>
              <a:rPr lang="en-US">
                <a:highlight>
                  <a:srgbClr val="FFFFFF"/>
                </a:highlight>
              </a:rPr>
              <a:t>Partnership IS/IS NOT: </a:t>
            </a:r>
          </a:p>
          <a:p>
            <a:r>
              <a:rPr lang="en-US">
                <a:highlight>
                  <a:srgbClr val="FFFFFF"/>
                </a:highlight>
              </a:rPr>
              <a:t>RESPECT</a:t>
            </a:r>
          </a:p>
          <a:p>
            <a:pPr marL="285750" indent="-285750">
              <a:buFont typeface="Symbol"/>
              <a:buChar char="•"/>
            </a:pPr>
            <a:r>
              <a:rPr lang="en-US">
                <a:highlight>
                  <a:srgbClr val="FFFFFF"/>
                </a:highlight>
              </a:rPr>
              <a:t>IS NOT confined to small classes, informal settings, disciplines where there’s more “gray area”</a:t>
            </a:r>
            <a:endParaRPr lang="en-US">
              <a:highlight>
                <a:srgbClr val="FFFFFF"/>
              </a:highlight>
              <a:ea typeface="Calibri"/>
              <a:cs typeface="Calibri"/>
            </a:endParaRPr>
          </a:p>
          <a:p>
            <a:pPr marL="285750" indent="-285750">
              <a:buFont typeface="Symbol"/>
              <a:buChar char="•"/>
            </a:pPr>
            <a:r>
              <a:rPr lang="en-US">
                <a:highlight>
                  <a:srgbClr val="FFFFFF"/>
                </a:highlight>
              </a:rPr>
              <a:t>IS: it can happen anywhere in any discipline, because respect is an attitude, a mindset, that can be cultivated, prioritizing dialogue with the intent to understand one another</a:t>
            </a:r>
          </a:p>
          <a:p>
            <a:r>
              <a:rPr lang="en-US">
                <a:highlight>
                  <a:srgbClr val="FFFFFF"/>
                </a:highlight>
              </a:rPr>
              <a:t>RECIPROCITY</a:t>
            </a:r>
          </a:p>
          <a:p>
            <a:pPr marL="285750" indent="-285750">
              <a:buFont typeface="Symbol"/>
              <a:buChar char="•"/>
            </a:pPr>
            <a:r>
              <a:rPr lang="en-US">
                <a:highlight>
                  <a:srgbClr val="FFFFFF"/>
                </a:highlight>
              </a:rPr>
              <a:t>IS NOT: giving all power to students – one-sided relationships don’t work, no matter what side the power is on. </a:t>
            </a:r>
            <a:endParaRPr lang="en-US">
              <a:highlight>
                <a:srgbClr val="FFFFFF"/>
              </a:highlight>
              <a:ea typeface="Calibri"/>
              <a:cs typeface="Calibri"/>
            </a:endParaRPr>
          </a:p>
          <a:p>
            <a:pPr marL="285750" indent="-285750">
              <a:buFont typeface="Symbol"/>
              <a:buChar char="•"/>
            </a:pPr>
            <a:r>
              <a:rPr lang="en-US">
                <a:highlight>
                  <a:srgbClr val="FFFFFF"/>
                </a:highlight>
              </a:rPr>
              <a:t>IS contributing equitably, not necessarily in the same ways –  recognizing that we all bring different strengths to a collaboration; students aren’t disciplinary experts, but they are great at sharing what it’s like to experience a course from the other side</a:t>
            </a:r>
            <a:endParaRPr lang="en-US">
              <a:highlight>
                <a:srgbClr val="FFFFFF"/>
              </a:highlight>
              <a:ea typeface="Calibri"/>
              <a:cs typeface="Calibri"/>
            </a:endParaRPr>
          </a:p>
          <a:p>
            <a:pPr marL="285750" indent="-285750">
              <a:buFont typeface="Symbol"/>
              <a:buChar char="•"/>
            </a:pPr>
            <a:r>
              <a:rPr lang="en-US">
                <a:highlight>
                  <a:srgbClr val="FFFFFF"/>
                </a:highlight>
                <a:ea typeface="Calibri"/>
                <a:cs typeface="Calibri"/>
              </a:rPr>
              <a:t>Our goals, or what we imagine a students' goals </a:t>
            </a:r>
            <a:r>
              <a:rPr lang="en-US" i="1">
                <a:highlight>
                  <a:srgbClr val="FFFFFF"/>
                </a:highlight>
                <a:ea typeface="Calibri"/>
                <a:cs typeface="Calibri"/>
              </a:rPr>
              <a:t>should</a:t>
            </a:r>
            <a:r>
              <a:rPr lang="en-US">
                <a:highlight>
                  <a:srgbClr val="FFFFFF"/>
                </a:highlight>
                <a:ea typeface="Calibri"/>
                <a:cs typeface="Calibri"/>
              </a:rPr>
              <a:t> be, may not be the same as each students' goals</a:t>
            </a:r>
          </a:p>
          <a:p>
            <a:r>
              <a:rPr lang="en-US">
                <a:highlight>
                  <a:srgbClr val="FFFFFF"/>
                </a:highlight>
              </a:rPr>
              <a:t>RESPONSIBILITY</a:t>
            </a:r>
          </a:p>
          <a:p>
            <a:pPr marL="285750" indent="-285750">
              <a:buFont typeface="Symbol"/>
              <a:buChar char="•"/>
            </a:pPr>
            <a:r>
              <a:rPr lang="en-US">
                <a:highlight>
                  <a:srgbClr val="FFFFFF"/>
                </a:highlight>
              </a:rPr>
              <a:t>IS NOT: a chaotic classroom with no accountability</a:t>
            </a:r>
          </a:p>
          <a:p>
            <a:pPr marL="285750" indent="-285750">
              <a:buFont typeface="Symbol"/>
              <a:buChar char="•"/>
            </a:pPr>
            <a:r>
              <a:rPr lang="en-US">
                <a:highlight>
                  <a:srgbClr val="FFFFFF"/>
                </a:highlight>
              </a:rPr>
              <a:t>IS: understanding each person’s motivations, and finding common ground to work toward a shared goal with clear expectations on both sides. </a:t>
            </a:r>
            <a:endParaRPr lang="en-US">
              <a:highlight>
                <a:srgbClr val="FFFFFF"/>
              </a:highlight>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07FAEA1-41BA-413C-B5E0-63F6C85263EE}" type="slidenum">
              <a:t>5</a:t>
            </a:fld>
            <a:endParaRPr lang="en-US"/>
          </a:p>
        </p:txBody>
      </p:sp>
    </p:spTree>
    <p:extLst>
      <p:ext uri="{BB962C8B-B14F-4D97-AF65-F5344CB8AC3E}">
        <p14:creationId xmlns:p14="http://schemas.microsoft.com/office/powerpoint/2010/main" val="2430380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highlight>
                  <a:srgbClr val="FFFFFF"/>
                </a:highlight>
                <a:ea typeface="Calibri"/>
                <a:cs typeface="Calibri"/>
              </a:rPr>
              <a:t>RACHEL</a:t>
            </a:r>
            <a:endParaRPr lang="en-US">
              <a:solidFill>
                <a:srgbClr val="333333"/>
              </a:solidFill>
              <a:highlight>
                <a:srgbClr val="FFFFFF"/>
              </a:highlight>
            </a:endParaRPr>
          </a:p>
          <a:p>
            <a:r>
              <a:rPr lang="en-US">
                <a:solidFill>
                  <a:srgbClr val="333333"/>
                </a:solidFill>
                <a:highlight>
                  <a:srgbClr val="FFFFFF"/>
                </a:highlight>
              </a:rPr>
              <a:t>may note that, as librarians, in addition to working with students in courses or guest lectures, some of the most impactful opportunities for partnership often come in the form of "train the trainer" approaches, teaching others about pedagogical partnership so they can carry it out themselves - preparing/facilitating those relationships between disciplinary faculty and their students</a:t>
            </a:r>
            <a:endParaRPr lang="en-US">
              <a:ea typeface="Calibri"/>
              <a:cs typeface="Calibri"/>
            </a:endParaRPr>
          </a:p>
        </p:txBody>
      </p:sp>
      <p:sp>
        <p:nvSpPr>
          <p:cNvPr id="4" name="Slide Number Placeholder 3"/>
          <p:cNvSpPr>
            <a:spLocks noGrp="1"/>
          </p:cNvSpPr>
          <p:nvPr>
            <p:ph type="sldNum" sz="quarter" idx="5"/>
          </p:nvPr>
        </p:nvSpPr>
        <p:spPr/>
        <p:txBody>
          <a:bodyPr/>
          <a:lstStyle/>
          <a:p>
            <a:fld id="{207FAEA1-41BA-413C-B5E0-63F6C85263EE}" type="slidenum">
              <a:rPr lang="en-US"/>
              <a:t>6</a:t>
            </a:fld>
            <a:endParaRPr lang="en-US"/>
          </a:p>
        </p:txBody>
      </p:sp>
    </p:spTree>
    <p:extLst>
      <p:ext uri="{BB962C8B-B14F-4D97-AF65-F5344CB8AC3E}">
        <p14:creationId xmlns:p14="http://schemas.microsoft.com/office/powerpoint/2010/main" val="390364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RACHEL</a:t>
            </a:r>
          </a:p>
        </p:txBody>
      </p:sp>
      <p:sp>
        <p:nvSpPr>
          <p:cNvPr id="4" name="Slide Number Placeholder 3"/>
          <p:cNvSpPr>
            <a:spLocks noGrp="1"/>
          </p:cNvSpPr>
          <p:nvPr>
            <p:ph type="sldNum" sz="quarter" idx="5"/>
          </p:nvPr>
        </p:nvSpPr>
        <p:spPr/>
        <p:txBody>
          <a:bodyPr/>
          <a:lstStyle/>
          <a:p>
            <a:fld id="{207FAEA1-41BA-413C-B5E0-63F6C85263EE}" type="slidenum">
              <a:rPr lang="en-US"/>
              <a:t>7</a:t>
            </a:fld>
            <a:endParaRPr lang="en-US"/>
          </a:p>
        </p:txBody>
      </p:sp>
    </p:spTree>
    <p:extLst>
      <p:ext uri="{BB962C8B-B14F-4D97-AF65-F5344CB8AC3E}">
        <p14:creationId xmlns:p14="http://schemas.microsoft.com/office/powerpoint/2010/main" val="1642493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1000"/>
              </a:spcBef>
            </a:pPr>
            <a:r>
              <a:rPr lang="en-US">
                <a:solidFill>
                  <a:srgbClr val="101828"/>
                </a:solidFill>
                <a:ea typeface="Calibri"/>
                <a:cs typeface="Calibri"/>
              </a:rPr>
              <a:t>SAM</a:t>
            </a:r>
            <a:endParaRPr lang="en-US">
              <a:solidFill>
                <a:srgbClr val="101828"/>
              </a:solidFill>
            </a:endParaRPr>
          </a:p>
          <a:p>
            <a:pPr>
              <a:lnSpc>
                <a:spcPct val="120000"/>
              </a:lnSpc>
              <a:spcBef>
                <a:spcPts val="1000"/>
              </a:spcBef>
            </a:pPr>
            <a:endParaRPr lang="en-US">
              <a:solidFill>
                <a:srgbClr val="101828"/>
              </a:solidFill>
              <a:ea typeface="Calibri"/>
              <a:cs typeface="Calibri"/>
            </a:endParaRPr>
          </a:p>
          <a:p>
            <a:pPr marL="171450" indent="-171450">
              <a:buFont typeface="Arial"/>
              <a:buChar char="•"/>
            </a:pPr>
            <a:r>
              <a:rPr lang="en-US">
                <a:ea typeface="Calibri"/>
                <a:cs typeface="Calibri"/>
              </a:rPr>
              <a:t>The Association for College and Research Libraries has continually developed values and expectations for the communication and teaching of concepts around information literacy. </a:t>
            </a:r>
          </a:p>
          <a:p>
            <a:pPr marL="171450" indent="-171450">
              <a:buFont typeface="Arial"/>
              <a:buChar char="•"/>
            </a:pPr>
            <a:r>
              <a:rPr lang="en-US">
                <a:ea typeface="Calibri"/>
                <a:cs typeface="Calibri"/>
              </a:rPr>
              <a:t>First as more rigid, skill-based "standards" and then as a more flexible framework of six core IL "threshold concepts" characterized by certain knowledge practices and dispositions</a:t>
            </a:r>
          </a:p>
          <a:p>
            <a:pPr marL="171450" indent="-171450">
              <a:buFont typeface="Arial"/>
              <a:buChar char="•"/>
            </a:pPr>
            <a:r>
              <a:rPr lang="en-US">
                <a:ea typeface="Calibri"/>
                <a:cs typeface="Calibri"/>
              </a:rPr>
              <a:t>And now the original version of the Framework is undergoing a revision, a draft of which was just released, with some interesting updates to some of the language</a:t>
            </a:r>
          </a:p>
          <a:p>
            <a:pPr marL="171450" indent="-171450">
              <a:buFont typeface="Arial"/>
              <a:buChar char="•"/>
            </a:pPr>
            <a:endParaRPr lang="en-US">
              <a:ea typeface="Calibri"/>
              <a:cs typeface="Calibri"/>
            </a:endParaRPr>
          </a:p>
          <a:p>
            <a:pPr marL="171450" indent="-171450">
              <a:buFont typeface="Arial"/>
              <a:buChar char="•"/>
            </a:pPr>
            <a:r>
              <a:rPr lang="en-US" b="1">
                <a:ea typeface="Calibri" panose="020F0502020204030204"/>
                <a:cs typeface="Calibri" panose="020F0502020204030204"/>
              </a:rPr>
              <a:t>Knowledge practices </a:t>
            </a:r>
            <a:r>
              <a:rPr lang="en-US">
                <a:ea typeface="Calibri" panose="020F0502020204030204"/>
                <a:cs typeface="Calibri" panose="020F0502020204030204"/>
              </a:rPr>
              <a:t>can represent the </a:t>
            </a:r>
            <a:r>
              <a:rPr lang="en-US" b="1">
                <a:ea typeface="Calibri" panose="020F0502020204030204"/>
                <a:cs typeface="Calibri" panose="020F0502020204030204"/>
              </a:rPr>
              <a:t>cognitive domain</a:t>
            </a:r>
            <a:r>
              <a:rPr lang="en-US">
                <a:ea typeface="Calibri" panose="020F0502020204030204"/>
                <a:cs typeface="Calibri" panose="020F0502020204030204"/>
              </a:rPr>
              <a:t> of learning and developing IL – this is </a:t>
            </a:r>
            <a:r>
              <a:rPr lang="en-US" b="1">
                <a:ea typeface="Calibri" panose="020F0502020204030204"/>
                <a:cs typeface="Calibri" panose="020F0502020204030204"/>
              </a:rPr>
              <a:t>the "what" or the content of an IL session. </a:t>
            </a:r>
          </a:p>
          <a:p>
            <a:pPr lvl="1" indent="-171450">
              <a:buFont typeface="Courier New"/>
              <a:buChar char="o"/>
            </a:pPr>
            <a:r>
              <a:rPr lang="en-US">
                <a:ea typeface="Calibri" panose="020F0502020204030204"/>
                <a:cs typeface="Calibri" panose="020F0502020204030204"/>
              </a:rPr>
              <a:t>Could be things like developing effective searching techniques, broadening awareness of useful information sources, or something more theoretical, like understanding the forces at work behind a particular information system or process</a:t>
            </a:r>
            <a:endParaRPr lang="en-US"/>
          </a:p>
          <a:p>
            <a:pPr marL="171450" indent="-171450">
              <a:buFont typeface="Arial"/>
              <a:buChar char="•"/>
            </a:pPr>
            <a:r>
              <a:rPr lang="en-US" b="1">
                <a:ea typeface="Calibri" panose="020F0502020204030204"/>
                <a:cs typeface="Calibri" panose="020F0502020204030204"/>
              </a:rPr>
              <a:t>Dispositions </a:t>
            </a:r>
            <a:r>
              <a:rPr lang="en-US">
                <a:ea typeface="Calibri" panose="020F0502020204030204"/>
                <a:cs typeface="Calibri" panose="020F0502020204030204"/>
              </a:rPr>
              <a:t>can represent the </a:t>
            </a:r>
            <a:r>
              <a:rPr lang="en-US" b="1">
                <a:ea typeface="Calibri" panose="020F0502020204030204"/>
                <a:cs typeface="Calibri" panose="020F0502020204030204"/>
              </a:rPr>
              <a:t>affective domain </a:t>
            </a:r>
            <a:r>
              <a:rPr lang="en-US">
                <a:ea typeface="Calibri" panose="020F0502020204030204"/>
                <a:cs typeface="Calibri" panose="020F0502020204030204"/>
              </a:rPr>
              <a:t>of developing IL – this is the "why" or recognizing the emotion or motivation behind our IL practices, behaviors, reactions. </a:t>
            </a:r>
          </a:p>
          <a:p>
            <a:pPr lvl="1" indent="-171450">
              <a:buFont typeface="Courier New"/>
              <a:buChar char="o"/>
            </a:pPr>
            <a:r>
              <a:rPr lang="en-US">
                <a:ea typeface="Calibri" panose="020F0502020204030204"/>
                <a:cs typeface="Calibri" panose="020F0502020204030204"/>
              </a:rPr>
              <a:t>These tend toward the metacognitive and reflective - could be things like recognizing one's emotional reactions to particular kinds of information and connecting it to the ways we choose whether or not to seek it out; or tracking our assumptions about different formats or forms of authority</a:t>
            </a:r>
          </a:p>
          <a:p>
            <a:pPr lvl="1" indent="-171450">
              <a:buFont typeface="Courier New"/>
              <a:buChar char="o"/>
            </a:pPr>
            <a:endParaRPr lang="en-US">
              <a:ea typeface="Calibri" panose="020F0502020204030204"/>
              <a:cs typeface="Calibri" panose="020F0502020204030204"/>
            </a:endParaRPr>
          </a:p>
          <a:p>
            <a:pPr marL="171450" indent="-171450">
              <a:buFont typeface="Arial"/>
              <a:buChar char="•"/>
            </a:pPr>
            <a:r>
              <a:rPr lang="en-US">
                <a:ea typeface="Calibri" panose="020F0502020204030204"/>
                <a:cs typeface="Calibri" panose="020F0502020204030204"/>
              </a:rPr>
              <a:t>Scholars have suggested that for a holistic approach to instructional design and learner motivation,</a:t>
            </a:r>
            <a:r>
              <a:rPr lang="en-US" b="1">
                <a:ea typeface="Calibri" panose="020F0502020204030204"/>
                <a:cs typeface="Calibri" panose="020F0502020204030204"/>
              </a:rPr>
              <a:t> there is a third domain</a:t>
            </a:r>
            <a:r>
              <a:rPr lang="en-US">
                <a:ea typeface="Calibri" panose="020F0502020204030204"/>
                <a:cs typeface="Calibri" panose="020F0502020204030204"/>
              </a:rPr>
              <a:t>. And it has to do with </a:t>
            </a:r>
            <a:r>
              <a:rPr lang="en-US" b="1">
                <a:ea typeface="Calibri" panose="020F0502020204030204"/>
                <a:cs typeface="Calibri" panose="020F0502020204030204"/>
              </a:rPr>
              <a:t>the "how" or applying </a:t>
            </a:r>
            <a:r>
              <a:rPr lang="en-US">
                <a:ea typeface="Calibri" panose="020F0502020204030204"/>
                <a:cs typeface="Calibri" panose="020F0502020204030204"/>
              </a:rPr>
              <a:t>the cognitive and affective domains of one's learning.</a:t>
            </a:r>
          </a:p>
          <a:p>
            <a:pPr lvl="1" indent="-171450">
              <a:buFont typeface="Courier New"/>
              <a:buChar char="o"/>
            </a:pPr>
            <a:r>
              <a:rPr lang="en-US">
                <a:ea typeface="Calibri" panose="020F0502020204030204"/>
                <a:cs typeface="Calibri" panose="020F0502020204030204"/>
              </a:rPr>
              <a:t>We suggest that a </a:t>
            </a:r>
            <a:r>
              <a:rPr lang="en-US" err="1">
                <a:ea typeface="Calibri" panose="020F0502020204030204"/>
                <a:cs typeface="Calibri" panose="020F0502020204030204"/>
              </a:rPr>
              <a:t>SaP</a:t>
            </a:r>
            <a:r>
              <a:rPr lang="en-US">
                <a:ea typeface="Calibri" panose="020F0502020204030204"/>
                <a:cs typeface="Calibri" panose="020F0502020204030204"/>
              </a:rPr>
              <a:t> approach to the IL Frames allows for this third domain - students to experience IL as something they already possess and are building, and as something they can use to make a real impact in the world.</a:t>
            </a:r>
          </a:p>
        </p:txBody>
      </p:sp>
      <p:sp>
        <p:nvSpPr>
          <p:cNvPr id="4" name="Slide Number Placeholder 3"/>
          <p:cNvSpPr>
            <a:spLocks noGrp="1"/>
          </p:cNvSpPr>
          <p:nvPr>
            <p:ph type="sldNum" sz="quarter" idx="5"/>
          </p:nvPr>
        </p:nvSpPr>
        <p:spPr/>
        <p:txBody>
          <a:bodyPr/>
          <a:lstStyle/>
          <a:p>
            <a:fld id="{207FAEA1-41BA-413C-B5E0-63F6C85263EE}" type="slidenum">
              <a:rPr lang="en-US"/>
              <a:t>8</a:t>
            </a:fld>
            <a:endParaRPr lang="en-US"/>
          </a:p>
        </p:txBody>
      </p:sp>
    </p:spTree>
    <p:extLst>
      <p:ext uri="{BB962C8B-B14F-4D97-AF65-F5344CB8AC3E}">
        <p14:creationId xmlns:p14="http://schemas.microsoft.com/office/powerpoint/2010/main" val="4009937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SAM</a:t>
            </a:r>
            <a:endParaRPr lang="en-US">
              <a:highlight>
                <a:srgbClr val="FFFFFF"/>
              </a:highlight>
            </a:endParaRPr>
          </a:p>
          <a:p>
            <a:r>
              <a:rPr lang="en-US">
                <a:highlight>
                  <a:srgbClr val="FFFFFF"/>
                </a:highlight>
              </a:rPr>
              <a:t>With a </a:t>
            </a:r>
            <a:r>
              <a:rPr lang="en-US" err="1">
                <a:highlight>
                  <a:srgbClr val="FFFFFF"/>
                </a:highlight>
              </a:rPr>
              <a:t>SaP</a:t>
            </a:r>
            <a:r>
              <a:rPr lang="en-US">
                <a:highlight>
                  <a:srgbClr val="FFFFFF"/>
                </a:highlight>
              </a:rPr>
              <a:t> approach to the </a:t>
            </a:r>
            <a:r>
              <a:rPr lang="en-US" b="1">
                <a:highlight>
                  <a:srgbClr val="FFFFFF"/>
                </a:highlight>
              </a:rPr>
              <a:t>Frames, they become an invitation</a:t>
            </a:r>
            <a:r>
              <a:rPr lang="en-US">
                <a:highlight>
                  <a:srgbClr val="FFFFFF"/>
                </a:highlight>
              </a:rPr>
              <a:t> for students to consider new or unexpected facets of familiar information experiences or institutions, but may not have considered in those ways before (for example, inviting them to consider the ways they've experienced the concept that authority is not fixed – </a:t>
            </a:r>
            <a:r>
              <a:rPr lang="en-US">
                <a:highlight>
                  <a:srgbClr val="FFFFFF"/>
                </a:highlight>
                <a:hlinkClick r:id="rId3"/>
              </a:rPr>
              <a:t>Miller, Ross &amp; Maye, 2026</a:t>
            </a:r>
            <a:r>
              <a:rPr lang="en-US">
                <a:highlight>
                  <a:srgbClr val="FFFFFF"/>
                </a:highlight>
              </a:rPr>
              <a:t>)</a:t>
            </a:r>
            <a:endParaRPr lang="en-US">
              <a:ea typeface="Calibri"/>
              <a:cs typeface="Calibri"/>
            </a:endParaRPr>
          </a:p>
          <a:p>
            <a:endParaRPr lang="en-US">
              <a:highlight>
                <a:srgbClr val="FFFFFF"/>
              </a:highlight>
            </a:endParaRPr>
          </a:p>
          <a:p>
            <a:r>
              <a:rPr lang="en-US">
                <a:highlight>
                  <a:srgbClr val="FFFFFF"/>
                </a:highlight>
              </a:rPr>
              <a:t>Introduce 3Rs of partnership as strategy for two practical strategies for integrating </a:t>
            </a:r>
            <a:r>
              <a:rPr lang="en-US" err="1">
                <a:highlight>
                  <a:srgbClr val="FFFFFF"/>
                </a:highlight>
              </a:rPr>
              <a:t>SaP</a:t>
            </a:r>
            <a:r>
              <a:rPr lang="en-US">
                <a:highlight>
                  <a:srgbClr val="FFFFFF"/>
                </a:highlight>
              </a:rPr>
              <a:t> in the IL framework:</a:t>
            </a:r>
            <a:endParaRPr lang="en-US">
              <a:solidFill>
                <a:srgbClr val="444444"/>
              </a:solidFill>
              <a:highlight>
                <a:srgbClr val="FFFFFF"/>
              </a:highlight>
              <a:ea typeface="Calibri"/>
              <a:cs typeface="Calibri"/>
            </a:endParaRPr>
          </a:p>
          <a:p>
            <a:r>
              <a:rPr lang="en-US">
                <a:solidFill>
                  <a:srgbClr val="444444"/>
                </a:solidFill>
                <a:highlight>
                  <a:srgbClr val="FFFFFF"/>
                </a:highlight>
                <a:ea typeface="Calibri"/>
                <a:cs typeface="Calibri"/>
              </a:rPr>
              <a:t>FIRST</a:t>
            </a:r>
            <a:endParaRPr lang="en-US">
              <a:highlight>
                <a:srgbClr val="FFFFFF"/>
              </a:highlight>
            </a:endParaRPr>
          </a:p>
          <a:p>
            <a:pPr marL="285750" indent="-285750">
              <a:buFont typeface="Arial,Sans-Serif"/>
              <a:buChar char="•"/>
            </a:pPr>
            <a:r>
              <a:rPr lang="en-US">
                <a:highlight>
                  <a:srgbClr val="FFFFFF"/>
                </a:highlight>
              </a:rPr>
              <a:t>developing updated relational, dialogic Frame language </a:t>
            </a:r>
            <a:r>
              <a:rPr lang="en-US" i="1">
                <a:highlight>
                  <a:srgbClr val="FFFFFF"/>
                </a:highlight>
              </a:rPr>
              <a:t>with </a:t>
            </a:r>
            <a:r>
              <a:rPr lang="en-US">
                <a:highlight>
                  <a:srgbClr val="FFFFFF"/>
                </a:highlight>
              </a:rPr>
              <a:t>students and </a:t>
            </a:r>
            <a:r>
              <a:rPr lang="en-US" i="1">
                <a:highlight>
                  <a:srgbClr val="FFFFFF"/>
                </a:highlight>
              </a:rPr>
              <a:t>for</a:t>
            </a:r>
            <a:r>
              <a:rPr lang="en-US">
                <a:highlight>
                  <a:srgbClr val="FFFFFF"/>
                </a:highlight>
              </a:rPr>
              <a:t> relationship with students, </a:t>
            </a:r>
            <a:endParaRPr lang="en-US">
              <a:solidFill>
                <a:srgbClr val="444444"/>
              </a:solidFill>
              <a:highlight>
                <a:srgbClr val="FFFFFF"/>
              </a:highlight>
            </a:endParaRPr>
          </a:p>
          <a:p>
            <a:pPr marL="285750" indent="-285750">
              <a:buFont typeface="Arial,Sans-Serif"/>
              <a:buChar char="•"/>
            </a:pPr>
            <a:r>
              <a:rPr lang="en-US">
                <a:solidFill>
                  <a:srgbClr val="000000"/>
                </a:solidFill>
                <a:highlight>
                  <a:srgbClr val="FFFFFF"/>
                </a:highlight>
              </a:rPr>
              <a:t>Language creates an expectation for how we think and act – by framing learners as novices and instructors as experts, we create distance between us and them, and create the expectation – for us and for them - they do not have knowledge or experience to share</a:t>
            </a:r>
          </a:p>
          <a:p>
            <a:pPr marL="285750" indent="-285750">
              <a:buFont typeface="Arial,Sans-Serif"/>
              <a:buChar char="•"/>
            </a:pPr>
            <a:r>
              <a:rPr lang="en-US">
                <a:solidFill>
                  <a:srgbClr val="000000"/>
                </a:solidFill>
                <a:highlight>
                  <a:srgbClr val="FFFFFF"/>
                </a:highlight>
              </a:rPr>
              <a:t>adopting relational language in the Framework's existing creates a philosophy AND practical structure for approaching students as partners with </a:t>
            </a:r>
            <a:r>
              <a:rPr lang="en-US" b="1">
                <a:solidFill>
                  <a:srgbClr val="000000"/>
                </a:solidFill>
                <a:highlight>
                  <a:srgbClr val="FFFFFF"/>
                </a:highlight>
              </a:rPr>
              <a:t>respect and reciprocity </a:t>
            </a:r>
            <a:r>
              <a:rPr lang="en-US">
                <a:solidFill>
                  <a:srgbClr val="000000"/>
                </a:solidFill>
                <a:highlight>
                  <a:srgbClr val="FFFFFF"/>
                </a:highlight>
              </a:rPr>
              <a:t>as you seek out ways you can learn IL from one another  </a:t>
            </a:r>
            <a:endParaRPr lang="en-US">
              <a:solidFill>
                <a:srgbClr val="000000"/>
              </a:solidFill>
              <a:highlight>
                <a:srgbClr val="FFFFFF"/>
              </a:highlight>
              <a:ea typeface="Calibri"/>
              <a:cs typeface="Calibri"/>
            </a:endParaRPr>
          </a:p>
          <a:p>
            <a:r>
              <a:rPr lang="en-US">
                <a:highlight>
                  <a:srgbClr val="FFFFFF"/>
                </a:highlight>
                <a:ea typeface="Calibri" panose="020F0502020204030204"/>
                <a:cs typeface="Calibri" panose="020F0502020204030204"/>
              </a:rPr>
              <a:t>SECOND</a:t>
            </a:r>
          </a:p>
          <a:p>
            <a:pPr marL="285750" indent="-285750">
              <a:buFont typeface="Arial,Sans-Serif"/>
              <a:buChar char="•"/>
            </a:pPr>
            <a:r>
              <a:rPr lang="en-US">
                <a:highlight>
                  <a:srgbClr val="FFFFFF"/>
                </a:highlight>
              </a:rPr>
              <a:t>designing IL instruction with transformative actions - tangible outcomes of IL learning experiences that go beyond the individual and earning a grade; students have a role in determining and a shared responsibility for achieving</a:t>
            </a:r>
          </a:p>
          <a:p>
            <a:pPr marL="285750" indent="-285750">
              <a:buFont typeface="Arial,Sans-Serif"/>
              <a:buChar char="•"/>
            </a:pPr>
            <a:r>
              <a:rPr lang="en-US">
                <a:highlight>
                  <a:srgbClr val="FFFFFF"/>
                </a:highlight>
              </a:rPr>
              <a:t>cultivating</a:t>
            </a:r>
            <a:r>
              <a:rPr lang="en-US">
                <a:highlight>
                  <a:srgbClr val="FFFFFF"/>
                </a:highlight>
                <a:ea typeface="Calibri"/>
                <a:cs typeface="Calibri"/>
              </a:rPr>
              <a:t> student buy-in through taking action. The Framework addresses </a:t>
            </a:r>
            <a:r>
              <a:rPr lang="en-US" b="1">
                <a:highlight>
                  <a:srgbClr val="FFFFFF"/>
                </a:highlight>
              </a:rPr>
              <a:t>cognitive </a:t>
            </a:r>
            <a:r>
              <a:rPr lang="en-US">
                <a:highlight>
                  <a:srgbClr val="FFFFFF"/>
                </a:highlight>
              </a:rPr>
              <a:t>“knowledge practices” and </a:t>
            </a:r>
            <a:r>
              <a:rPr lang="en-US" b="1">
                <a:highlight>
                  <a:srgbClr val="FFFFFF"/>
                </a:highlight>
              </a:rPr>
              <a:t>affective </a:t>
            </a:r>
            <a:r>
              <a:rPr lang="en-US">
                <a:highlight>
                  <a:srgbClr val="FFFFFF"/>
                </a:highlight>
              </a:rPr>
              <a:t>“dispositions” - but why do those matter? </a:t>
            </a:r>
            <a:endParaRPr lang="en-US"/>
          </a:p>
          <a:p>
            <a:pPr marL="285750" indent="-285750">
              <a:buFont typeface="Arial,Sans-Serif"/>
              <a:buChar char="•"/>
            </a:pPr>
            <a:r>
              <a:rPr lang="en-US">
                <a:highlight>
                  <a:srgbClr val="FFFFFF"/>
                </a:highlight>
              </a:rPr>
              <a:t>Partnership introduces the opportunity for a third </a:t>
            </a:r>
            <a:r>
              <a:rPr lang="en-US" b="1">
                <a:highlight>
                  <a:srgbClr val="FFFFFF"/>
                </a:highlight>
              </a:rPr>
              <a:t>behavioral </a:t>
            </a:r>
            <a:r>
              <a:rPr lang="en-US">
                <a:highlight>
                  <a:srgbClr val="FFFFFF"/>
                </a:highlight>
              </a:rPr>
              <a:t>“transformative action” component of each frame to ensure </a:t>
            </a:r>
            <a:r>
              <a:rPr lang="en-US" b="1">
                <a:highlight>
                  <a:srgbClr val="FFFFFF"/>
                </a:highlight>
              </a:rPr>
              <a:t>reciprocal </a:t>
            </a:r>
            <a:r>
              <a:rPr lang="en-US">
                <a:highlight>
                  <a:srgbClr val="FFFFFF"/>
                </a:highlight>
              </a:rPr>
              <a:t>IL outcomes and shared </a:t>
            </a:r>
            <a:r>
              <a:rPr lang="en-US" b="1">
                <a:highlight>
                  <a:srgbClr val="FFFFFF"/>
                </a:highlight>
              </a:rPr>
              <a:t>responsibility </a:t>
            </a:r>
            <a:r>
              <a:rPr lang="en-US">
                <a:highlight>
                  <a:srgbClr val="FFFFFF"/>
                </a:highlight>
              </a:rPr>
              <a:t>for outward-facing impacts of learning. </a:t>
            </a:r>
            <a:endParaRPr lang="en-US">
              <a:ea typeface="Calibri"/>
              <a:cs typeface="Calibri"/>
            </a:endParaRPr>
          </a:p>
          <a:p>
            <a:pPr marL="171450" indent="-171450">
              <a:buFont typeface="Arial"/>
              <a:buChar char="•"/>
            </a:pPr>
            <a:endParaRPr lang="en-US">
              <a:highlight>
                <a:srgbClr val="FFFFFF"/>
              </a:highlight>
              <a:ea typeface="Calibri"/>
              <a:cs typeface="Calibri"/>
            </a:endParaRPr>
          </a:p>
          <a:p>
            <a:endParaRPr lang="en-US">
              <a:highlight>
                <a:srgbClr val="FFFFFF"/>
              </a:highlight>
              <a:ea typeface="Calibri"/>
              <a:cs typeface="Calibri"/>
            </a:endParaRPr>
          </a:p>
          <a:p>
            <a:endParaRPr lang="en-US">
              <a:highlight>
                <a:srgbClr val="FFFFFF"/>
              </a:highlight>
              <a:ea typeface="Calibri"/>
              <a:cs typeface="Calibri"/>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07FAEA1-41BA-413C-B5E0-63F6C85263EE}" type="slidenum">
              <a:rPr lang="en-US"/>
              <a:t>9</a:t>
            </a:fld>
            <a:endParaRPr lang="en-US"/>
          </a:p>
        </p:txBody>
      </p:sp>
    </p:spTree>
    <p:extLst>
      <p:ext uri="{BB962C8B-B14F-4D97-AF65-F5344CB8AC3E}">
        <p14:creationId xmlns:p14="http://schemas.microsoft.com/office/powerpoint/2010/main" val="3131461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D6F5-A9D4-C22B-732C-A31A172FB93C}"/>
              </a:ext>
            </a:extLst>
          </p:cNvPr>
          <p:cNvSpPr>
            <a:spLocks noGrp="1"/>
          </p:cNvSpPr>
          <p:nvPr>
            <p:ph type="ctrTitle"/>
          </p:nvPr>
        </p:nvSpPr>
        <p:spPr>
          <a:xfrm>
            <a:off x="1524000" y="1122363"/>
            <a:ext cx="9144000" cy="2209393"/>
          </a:xfrm>
        </p:spPr>
        <p:txBody>
          <a:bodyPr anchor="b">
            <a:normAutofit/>
          </a:bodyPr>
          <a:lstStyle>
            <a:lvl1pPr algn="ctr">
              <a:defRPr sz="3600"/>
            </a:lvl1pPr>
          </a:lstStyle>
          <a:p>
            <a:r>
              <a:rPr lang="en-US"/>
              <a:t>Click to edit Master title style</a:t>
            </a:r>
          </a:p>
        </p:txBody>
      </p:sp>
      <p:sp>
        <p:nvSpPr>
          <p:cNvPr id="3" name="Subtitle 2">
            <a:extLst>
              <a:ext uri="{FF2B5EF4-FFF2-40B4-BE49-F238E27FC236}">
                <a16:creationId xmlns:a16="http://schemas.microsoft.com/office/drawing/2014/main" id="{E11AFD6E-3459-290F-1147-F0C47ACEEA5B}"/>
              </a:ext>
            </a:extLst>
          </p:cNvPr>
          <p:cNvSpPr>
            <a:spLocks noGrp="1"/>
          </p:cNvSpPr>
          <p:nvPr>
            <p:ph type="subTitle" idx="1"/>
          </p:nvPr>
        </p:nvSpPr>
        <p:spPr>
          <a:xfrm>
            <a:off x="1524000" y="4346774"/>
            <a:ext cx="9144000" cy="1066890"/>
          </a:xfrm>
        </p:spPr>
        <p:txBody>
          <a:bodyPr anchor="t">
            <a:normAutofit/>
          </a:bodyPr>
          <a:lstStyle>
            <a:lvl1pPr marL="0" indent="0" algn="ctr">
              <a:buNone/>
              <a:defRPr sz="1600" cap="all" spc="300" baseline="0"/>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4674D3-6FB9-5549-B0F2-FD61E82D1FF1}"/>
              </a:ext>
            </a:extLst>
          </p:cNvPr>
          <p:cNvSpPr>
            <a:spLocks noGrp="1"/>
          </p:cNvSpPr>
          <p:nvPr>
            <p:ph type="dt" sz="half" idx="10"/>
          </p:nvPr>
        </p:nvSpPr>
        <p:spPr/>
        <p:txBody>
          <a:bodyPr/>
          <a:lstStyle/>
          <a:p>
            <a:fld id="{807E39B8-A7CB-4B82-AC0C-44B99F546761}" type="datetimeFigureOut">
              <a:rPr lang="en-US" dirty="0"/>
              <a:t>5/12/26</a:t>
            </a:fld>
            <a:endParaRPr lang="en-US"/>
          </a:p>
        </p:txBody>
      </p:sp>
      <p:sp>
        <p:nvSpPr>
          <p:cNvPr id="5" name="Footer Placeholder 4">
            <a:extLst>
              <a:ext uri="{FF2B5EF4-FFF2-40B4-BE49-F238E27FC236}">
                <a16:creationId xmlns:a16="http://schemas.microsoft.com/office/drawing/2014/main" id="{AB239BBC-C979-2C77-493E-CF5498AEB5D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3813B7E-A51C-D9CD-2189-650A9D63BFF9}"/>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51677375"/>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90AE-F72C-4C2E-E2D0-7A8D7EEF08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41B46D-142E-8C8E-C4F4-B6B1586A6F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4D92E3-36AD-2615-0166-6B73C34F10FA}"/>
              </a:ext>
            </a:extLst>
          </p:cNvPr>
          <p:cNvSpPr>
            <a:spLocks noGrp="1"/>
          </p:cNvSpPr>
          <p:nvPr>
            <p:ph type="dt" sz="half" idx="10"/>
          </p:nvPr>
        </p:nvSpPr>
        <p:spPr/>
        <p:txBody>
          <a:bodyPr/>
          <a:lstStyle/>
          <a:p>
            <a:fld id="{01742F6F-0846-489A-A4BC-61B476BE2887}" type="datetimeFigureOut">
              <a:rPr lang="en-US" dirty="0"/>
              <a:t>5/12/26</a:t>
            </a:fld>
            <a:endParaRPr lang="en-US"/>
          </a:p>
        </p:txBody>
      </p:sp>
      <p:sp>
        <p:nvSpPr>
          <p:cNvPr id="5" name="Footer Placeholder 4">
            <a:extLst>
              <a:ext uri="{FF2B5EF4-FFF2-40B4-BE49-F238E27FC236}">
                <a16:creationId xmlns:a16="http://schemas.microsoft.com/office/drawing/2014/main" id="{F10BFB69-319D-2284-2734-217160D396D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A6883B0-C775-5BD2-8EC6-A41D19BCA156}"/>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711286033"/>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40463-6D41-8D45-088A-540B0D18838A}"/>
              </a:ext>
            </a:extLst>
          </p:cNvPr>
          <p:cNvSpPr>
            <a:spLocks noGrp="1"/>
          </p:cNvSpPr>
          <p:nvPr>
            <p:ph type="title" orient="vert"/>
          </p:nvPr>
        </p:nvSpPr>
        <p:spPr>
          <a:xfrm>
            <a:off x="8724900" y="592281"/>
            <a:ext cx="2628900" cy="558468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F2276-7F04-F3F7-E3CE-F81C8DC637DC}"/>
              </a:ext>
            </a:extLst>
          </p:cNvPr>
          <p:cNvSpPr>
            <a:spLocks noGrp="1"/>
          </p:cNvSpPr>
          <p:nvPr>
            <p:ph type="body" orient="vert" idx="1"/>
          </p:nvPr>
        </p:nvSpPr>
        <p:spPr>
          <a:xfrm>
            <a:off x="838200" y="592281"/>
            <a:ext cx="7734300" cy="55846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802BF-9E0C-3251-8FAE-81F07DB05344}"/>
              </a:ext>
            </a:extLst>
          </p:cNvPr>
          <p:cNvSpPr>
            <a:spLocks noGrp="1"/>
          </p:cNvSpPr>
          <p:nvPr>
            <p:ph type="dt" sz="half" idx="10"/>
          </p:nvPr>
        </p:nvSpPr>
        <p:spPr/>
        <p:txBody>
          <a:bodyPr/>
          <a:lstStyle/>
          <a:p>
            <a:fld id="{B229DF21-A340-467A-94AB-9502647BB771}" type="datetimeFigureOut">
              <a:rPr lang="en-US" dirty="0"/>
              <a:t>5/12/26</a:t>
            </a:fld>
            <a:endParaRPr lang="en-US"/>
          </a:p>
        </p:txBody>
      </p:sp>
      <p:sp>
        <p:nvSpPr>
          <p:cNvPr id="5" name="Footer Placeholder 4">
            <a:extLst>
              <a:ext uri="{FF2B5EF4-FFF2-40B4-BE49-F238E27FC236}">
                <a16:creationId xmlns:a16="http://schemas.microsoft.com/office/drawing/2014/main" id="{329F1754-5B8F-A9FA-E8B1-06E04CE283D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F01E6A8-5139-ECD4-CC0C-32FFC6741000}"/>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22144033"/>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55F0-A6D4-C39B-394F-0B16E9C9C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D1860F-B260-57CE-E12B-2C94860319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45C9F-D94D-E5D3-B73A-20621FA536D5}"/>
              </a:ext>
            </a:extLst>
          </p:cNvPr>
          <p:cNvSpPr>
            <a:spLocks noGrp="1"/>
          </p:cNvSpPr>
          <p:nvPr>
            <p:ph type="dt" sz="half" idx="10"/>
          </p:nvPr>
        </p:nvSpPr>
        <p:spPr/>
        <p:txBody>
          <a:bodyPr/>
          <a:lstStyle/>
          <a:p>
            <a:fld id="{FE7E3940-CA92-4FEE-A698-62CF7BC5AC36}" type="datetimeFigureOut">
              <a:rPr lang="en-US" dirty="0"/>
              <a:t>5/12/26</a:t>
            </a:fld>
            <a:endParaRPr lang="en-US"/>
          </a:p>
        </p:txBody>
      </p:sp>
      <p:sp>
        <p:nvSpPr>
          <p:cNvPr id="5" name="Footer Placeholder 4">
            <a:extLst>
              <a:ext uri="{FF2B5EF4-FFF2-40B4-BE49-F238E27FC236}">
                <a16:creationId xmlns:a16="http://schemas.microsoft.com/office/drawing/2014/main" id="{E5FAB243-BB42-966A-4708-15C9B11D688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D5C3A3BD-2CC5-03D3-4CD6-E31A55BA2D2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126089152"/>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8633-AC3B-E617-1C54-84932DDD72E5}"/>
              </a:ext>
            </a:extLst>
          </p:cNvPr>
          <p:cNvSpPr>
            <a:spLocks noGrp="1"/>
          </p:cNvSpPr>
          <p:nvPr>
            <p:ph type="title"/>
          </p:nvPr>
        </p:nvSpPr>
        <p:spPr>
          <a:xfrm>
            <a:off x="1474236" y="1514688"/>
            <a:ext cx="8584164" cy="3138875"/>
          </a:xfrm>
        </p:spPr>
        <p:txBody>
          <a:bodyPr anchor="b">
            <a:normAutofit/>
          </a:bodyPr>
          <a:lstStyle>
            <a:lvl1pPr>
              <a:defRPr sz="3600" cap="all" spc="300" baseline="0"/>
            </a:lvl1pPr>
          </a:lstStyle>
          <a:p>
            <a:r>
              <a:rPr lang="en-US"/>
              <a:t>Click to edit Master title style</a:t>
            </a:r>
          </a:p>
        </p:txBody>
      </p:sp>
      <p:sp>
        <p:nvSpPr>
          <p:cNvPr id="3" name="Text Placeholder 2">
            <a:extLst>
              <a:ext uri="{FF2B5EF4-FFF2-40B4-BE49-F238E27FC236}">
                <a16:creationId xmlns:a16="http://schemas.microsoft.com/office/drawing/2014/main" id="{CF68C242-ECAB-AEC3-7E9B-F9854AF31CD2}"/>
              </a:ext>
            </a:extLst>
          </p:cNvPr>
          <p:cNvSpPr>
            <a:spLocks noGrp="1"/>
          </p:cNvSpPr>
          <p:nvPr>
            <p:ph type="body" idx="1"/>
          </p:nvPr>
        </p:nvSpPr>
        <p:spPr>
          <a:xfrm>
            <a:off x="1474236" y="4963885"/>
            <a:ext cx="8584165" cy="1125765"/>
          </a:xfrm>
        </p:spPr>
        <p:txBody>
          <a:bodyPr>
            <a:normAutofit/>
          </a:bodyPr>
          <a:lstStyle>
            <a:lvl1pPr marL="0" indent="0">
              <a:buNone/>
              <a:defRPr sz="1600" cap="all" spc="300" baseline="0">
                <a:solidFill>
                  <a:schemeClr val="tx2"/>
                </a:solidFill>
              </a:defRPr>
            </a:lvl1pPr>
            <a:lvl2pPr marL="457200" indent="0">
              <a:buNone/>
              <a:defRPr sz="1600">
                <a:solidFill>
                  <a:schemeClr val="tx1">
                    <a:tint val="82000"/>
                  </a:schemeClr>
                </a:solidFill>
              </a:defRPr>
            </a:lvl2pPr>
            <a:lvl3pPr marL="914400" indent="0">
              <a:buNone/>
              <a:defRPr sz="16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0D9B82-EEF4-2CD7-61FE-BAFB2B96D641}"/>
              </a:ext>
            </a:extLst>
          </p:cNvPr>
          <p:cNvSpPr>
            <a:spLocks noGrp="1"/>
          </p:cNvSpPr>
          <p:nvPr>
            <p:ph type="dt" sz="half" idx="10"/>
          </p:nvPr>
        </p:nvSpPr>
        <p:spPr/>
        <p:txBody>
          <a:bodyPr/>
          <a:lstStyle/>
          <a:p>
            <a:fld id="{E33CD641-6C35-45D1-9313-2719E9EA8AD8}" type="datetimeFigureOut">
              <a:rPr lang="en-US" dirty="0"/>
              <a:t>5/12/26</a:t>
            </a:fld>
            <a:endParaRPr lang="en-US"/>
          </a:p>
        </p:txBody>
      </p:sp>
      <p:sp>
        <p:nvSpPr>
          <p:cNvPr id="5" name="Footer Placeholder 4">
            <a:extLst>
              <a:ext uri="{FF2B5EF4-FFF2-40B4-BE49-F238E27FC236}">
                <a16:creationId xmlns:a16="http://schemas.microsoft.com/office/drawing/2014/main" id="{59A222B6-F7A8-70A5-B023-FCAD5D7C4BB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E85D758-2E38-8A8D-75BC-667F6A23B95B}"/>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4220968956"/>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0DFF-11BD-F5F4-35D4-1986ABBD3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5D1279-E9A9-702E-144D-61114B788E88}"/>
              </a:ext>
            </a:extLst>
          </p:cNvPr>
          <p:cNvSpPr>
            <a:spLocks noGrp="1"/>
          </p:cNvSpPr>
          <p:nvPr>
            <p:ph sz="half" idx="1"/>
          </p:nvPr>
        </p:nvSpPr>
        <p:spPr>
          <a:xfrm>
            <a:off x="877824" y="2159175"/>
            <a:ext cx="4977453"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84E624-7A76-56EC-FA0D-E2AA8EF9B951}"/>
              </a:ext>
            </a:extLst>
          </p:cNvPr>
          <p:cNvSpPr>
            <a:spLocks noGrp="1"/>
          </p:cNvSpPr>
          <p:nvPr>
            <p:ph sz="half" idx="2"/>
          </p:nvPr>
        </p:nvSpPr>
        <p:spPr>
          <a:xfrm>
            <a:off x="6328391" y="2159175"/>
            <a:ext cx="4985785"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9D7DF5-30AD-AE47-D516-5CEE82770734}"/>
              </a:ext>
            </a:extLst>
          </p:cNvPr>
          <p:cNvSpPr>
            <a:spLocks noGrp="1"/>
          </p:cNvSpPr>
          <p:nvPr>
            <p:ph type="dt" sz="half" idx="10"/>
          </p:nvPr>
        </p:nvSpPr>
        <p:spPr/>
        <p:txBody>
          <a:bodyPr/>
          <a:lstStyle/>
          <a:p>
            <a:fld id="{35301268-3A74-4110-8F08-063DFB8BB885}" type="datetimeFigureOut">
              <a:rPr lang="en-US" dirty="0"/>
              <a:t>5/12/26</a:t>
            </a:fld>
            <a:endParaRPr lang="en-US"/>
          </a:p>
        </p:txBody>
      </p:sp>
      <p:sp>
        <p:nvSpPr>
          <p:cNvPr id="6" name="Footer Placeholder 5">
            <a:extLst>
              <a:ext uri="{FF2B5EF4-FFF2-40B4-BE49-F238E27FC236}">
                <a16:creationId xmlns:a16="http://schemas.microsoft.com/office/drawing/2014/main" id="{8B05C503-B649-B083-6341-F6E376AF8C72}"/>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E53EA35-CF5A-DB36-8B14-5C184B6F14D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662773098"/>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BA3D8-FDD9-329B-BCC6-BBF47F01BEE2}"/>
              </a:ext>
            </a:extLst>
          </p:cNvPr>
          <p:cNvSpPr>
            <a:spLocks noGrp="1"/>
          </p:cNvSpPr>
          <p:nvPr>
            <p:ph type="title"/>
          </p:nvPr>
        </p:nvSpPr>
        <p:spPr>
          <a:xfrm>
            <a:off x="881348" y="602671"/>
            <a:ext cx="10429303" cy="768928"/>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EEF7DC-0699-CB3C-A7CB-39035D89A4A5}"/>
              </a:ext>
            </a:extLst>
          </p:cNvPr>
          <p:cNvSpPr>
            <a:spLocks noGrp="1"/>
          </p:cNvSpPr>
          <p:nvPr>
            <p:ph type="body" idx="1"/>
          </p:nvPr>
        </p:nvSpPr>
        <p:spPr>
          <a:xfrm>
            <a:off x="881349" y="1696325"/>
            <a:ext cx="4963538"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4" name="Content Placeholder 3">
            <a:extLst>
              <a:ext uri="{FF2B5EF4-FFF2-40B4-BE49-F238E27FC236}">
                <a16:creationId xmlns:a16="http://schemas.microsoft.com/office/drawing/2014/main" id="{D252EB40-99E1-CCA4-BAFA-F51AA56CF295}"/>
              </a:ext>
            </a:extLst>
          </p:cNvPr>
          <p:cNvSpPr>
            <a:spLocks noGrp="1"/>
          </p:cNvSpPr>
          <p:nvPr>
            <p:ph sz="half" idx="2"/>
          </p:nvPr>
        </p:nvSpPr>
        <p:spPr>
          <a:xfrm>
            <a:off x="881349" y="2344025"/>
            <a:ext cx="4963538"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8979BC-6B50-751D-D569-F360938B05C8}"/>
              </a:ext>
            </a:extLst>
          </p:cNvPr>
          <p:cNvSpPr>
            <a:spLocks noGrp="1"/>
          </p:cNvSpPr>
          <p:nvPr>
            <p:ph type="body" sz="quarter" idx="3"/>
          </p:nvPr>
        </p:nvSpPr>
        <p:spPr>
          <a:xfrm>
            <a:off x="6322669" y="1696325"/>
            <a:ext cx="4987982"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6" name="Content Placeholder 5">
            <a:extLst>
              <a:ext uri="{FF2B5EF4-FFF2-40B4-BE49-F238E27FC236}">
                <a16:creationId xmlns:a16="http://schemas.microsoft.com/office/drawing/2014/main" id="{84A3A26F-230E-2D25-6BDC-6ECA00FAEFD5}"/>
              </a:ext>
            </a:extLst>
          </p:cNvPr>
          <p:cNvSpPr>
            <a:spLocks noGrp="1"/>
          </p:cNvSpPr>
          <p:nvPr>
            <p:ph sz="quarter" idx="4"/>
          </p:nvPr>
        </p:nvSpPr>
        <p:spPr>
          <a:xfrm>
            <a:off x="6322669" y="2344025"/>
            <a:ext cx="4987982"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182A01-DE7C-3BA4-96FF-CDEF2F608FCA}"/>
              </a:ext>
            </a:extLst>
          </p:cNvPr>
          <p:cNvSpPr>
            <a:spLocks noGrp="1"/>
          </p:cNvSpPr>
          <p:nvPr>
            <p:ph type="dt" sz="half" idx="10"/>
          </p:nvPr>
        </p:nvSpPr>
        <p:spPr/>
        <p:txBody>
          <a:bodyPr/>
          <a:lstStyle/>
          <a:p>
            <a:fld id="{BF91C1AF-C1FB-48A7-98B4-E595E63F6614}" type="datetimeFigureOut">
              <a:rPr lang="en-US" dirty="0"/>
              <a:t>5/12/26</a:t>
            </a:fld>
            <a:endParaRPr lang="en-US"/>
          </a:p>
        </p:txBody>
      </p:sp>
      <p:sp>
        <p:nvSpPr>
          <p:cNvPr id="8" name="Footer Placeholder 7">
            <a:extLst>
              <a:ext uri="{FF2B5EF4-FFF2-40B4-BE49-F238E27FC236}">
                <a16:creationId xmlns:a16="http://schemas.microsoft.com/office/drawing/2014/main" id="{6FCAA828-0166-8ECD-BCE8-654BEFDD7155}"/>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7690C0D2-459A-04AA-FD90-7687D2FE8A9D}"/>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334415401"/>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D549F-FA71-857F-E02E-3CB63CE683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569611-F911-D3D4-B613-ACCDA56C45D2}"/>
              </a:ext>
            </a:extLst>
          </p:cNvPr>
          <p:cNvSpPr>
            <a:spLocks noGrp="1"/>
          </p:cNvSpPr>
          <p:nvPr>
            <p:ph type="dt" sz="half" idx="10"/>
          </p:nvPr>
        </p:nvSpPr>
        <p:spPr/>
        <p:txBody>
          <a:bodyPr/>
          <a:lstStyle/>
          <a:p>
            <a:fld id="{97144C44-5F8C-4BEA-BBCE-8694F126DC43}" type="datetimeFigureOut">
              <a:rPr lang="en-US" dirty="0"/>
              <a:t>5/12/26</a:t>
            </a:fld>
            <a:endParaRPr lang="en-US"/>
          </a:p>
        </p:txBody>
      </p:sp>
      <p:sp>
        <p:nvSpPr>
          <p:cNvPr id="4" name="Footer Placeholder 3">
            <a:extLst>
              <a:ext uri="{FF2B5EF4-FFF2-40B4-BE49-F238E27FC236}">
                <a16:creationId xmlns:a16="http://schemas.microsoft.com/office/drawing/2014/main" id="{F6EA1961-0B6B-8FEB-F2CB-C42E90EF2DFD}"/>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F42AA80E-3139-9F1B-9C3E-2A76628CF4F8}"/>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142982126"/>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F54789-9F96-511A-0FB6-24F6A8418C72}"/>
              </a:ext>
            </a:extLst>
          </p:cNvPr>
          <p:cNvSpPr>
            <a:spLocks noGrp="1"/>
          </p:cNvSpPr>
          <p:nvPr>
            <p:ph type="dt" sz="half" idx="10"/>
          </p:nvPr>
        </p:nvSpPr>
        <p:spPr/>
        <p:txBody>
          <a:bodyPr/>
          <a:lstStyle/>
          <a:p>
            <a:fld id="{039E56F9-C8F2-4EF7-8042-704C94FF2795}" type="datetimeFigureOut">
              <a:rPr lang="en-US" dirty="0"/>
              <a:t>5/12/26</a:t>
            </a:fld>
            <a:endParaRPr lang="en-US"/>
          </a:p>
        </p:txBody>
      </p:sp>
      <p:sp>
        <p:nvSpPr>
          <p:cNvPr id="3" name="Footer Placeholder 2">
            <a:extLst>
              <a:ext uri="{FF2B5EF4-FFF2-40B4-BE49-F238E27FC236}">
                <a16:creationId xmlns:a16="http://schemas.microsoft.com/office/drawing/2014/main" id="{8B780399-ADEF-8F74-9F59-6AD804C9393E}"/>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95B6A34F-ABAB-9C4E-38A1-C6EEB944B97C}"/>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949800034"/>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3917-2BF6-1CE2-F34B-49F0D09A1B91}"/>
              </a:ext>
            </a:extLst>
          </p:cNvPr>
          <p:cNvSpPr>
            <a:spLocks noGrp="1"/>
          </p:cNvSpPr>
          <p:nvPr>
            <p:ph type="title"/>
          </p:nvPr>
        </p:nvSpPr>
        <p:spPr>
          <a:xfrm>
            <a:off x="839788" y="807868"/>
            <a:ext cx="3640713" cy="2062594"/>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40815B8F-A9F3-8583-FFF1-175021F17AF0}"/>
              </a:ext>
            </a:extLst>
          </p:cNvPr>
          <p:cNvSpPr>
            <a:spLocks noGrp="1"/>
          </p:cNvSpPr>
          <p:nvPr>
            <p:ph idx="1"/>
          </p:nvPr>
        </p:nvSpPr>
        <p:spPr>
          <a:xfrm>
            <a:off x="5432898" y="807867"/>
            <a:ext cx="5922489" cy="505318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D90AFF-A949-CE9E-6B94-C1B619612915}"/>
              </a:ext>
            </a:extLst>
          </p:cNvPr>
          <p:cNvSpPr>
            <a:spLocks noGrp="1"/>
          </p:cNvSpPr>
          <p:nvPr>
            <p:ph type="body" sz="half" idx="2"/>
          </p:nvPr>
        </p:nvSpPr>
        <p:spPr>
          <a:xfrm>
            <a:off x="839788" y="3000652"/>
            <a:ext cx="3640713"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5267E-088F-FB9A-9469-551890F29F01}"/>
              </a:ext>
            </a:extLst>
          </p:cNvPr>
          <p:cNvSpPr>
            <a:spLocks noGrp="1"/>
          </p:cNvSpPr>
          <p:nvPr>
            <p:ph type="dt" sz="half" idx="10"/>
          </p:nvPr>
        </p:nvSpPr>
        <p:spPr/>
        <p:txBody>
          <a:bodyPr/>
          <a:lstStyle/>
          <a:p>
            <a:fld id="{4F6932DF-953D-44BD-83F8-5D8DA76EA12A}" type="datetimeFigureOut">
              <a:rPr lang="en-US" dirty="0"/>
              <a:t>5/12/26</a:t>
            </a:fld>
            <a:endParaRPr lang="en-US"/>
          </a:p>
        </p:txBody>
      </p:sp>
      <p:sp>
        <p:nvSpPr>
          <p:cNvPr id="6" name="Footer Placeholder 5">
            <a:extLst>
              <a:ext uri="{FF2B5EF4-FFF2-40B4-BE49-F238E27FC236}">
                <a16:creationId xmlns:a16="http://schemas.microsoft.com/office/drawing/2014/main" id="{38EA3FFC-B3A6-C0B6-5DAE-70BE0D6FBD6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08D35F-BC2E-8D14-060F-449CBAF7C0D2}"/>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224621206"/>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909ED-ED97-A3CE-5569-77B45F41450A}"/>
              </a:ext>
            </a:extLst>
          </p:cNvPr>
          <p:cNvSpPr>
            <a:spLocks noGrp="1"/>
          </p:cNvSpPr>
          <p:nvPr>
            <p:ph type="title"/>
          </p:nvPr>
        </p:nvSpPr>
        <p:spPr>
          <a:xfrm>
            <a:off x="839788" y="820881"/>
            <a:ext cx="3639312" cy="2062595"/>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0683BB3A-9E24-DE4C-9619-1502F1B6F389}"/>
              </a:ext>
            </a:extLst>
          </p:cNvPr>
          <p:cNvSpPr>
            <a:spLocks noGrp="1" noChangeAspect="1"/>
          </p:cNvSpPr>
          <p:nvPr>
            <p:ph type="pic" idx="1"/>
          </p:nvPr>
        </p:nvSpPr>
        <p:spPr>
          <a:xfrm>
            <a:off x="5247408" y="919595"/>
            <a:ext cx="6107979" cy="501361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94B4CE1F-29E0-88BB-8489-E58236B8B17B}"/>
              </a:ext>
            </a:extLst>
          </p:cNvPr>
          <p:cNvSpPr>
            <a:spLocks noGrp="1"/>
          </p:cNvSpPr>
          <p:nvPr>
            <p:ph type="body" sz="half" idx="2"/>
          </p:nvPr>
        </p:nvSpPr>
        <p:spPr>
          <a:xfrm>
            <a:off x="839788" y="3000652"/>
            <a:ext cx="3643889"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4B7212-6816-FFD1-50B2-58844AD38E26}"/>
              </a:ext>
            </a:extLst>
          </p:cNvPr>
          <p:cNvSpPr>
            <a:spLocks noGrp="1"/>
          </p:cNvSpPr>
          <p:nvPr>
            <p:ph type="dt" sz="half" idx="10"/>
          </p:nvPr>
        </p:nvSpPr>
        <p:spPr/>
        <p:txBody>
          <a:bodyPr/>
          <a:lstStyle/>
          <a:p>
            <a:fld id="{352F326D-65F4-4B2F-9A62-9E4BD9402C47}" type="datetimeFigureOut">
              <a:rPr lang="en-US" dirty="0"/>
              <a:t>5/12/26</a:t>
            </a:fld>
            <a:endParaRPr lang="en-US"/>
          </a:p>
        </p:txBody>
      </p:sp>
      <p:sp>
        <p:nvSpPr>
          <p:cNvPr id="6" name="Footer Placeholder 5">
            <a:extLst>
              <a:ext uri="{FF2B5EF4-FFF2-40B4-BE49-F238E27FC236}">
                <a16:creationId xmlns:a16="http://schemas.microsoft.com/office/drawing/2014/main" id="{A2417744-5A24-B7B7-5FD6-E98E60832F27}"/>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4CDA4D1-A71D-A7A6-3D0C-294E5D280BE8}"/>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021928730"/>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858A62-FE72-978B-BE71-05908D82E1A4}"/>
              </a:ext>
            </a:extLst>
          </p:cNvPr>
          <p:cNvSpPr/>
          <p:nvPr/>
        </p:nvSpPr>
        <p:spPr>
          <a:xfrm>
            <a:off x="0" y="0"/>
            <a:ext cx="12192000" cy="6860161"/>
          </a:xfrm>
          <a:prstGeom prst="rect">
            <a:avLst/>
          </a:prstGeom>
          <a:solidFill>
            <a:schemeClr val="bg2">
              <a:lumMod val="75000"/>
              <a:alpha val="15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5BFA14B7-4740-5D9F-6489-BAD00C3E0D68}"/>
              </a:ext>
            </a:extLst>
          </p:cNvPr>
          <p:cNvSpPr>
            <a:spLocks noGrp="1"/>
          </p:cNvSpPr>
          <p:nvPr>
            <p:ph type="title"/>
          </p:nvPr>
        </p:nvSpPr>
        <p:spPr>
          <a:xfrm>
            <a:off x="871108" y="588245"/>
            <a:ext cx="10449784" cy="126592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7790487F-803F-C5AF-BD93-39C0FC738963}"/>
              </a:ext>
            </a:extLst>
          </p:cNvPr>
          <p:cNvSpPr>
            <a:spLocks noGrp="1"/>
          </p:cNvSpPr>
          <p:nvPr>
            <p:ph type="body" idx="1"/>
          </p:nvPr>
        </p:nvSpPr>
        <p:spPr>
          <a:xfrm>
            <a:off x="877824" y="2157984"/>
            <a:ext cx="10442448" cy="39038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86FCEF-4EDF-C2EF-7D81-FEFF7042F350}"/>
              </a:ext>
            </a:extLst>
          </p:cNvPr>
          <p:cNvSpPr>
            <a:spLocks noGrp="1"/>
          </p:cNvSpPr>
          <p:nvPr>
            <p:ph type="dt" sz="half" idx="2"/>
          </p:nvPr>
        </p:nvSpPr>
        <p:spPr>
          <a:xfrm>
            <a:off x="877824" y="6356350"/>
            <a:ext cx="2743200" cy="365125"/>
          </a:xfrm>
          <a:prstGeom prst="rect">
            <a:avLst/>
          </a:prstGeom>
        </p:spPr>
        <p:txBody>
          <a:bodyPr vert="horz" lIns="91440" tIns="45720" rIns="91440" bIns="45720" rtlCol="0" anchor="ctr"/>
          <a:lstStyle>
            <a:lvl1pPr algn="l">
              <a:defRPr sz="800" cap="all" spc="300" baseline="0">
                <a:solidFill>
                  <a:schemeClr val="tx2"/>
                </a:solidFill>
              </a:defRPr>
            </a:lvl1pPr>
          </a:lstStyle>
          <a:p>
            <a:fld id="{F9B0CB28-85DB-480B-8C99-FD493ACC7120}" type="datetimeFigureOut">
              <a:rPr lang="en-US" dirty="0"/>
              <a:t>5/12/26</a:t>
            </a:fld>
            <a:endParaRPr lang="en-US"/>
          </a:p>
        </p:txBody>
      </p:sp>
      <p:sp>
        <p:nvSpPr>
          <p:cNvPr id="5" name="Footer Placeholder 4">
            <a:extLst>
              <a:ext uri="{FF2B5EF4-FFF2-40B4-BE49-F238E27FC236}">
                <a16:creationId xmlns:a16="http://schemas.microsoft.com/office/drawing/2014/main" id="{9A4663BC-4D46-C74D-DDF2-9D25B4D96F9B}"/>
              </a:ext>
            </a:extLst>
          </p:cNvPr>
          <p:cNvSpPr>
            <a:spLocks noGrp="1"/>
          </p:cNvSpPr>
          <p:nvPr>
            <p:ph type="ftr" sz="quarter" idx="3"/>
          </p:nvPr>
        </p:nvSpPr>
        <p:spPr>
          <a:xfrm>
            <a:off x="7132320" y="6356350"/>
            <a:ext cx="4297680" cy="365125"/>
          </a:xfrm>
          <a:prstGeom prst="rect">
            <a:avLst/>
          </a:prstGeom>
        </p:spPr>
        <p:txBody>
          <a:bodyPr vert="horz" lIns="91440" tIns="45720" rIns="91440" bIns="45720" rtlCol="0" anchor="ctr"/>
          <a:lstStyle>
            <a:lvl1pPr algn="r">
              <a:defRPr sz="800" cap="all" spc="300" baseline="0">
                <a:solidFill>
                  <a:schemeClr val="tx2"/>
                </a:solidFill>
              </a:defRPr>
            </a:lvl1pPr>
          </a:lstStyle>
          <a:p>
            <a:r>
              <a:rPr lang="en-US"/>
              <a:t>
              </a:t>
            </a:r>
          </a:p>
        </p:txBody>
      </p:sp>
      <p:sp>
        <p:nvSpPr>
          <p:cNvPr id="6" name="Slide Number Placeholder 5">
            <a:extLst>
              <a:ext uri="{FF2B5EF4-FFF2-40B4-BE49-F238E27FC236}">
                <a16:creationId xmlns:a16="http://schemas.microsoft.com/office/drawing/2014/main" id="{B71B4EAE-CB5C-D14B-77EF-7B155FA68353}"/>
              </a:ext>
            </a:extLst>
          </p:cNvPr>
          <p:cNvSpPr>
            <a:spLocks noGrp="1"/>
          </p:cNvSpPr>
          <p:nvPr>
            <p:ph type="sldNum" sz="quarter" idx="4"/>
          </p:nvPr>
        </p:nvSpPr>
        <p:spPr>
          <a:xfrm>
            <a:off x="11429999" y="6356350"/>
            <a:ext cx="521207" cy="365125"/>
          </a:xfrm>
          <a:prstGeom prst="rect">
            <a:avLst/>
          </a:prstGeom>
        </p:spPr>
        <p:txBody>
          <a:bodyPr vert="horz" lIns="91440" tIns="45720" rIns="91440" bIns="45720" rtlCol="0" anchor="ctr"/>
          <a:lstStyle>
            <a:lvl1pPr algn="r">
              <a:defRPr sz="1400">
                <a:solidFill>
                  <a:schemeClr val="tx2"/>
                </a:solidFill>
                <a:latin typeface="+mj-lt"/>
              </a:defRPr>
            </a:lvl1pPr>
          </a:lstStyle>
          <a:p>
            <a:fld id="{5E4DE196-8A13-4FF7-A07E-102851959EAB}" type="slidenum">
              <a:rPr lang="en-US" dirty="0"/>
              <a:pPr/>
              <a:t>‹#›</a:t>
            </a:fld>
            <a:endParaRPr lang="en-US"/>
          </a:p>
        </p:txBody>
      </p:sp>
    </p:spTree>
    <p:extLst>
      <p:ext uri="{BB962C8B-B14F-4D97-AF65-F5344CB8AC3E}">
        <p14:creationId xmlns:p14="http://schemas.microsoft.com/office/powerpoint/2010/main" val="128812433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p:txStyles>
    <p:titleStyle>
      <a:lvl1pPr algn="l" defTabSz="914400" rtl="0" eaLnBrk="1" latinLnBrk="0" hangingPunct="1">
        <a:lnSpc>
          <a:spcPct val="10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orient="horz" pos="3816">
          <p15:clr>
            <a:srgbClr val="F26B43"/>
          </p15:clr>
        </p15:guide>
        <p15:guide id="6" orient="horz" pos="117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6_AF91FFE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inyurl.com/SaPinI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mailto:rfundato@purdue.edu" TargetMode="External"/><Relationship Id="rId4" Type="http://schemas.openxmlformats.org/officeDocument/2006/relationships/hyperlink" Target="mailto:legrands@purdue.edu"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07/s10734-019-00453-w" TargetMode="External"/><Relationship Id="rId2" Type="http://schemas.openxmlformats.org/officeDocument/2006/relationships/hyperlink" Target="https://www.ala.org/acrl/standards/ilframework" TargetMode="External"/><Relationship Id="rId1" Type="http://schemas.openxmlformats.org/officeDocument/2006/relationships/slideLayout" Target="../slideLayouts/slideLayout2.xml"/><Relationship Id="rId5" Type="http://schemas.openxmlformats.org/officeDocument/2006/relationships/hyperlink" Target="https://crln.acrl.org/index.php/crlnews/article/view/26700" TargetMode="External"/><Relationship Id="rId4" Type="http://schemas.openxmlformats.org/officeDocument/2006/relationships/hyperlink" Target="https://mulpress.mcmaster.ca/ijsap/article/view/572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lib.purdue.edu/iilp/pa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purdue.edu/learningcommunities/profiles/University-wide%20LCs/ResearchAccelerator.html" TargetMode="External"/><Relationship Id="rId4" Type="http://schemas.openxmlformats.org/officeDocument/2006/relationships/hyperlink" Target="https://lib.purdue.edu/iilp/student-partners-for-information-research-and-literac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05_849891FE.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collage of art&#10;&#10;AI-generated content may be incorrect.">
            <a:extLst>
              <a:ext uri="{FF2B5EF4-FFF2-40B4-BE49-F238E27FC236}">
                <a16:creationId xmlns:a16="http://schemas.microsoft.com/office/drawing/2014/main" id="{575A551F-D307-76B7-0A51-3119E3397BE1}"/>
              </a:ext>
            </a:extLst>
          </p:cNvPr>
          <p:cNvPicPr>
            <a:picLocks noChangeAspect="1"/>
          </p:cNvPicPr>
          <p:nvPr/>
        </p:nvPicPr>
        <p:blipFill>
          <a:blip r:embed="rId3"/>
          <a:stretch>
            <a:fillRect/>
          </a:stretch>
        </p:blipFill>
        <p:spPr>
          <a:xfrm>
            <a:off x="-1326" y="0"/>
            <a:ext cx="6079114" cy="6858000"/>
          </a:xfrm>
          <a:prstGeom prst="rect">
            <a:avLst/>
          </a:prstGeom>
        </p:spPr>
      </p:pic>
      <p:sp>
        <p:nvSpPr>
          <p:cNvPr id="5" name="Rectangle 4">
            <a:extLst>
              <a:ext uri="{FF2B5EF4-FFF2-40B4-BE49-F238E27FC236}">
                <a16:creationId xmlns:a16="http://schemas.microsoft.com/office/drawing/2014/main" id="{9E8F8394-1AFC-B6DB-E273-8EDF8A76690F}"/>
              </a:ext>
            </a:extLst>
          </p:cNvPr>
          <p:cNvSpPr/>
          <p:nvPr/>
        </p:nvSpPr>
        <p:spPr>
          <a:xfrm>
            <a:off x="-4619" y="1440861"/>
            <a:ext cx="12197774" cy="3605600"/>
          </a:xfrm>
          <a:prstGeom prst="rect">
            <a:avLst/>
          </a:prstGeom>
          <a:solidFill>
            <a:srgbClr val="EED5C4">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900">
              <a:solidFill>
                <a:schemeClr val="tx1"/>
              </a:solidFill>
              <a:cs typeface="Segoe UI"/>
            </a:endParaRPr>
          </a:p>
        </p:txBody>
      </p:sp>
      <p:sp>
        <p:nvSpPr>
          <p:cNvPr id="3" name="Subtitle 2"/>
          <p:cNvSpPr>
            <a:spLocks noGrp="1"/>
          </p:cNvSpPr>
          <p:nvPr>
            <p:ph type="subTitle" idx="1"/>
          </p:nvPr>
        </p:nvSpPr>
        <p:spPr>
          <a:xfrm>
            <a:off x="1595150" y="3555699"/>
            <a:ext cx="9210990" cy="1082957"/>
          </a:xfrm>
        </p:spPr>
        <p:txBody>
          <a:bodyPr anchor="b">
            <a:normAutofit/>
          </a:bodyPr>
          <a:lstStyle/>
          <a:p>
            <a:pPr>
              <a:lnSpc>
                <a:spcPct val="100000"/>
              </a:lnSpc>
              <a:spcBef>
                <a:spcPts val="500"/>
              </a:spcBef>
            </a:pPr>
            <a:r>
              <a:rPr lang="en-US" b="1"/>
              <a:t>Samantha LeGrand &amp; Rachel </a:t>
            </a:r>
            <a:r>
              <a:rPr lang="en-US" b="1" err="1"/>
              <a:t>Fundator</a:t>
            </a:r>
            <a:endParaRPr lang="en-US" b="1"/>
          </a:p>
          <a:p>
            <a:pPr>
              <a:lnSpc>
                <a:spcPct val="100000"/>
              </a:lnSpc>
              <a:spcBef>
                <a:spcPts val="500"/>
              </a:spcBef>
            </a:pPr>
            <a:r>
              <a:rPr lang="en-US"/>
              <a:t>Purdue University Libraries &amp; School of Information Studies</a:t>
            </a:r>
          </a:p>
        </p:txBody>
      </p:sp>
      <p:sp>
        <p:nvSpPr>
          <p:cNvPr id="4" name="TextBox 3">
            <a:extLst>
              <a:ext uri="{FF2B5EF4-FFF2-40B4-BE49-F238E27FC236}">
                <a16:creationId xmlns:a16="http://schemas.microsoft.com/office/drawing/2014/main" id="{3B2F10FB-FC73-C244-9EF7-9A37E13D3F7F}"/>
              </a:ext>
            </a:extLst>
          </p:cNvPr>
          <p:cNvSpPr txBox="1"/>
          <p:nvPr/>
        </p:nvSpPr>
        <p:spPr>
          <a:xfrm>
            <a:off x="2604579" y="1842577"/>
            <a:ext cx="702978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latin typeface="Walbaum Display"/>
              </a:rPr>
              <a:t>Students as Partners:</a:t>
            </a:r>
          </a:p>
          <a:p>
            <a:pPr algn="ctr"/>
            <a:endParaRPr lang="en-US">
              <a:latin typeface="Walbaum Display"/>
            </a:endParaRPr>
          </a:p>
        </p:txBody>
      </p:sp>
      <p:sp>
        <p:nvSpPr>
          <p:cNvPr id="7" name="Subtitle 2">
            <a:extLst>
              <a:ext uri="{FF2B5EF4-FFF2-40B4-BE49-F238E27FC236}">
                <a16:creationId xmlns:a16="http://schemas.microsoft.com/office/drawing/2014/main" id="{A5F9357F-B3BE-6665-0FFB-DA40BED4052D}"/>
              </a:ext>
            </a:extLst>
          </p:cNvPr>
          <p:cNvSpPr txBox="1">
            <a:spLocks/>
          </p:cNvSpPr>
          <p:nvPr/>
        </p:nvSpPr>
        <p:spPr>
          <a:xfrm>
            <a:off x="1513089" y="2232946"/>
            <a:ext cx="9210990" cy="1082957"/>
          </a:xfrm>
          <a:prstGeom prst="rect">
            <a:avLst/>
          </a:prstGeom>
        </p:spPr>
        <p:txBody>
          <a:bodyPr vert="horz" lIns="91440" tIns="45720" rIns="91440" bIns="45720" rtlCol="0" anchor="b">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cap="all" spc="300" baseline="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1600" kern="1200">
                <a:solidFill>
                  <a:schemeClr val="tx2"/>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600" kern="1200">
                <a:solidFill>
                  <a:schemeClr val="tx2"/>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500"/>
              </a:spcBef>
            </a:pPr>
            <a:r>
              <a:rPr lang="en-US" sz="1900"/>
              <a:t>Fostering Agency and Transformative Action in</a:t>
            </a:r>
          </a:p>
          <a:p>
            <a:pPr>
              <a:lnSpc>
                <a:spcPct val="100000"/>
              </a:lnSpc>
              <a:spcBef>
                <a:spcPts val="500"/>
              </a:spcBef>
            </a:pPr>
            <a:r>
              <a:rPr lang="en-US" sz="1900"/>
              <a:t>Information Literacy Instruction</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DD046-9B3D-E3DA-DA31-C48A1E04CFA2}"/>
              </a:ext>
            </a:extLst>
          </p:cNvPr>
          <p:cNvSpPr>
            <a:spLocks noGrp="1"/>
          </p:cNvSpPr>
          <p:nvPr>
            <p:ph type="title"/>
          </p:nvPr>
        </p:nvSpPr>
        <p:spPr>
          <a:xfrm>
            <a:off x="860376" y="-366938"/>
            <a:ext cx="10449784" cy="1265928"/>
          </a:xfrm>
        </p:spPr>
        <p:txBody>
          <a:bodyPr/>
          <a:lstStyle/>
          <a:p>
            <a:r>
              <a:rPr lang="en-US"/>
              <a:t>Making Room for </a:t>
            </a:r>
            <a:r>
              <a:rPr lang="en-US" err="1"/>
              <a:t>SaP</a:t>
            </a:r>
            <a:r>
              <a:rPr lang="en-US"/>
              <a:t> in the Framework</a:t>
            </a:r>
          </a:p>
        </p:txBody>
      </p:sp>
      <p:sp>
        <p:nvSpPr>
          <p:cNvPr id="3" name="Content Placeholder 2">
            <a:extLst>
              <a:ext uri="{FF2B5EF4-FFF2-40B4-BE49-F238E27FC236}">
                <a16:creationId xmlns:a16="http://schemas.microsoft.com/office/drawing/2014/main" id="{21346E29-C0CC-FAB4-349E-72E2E8B32035}"/>
              </a:ext>
            </a:extLst>
          </p:cNvPr>
          <p:cNvSpPr>
            <a:spLocks noGrp="1"/>
          </p:cNvSpPr>
          <p:nvPr>
            <p:ph idx="1"/>
          </p:nvPr>
        </p:nvSpPr>
        <p:spPr>
          <a:xfrm>
            <a:off x="317196" y="885313"/>
            <a:ext cx="11337993" cy="953349"/>
          </a:xfrm>
        </p:spPr>
        <p:txBody>
          <a:bodyPr vert="horz" lIns="91440" tIns="45720" rIns="91440" bIns="45720" rtlCol="0" anchor="t">
            <a:normAutofit/>
          </a:bodyPr>
          <a:lstStyle/>
          <a:p>
            <a:pPr marL="0" indent="0">
              <a:buNone/>
            </a:pPr>
            <a:r>
              <a:rPr lang="en-US" sz="2200" b="1"/>
              <a:t>Goal</a:t>
            </a:r>
            <a:r>
              <a:rPr lang="en-US" sz="2200"/>
              <a:t>: Revise </a:t>
            </a:r>
            <a:r>
              <a:rPr lang="en-US" sz="2200" b="1" i="1">
                <a:ea typeface="+mn-lt"/>
                <a:cs typeface="+mn-lt"/>
              </a:rPr>
              <a:t>Information Creation as a Process</a:t>
            </a:r>
            <a:r>
              <a:rPr lang="en-US" sz="2200" b="1">
                <a:ea typeface="+mn-lt"/>
                <a:cs typeface="+mn-lt"/>
              </a:rPr>
              <a:t> </a:t>
            </a:r>
            <a:r>
              <a:rPr lang="en-US" sz="2200"/>
              <a:t>- center relationships and transformative action.</a:t>
            </a:r>
          </a:p>
        </p:txBody>
      </p:sp>
      <p:graphicFrame>
        <p:nvGraphicFramePr>
          <p:cNvPr id="5" name="Table 4">
            <a:extLst>
              <a:ext uri="{FF2B5EF4-FFF2-40B4-BE49-F238E27FC236}">
                <a16:creationId xmlns:a16="http://schemas.microsoft.com/office/drawing/2014/main" id="{4788E54C-C85D-24B3-B8DB-5D7502A0DF04}"/>
              </a:ext>
            </a:extLst>
          </p:cNvPr>
          <p:cNvGraphicFramePr>
            <a:graphicFrameLocks noGrp="1"/>
          </p:cNvGraphicFramePr>
          <p:nvPr>
            <p:extLst>
              <p:ext uri="{D42A27DB-BD31-4B8C-83A1-F6EECF244321}">
                <p14:modId xmlns:p14="http://schemas.microsoft.com/office/powerpoint/2010/main" val="386142633"/>
              </p:ext>
            </p:extLst>
          </p:nvPr>
        </p:nvGraphicFramePr>
        <p:xfrm>
          <a:off x="869894" y="3113903"/>
          <a:ext cx="10453866" cy="2173577"/>
        </p:xfrm>
        <a:graphic>
          <a:graphicData uri="http://schemas.openxmlformats.org/drawingml/2006/table">
            <a:tbl>
              <a:tblPr firstRow="1" bandRow="1">
                <a:tableStyleId>{5C22544A-7EE6-4342-B048-85BDC9FD1C3A}</a:tableStyleId>
              </a:tblPr>
              <a:tblGrid>
                <a:gridCol w="5173181">
                  <a:extLst>
                    <a:ext uri="{9D8B030D-6E8A-4147-A177-3AD203B41FA5}">
                      <a16:colId xmlns:a16="http://schemas.microsoft.com/office/drawing/2014/main" val="2747067042"/>
                    </a:ext>
                  </a:extLst>
                </a:gridCol>
                <a:gridCol w="5280685">
                  <a:extLst>
                    <a:ext uri="{9D8B030D-6E8A-4147-A177-3AD203B41FA5}">
                      <a16:colId xmlns:a16="http://schemas.microsoft.com/office/drawing/2014/main" val="2686585619"/>
                    </a:ext>
                  </a:extLst>
                </a:gridCol>
              </a:tblGrid>
              <a:tr h="483016">
                <a:tc>
                  <a:txBody>
                    <a:bodyPr/>
                    <a:lstStyle/>
                    <a:p>
                      <a:pPr lvl="0">
                        <a:buNone/>
                      </a:pPr>
                      <a:r>
                        <a:rPr lang="en-US" sz="2200" b="1">
                          <a:latin typeface="Aptos Light"/>
                        </a:rPr>
                        <a:t>Knowledge Practices</a:t>
                      </a:r>
                    </a:p>
                  </a:txBody>
                  <a:tcPr/>
                </a:tc>
                <a:tc>
                  <a:txBody>
                    <a:bodyPr/>
                    <a:lstStyle/>
                    <a:p>
                      <a:r>
                        <a:rPr lang="en-US" sz="2200" b="1">
                          <a:latin typeface="Aptos Light"/>
                        </a:rPr>
                        <a:t>Dispositions</a:t>
                      </a:r>
                    </a:p>
                  </a:txBody>
                  <a:tcPr/>
                </a:tc>
                <a:extLst>
                  <a:ext uri="{0D108BD9-81ED-4DB2-BD59-A6C34878D82A}">
                    <a16:rowId xmlns:a16="http://schemas.microsoft.com/office/drawing/2014/main" val="1180933346"/>
                  </a:ext>
                </a:extLst>
              </a:tr>
              <a:tr h="1690561">
                <a:tc>
                  <a:txBody>
                    <a:bodyPr/>
                    <a:lstStyle/>
                    <a:p>
                      <a:pPr lvl="0">
                        <a:lnSpc>
                          <a:spcPct val="100000"/>
                        </a:lnSpc>
                        <a:buNone/>
                      </a:pPr>
                      <a:endParaRPr lang="en-US" sz="2200" b="0" i="0" u="none" strike="noStrike" noProof="0">
                        <a:solidFill>
                          <a:srgbClr val="101828"/>
                        </a:solidFill>
                        <a:latin typeface="Aptos Light"/>
                        <a:ea typeface="Calibri"/>
                        <a:cs typeface="Calibri"/>
                      </a:endParaRPr>
                    </a:p>
                    <a:p>
                      <a:pPr lvl="0">
                        <a:lnSpc>
                          <a:spcPct val="100000"/>
                        </a:lnSpc>
                        <a:buNone/>
                      </a:pPr>
                      <a:r>
                        <a:rPr lang="en-US" sz="2200" b="0" i="0" u="none" strike="noStrike" noProof="0">
                          <a:solidFill>
                            <a:srgbClr val="101828"/>
                          </a:solidFill>
                          <a:latin typeface="Aptos Light"/>
                          <a:ea typeface="Calibri"/>
                          <a:cs typeface="Calibri"/>
                        </a:rPr>
                        <a:t>E.g. Monitor the value that is placed upon different types of information products in varying contexts. </a:t>
                      </a:r>
                      <a:endParaRPr lang="en-US" sz="2200" b="0" i="0" u="none" strike="noStrike" noProof="0">
                        <a:solidFill>
                          <a:srgbClr val="000000"/>
                        </a:solidFill>
                        <a:latin typeface="Aptos Light"/>
                        <a:ea typeface="Calibri"/>
                        <a:cs typeface="Calibri"/>
                      </a:endParaRPr>
                    </a:p>
                  </a:txBody>
                  <a:tcPr/>
                </a:tc>
                <a:tc>
                  <a:txBody>
                    <a:bodyPr/>
                    <a:lstStyle/>
                    <a:p>
                      <a:pPr marL="0" marR="0" lvl="0" indent="0" algn="l">
                        <a:lnSpc>
                          <a:spcPct val="100000"/>
                        </a:lnSpc>
                        <a:spcBef>
                          <a:spcPts val="1000"/>
                        </a:spcBef>
                        <a:spcAft>
                          <a:spcPts val="0"/>
                        </a:spcAft>
                        <a:buNone/>
                      </a:pPr>
                      <a:endParaRPr lang="en-US" sz="2200" b="0" i="0" u="none" strike="noStrike" noProof="0">
                        <a:solidFill>
                          <a:srgbClr val="101828"/>
                        </a:solidFill>
                        <a:latin typeface="Aptos Light"/>
                        <a:ea typeface="Calibri"/>
                        <a:cs typeface="Calibri"/>
                      </a:endParaRPr>
                    </a:p>
                    <a:p>
                      <a:pPr marL="0" marR="0" lvl="0" indent="0" algn="l">
                        <a:lnSpc>
                          <a:spcPct val="100000"/>
                        </a:lnSpc>
                        <a:spcBef>
                          <a:spcPts val="1000"/>
                        </a:spcBef>
                        <a:spcAft>
                          <a:spcPts val="0"/>
                        </a:spcAft>
                        <a:buNone/>
                      </a:pPr>
                      <a:r>
                        <a:rPr lang="en-US" sz="2200" b="0" i="0" u="none" strike="noStrike" noProof="0">
                          <a:solidFill>
                            <a:srgbClr val="101828"/>
                          </a:solidFill>
                          <a:latin typeface="Aptos Light"/>
                          <a:ea typeface="Calibri"/>
                          <a:cs typeface="Calibri"/>
                        </a:rPr>
                        <a:t>E.g. Resist the tendency to equate format with the underlying creation process. </a:t>
                      </a:r>
                      <a:endParaRPr lang="en-US" sz="2200" b="0" i="0" u="none" strike="noStrike" noProof="0">
                        <a:solidFill>
                          <a:srgbClr val="000000"/>
                        </a:solidFill>
                        <a:latin typeface="Aptos Light"/>
                        <a:ea typeface="Calibri"/>
                        <a:cs typeface="Calibri"/>
                      </a:endParaRPr>
                    </a:p>
                  </a:txBody>
                  <a:tcPr/>
                </a:tc>
                <a:extLst>
                  <a:ext uri="{0D108BD9-81ED-4DB2-BD59-A6C34878D82A}">
                    <a16:rowId xmlns:a16="http://schemas.microsoft.com/office/drawing/2014/main" val="2421319431"/>
                  </a:ext>
                </a:extLst>
              </a:tr>
            </a:tbl>
          </a:graphicData>
        </a:graphic>
      </p:graphicFrame>
      <p:sp>
        <p:nvSpPr>
          <p:cNvPr id="4" name="TextBox 3">
            <a:extLst>
              <a:ext uri="{FF2B5EF4-FFF2-40B4-BE49-F238E27FC236}">
                <a16:creationId xmlns:a16="http://schemas.microsoft.com/office/drawing/2014/main" id="{B6F98656-AB49-125F-A67E-33E241BDF292}"/>
              </a:ext>
            </a:extLst>
          </p:cNvPr>
          <p:cNvSpPr txBox="1"/>
          <p:nvPr/>
        </p:nvSpPr>
        <p:spPr>
          <a:xfrm>
            <a:off x="864123" y="1716464"/>
            <a:ext cx="1092723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i="0" u="none" strike="noStrike" baseline="0">
                <a:solidFill>
                  <a:srgbClr val="35403A"/>
                </a:solidFill>
                <a:latin typeface="Aptos Light"/>
                <a:ea typeface="Segoe UI"/>
                <a:cs typeface="Segoe UI"/>
              </a:rPr>
              <a:t>"</a:t>
            </a:r>
            <a:r>
              <a:rPr lang="en-US" sz="2200" b="1" i="1" u="none" strike="noStrike" baseline="0">
                <a:solidFill>
                  <a:srgbClr val="35403A"/>
                </a:solidFill>
                <a:latin typeface="Aptos Light"/>
                <a:ea typeface="Segoe UI"/>
                <a:cs typeface="Segoe UI"/>
              </a:rPr>
              <a:t>Experts recognize</a:t>
            </a:r>
            <a:r>
              <a:rPr lang="en-US" sz="2200" b="1" i="0" u="none" strike="noStrike" baseline="0">
                <a:solidFill>
                  <a:srgbClr val="35403A"/>
                </a:solidFill>
                <a:latin typeface="Aptos Light"/>
                <a:ea typeface="Segoe UI"/>
                <a:cs typeface="Segoe UI"/>
              </a:rPr>
              <a:t> </a:t>
            </a:r>
            <a:r>
              <a:rPr lang="en-US" sz="2200" b="0" i="0" u="none" strike="noStrike" baseline="0">
                <a:solidFill>
                  <a:srgbClr val="35403A"/>
                </a:solidFill>
                <a:latin typeface="Aptos Light"/>
                <a:ea typeface="Segoe UI"/>
                <a:cs typeface="Segoe UI"/>
              </a:rPr>
              <a:t>that information creations are valued differently in different contexts,</a:t>
            </a:r>
            <a:r>
              <a:rPr lang="en-US" sz="2200">
                <a:solidFill>
                  <a:srgbClr val="35403A"/>
                </a:solidFill>
                <a:latin typeface="Aptos Light"/>
                <a:ea typeface="Segoe UI"/>
                <a:cs typeface="Segoe UI"/>
              </a:rPr>
              <a:t> </a:t>
            </a:r>
            <a:r>
              <a:rPr lang="en-US" sz="2200" b="0" i="0" u="none" strike="noStrike" baseline="0">
                <a:solidFill>
                  <a:srgbClr val="35403A"/>
                </a:solidFill>
                <a:latin typeface="Aptos Light"/>
                <a:ea typeface="Segoe UI"/>
                <a:cs typeface="Segoe UI"/>
              </a:rPr>
              <a:t>such as academia or the workplace.</a:t>
            </a:r>
            <a:r>
              <a:rPr lang="en-US" sz="2200" b="1" i="0" u="none" strike="noStrike" baseline="0">
                <a:solidFill>
                  <a:srgbClr val="35403A"/>
                </a:solidFill>
                <a:latin typeface="Aptos Light"/>
                <a:ea typeface="Segoe UI"/>
                <a:cs typeface="Segoe UI"/>
              </a:rPr>
              <a:t>"</a:t>
            </a:r>
            <a:endParaRPr lang="en-US"/>
          </a:p>
        </p:txBody>
      </p:sp>
    </p:spTree>
    <p:extLst>
      <p:ext uri="{BB962C8B-B14F-4D97-AF65-F5344CB8AC3E}">
        <p14:creationId xmlns:p14="http://schemas.microsoft.com/office/powerpoint/2010/main" val="2945581030"/>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6161F-C435-A1A7-5A89-2D494AD3E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B3B1D-8FBE-DB1A-F2D3-2C46183271BF}"/>
              </a:ext>
            </a:extLst>
          </p:cNvPr>
          <p:cNvSpPr>
            <a:spLocks noGrp="1"/>
          </p:cNvSpPr>
          <p:nvPr>
            <p:ph type="title"/>
          </p:nvPr>
        </p:nvSpPr>
        <p:spPr>
          <a:xfrm>
            <a:off x="860376" y="-366938"/>
            <a:ext cx="10449784" cy="1265928"/>
          </a:xfrm>
        </p:spPr>
        <p:txBody>
          <a:bodyPr/>
          <a:lstStyle/>
          <a:p>
            <a:r>
              <a:rPr lang="en-US"/>
              <a:t>Making Room for </a:t>
            </a:r>
            <a:r>
              <a:rPr lang="en-US" err="1"/>
              <a:t>SaP</a:t>
            </a:r>
            <a:r>
              <a:rPr lang="en-US"/>
              <a:t> in the Framework</a:t>
            </a:r>
          </a:p>
        </p:txBody>
      </p:sp>
      <p:sp>
        <p:nvSpPr>
          <p:cNvPr id="3" name="Content Placeholder 2">
            <a:extLst>
              <a:ext uri="{FF2B5EF4-FFF2-40B4-BE49-F238E27FC236}">
                <a16:creationId xmlns:a16="http://schemas.microsoft.com/office/drawing/2014/main" id="{854DAE9D-D594-DAF3-38A4-180DE8BA9514}"/>
              </a:ext>
            </a:extLst>
          </p:cNvPr>
          <p:cNvSpPr>
            <a:spLocks noGrp="1"/>
          </p:cNvSpPr>
          <p:nvPr>
            <p:ph idx="1"/>
          </p:nvPr>
        </p:nvSpPr>
        <p:spPr>
          <a:xfrm>
            <a:off x="327624" y="888789"/>
            <a:ext cx="11582075" cy="603389"/>
          </a:xfrm>
        </p:spPr>
        <p:txBody>
          <a:bodyPr vert="horz" lIns="91440" tIns="45720" rIns="91440" bIns="45720" rtlCol="0" anchor="t">
            <a:normAutofit/>
          </a:bodyPr>
          <a:lstStyle/>
          <a:p>
            <a:pPr marL="0" indent="0">
              <a:buNone/>
            </a:pPr>
            <a:r>
              <a:rPr lang="en-US" sz="2200" b="1"/>
              <a:t>Goal</a:t>
            </a:r>
            <a:r>
              <a:rPr lang="en-US" sz="2200"/>
              <a:t>: Revise </a:t>
            </a:r>
            <a:r>
              <a:rPr lang="en-US" sz="2200" b="1" i="1">
                <a:ea typeface="+mn-lt"/>
                <a:cs typeface="+mn-lt"/>
              </a:rPr>
              <a:t>Information Creation as a Process</a:t>
            </a:r>
            <a:r>
              <a:rPr lang="en-US" sz="2200" b="1">
                <a:ea typeface="+mn-lt"/>
                <a:cs typeface="+mn-lt"/>
              </a:rPr>
              <a:t> </a:t>
            </a:r>
            <a:r>
              <a:rPr lang="en-US" sz="2200"/>
              <a:t>- center relationships and transformative action.</a:t>
            </a:r>
          </a:p>
          <a:p>
            <a:endParaRPr lang="en-US">
              <a:solidFill>
                <a:srgbClr val="35403A"/>
              </a:solidFill>
            </a:endParaRPr>
          </a:p>
        </p:txBody>
      </p:sp>
      <p:graphicFrame>
        <p:nvGraphicFramePr>
          <p:cNvPr id="5" name="Table 4">
            <a:extLst>
              <a:ext uri="{FF2B5EF4-FFF2-40B4-BE49-F238E27FC236}">
                <a16:creationId xmlns:a16="http://schemas.microsoft.com/office/drawing/2014/main" id="{D62D8FF7-4078-FC38-5BB7-0C28ADFACD9A}"/>
              </a:ext>
            </a:extLst>
          </p:cNvPr>
          <p:cNvGraphicFramePr>
            <a:graphicFrameLocks noGrp="1"/>
          </p:cNvGraphicFramePr>
          <p:nvPr>
            <p:extLst>
              <p:ext uri="{D42A27DB-BD31-4B8C-83A1-F6EECF244321}">
                <p14:modId xmlns:p14="http://schemas.microsoft.com/office/powerpoint/2010/main" val="1715062665"/>
              </p:ext>
            </p:extLst>
          </p:nvPr>
        </p:nvGraphicFramePr>
        <p:xfrm>
          <a:off x="738432" y="2333134"/>
          <a:ext cx="10730319" cy="3965111"/>
        </p:xfrm>
        <a:graphic>
          <a:graphicData uri="http://schemas.openxmlformats.org/drawingml/2006/table">
            <a:tbl>
              <a:tblPr firstRow="1" bandRow="1">
                <a:tableStyleId>{5C22544A-7EE6-4342-B048-85BDC9FD1C3A}</a:tableStyleId>
              </a:tblPr>
              <a:tblGrid>
                <a:gridCol w="5279010">
                  <a:extLst>
                    <a:ext uri="{9D8B030D-6E8A-4147-A177-3AD203B41FA5}">
                      <a16:colId xmlns:a16="http://schemas.microsoft.com/office/drawing/2014/main" val="2747067042"/>
                    </a:ext>
                  </a:extLst>
                </a:gridCol>
                <a:gridCol w="5451309">
                  <a:extLst>
                    <a:ext uri="{9D8B030D-6E8A-4147-A177-3AD203B41FA5}">
                      <a16:colId xmlns:a16="http://schemas.microsoft.com/office/drawing/2014/main" val="2686585619"/>
                    </a:ext>
                  </a:extLst>
                </a:gridCol>
              </a:tblGrid>
              <a:tr h="434511">
                <a:tc>
                  <a:txBody>
                    <a:bodyPr/>
                    <a:lstStyle/>
                    <a:p>
                      <a:pPr lvl="0">
                        <a:buNone/>
                      </a:pPr>
                      <a:r>
                        <a:rPr lang="en-US" sz="2200" b="1">
                          <a:latin typeface="Aptos Light"/>
                        </a:rPr>
                        <a:t>Knowledge Practices</a:t>
                      </a:r>
                    </a:p>
                  </a:txBody>
                  <a:tcPr/>
                </a:tc>
                <a:tc>
                  <a:txBody>
                    <a:bodyPr/>
                    <a:lstStyle/>
                    <a:p>
                      <a:r>
                        <a:rPr lang="en-US" sz="2200" b="1">
                          <a:latin typeface="Aptos Light"/>
                        </a:rPr>
                        <a:t>Dispositions</a:t>
                      </a:r>
                    </a:p>
                  </a:txBody>
                  <a:tcPr/>
                </a:tc>
                <a:extLst>
                  <a:ext uri="{0D108BD9-81ED-4DB2-BD59-A6C34878D82A}">
                    <a16:rowId xmlns:a16="http://schemas.microsoft.com/office/drawing/2014/main" val="1180933346"/>
                  </a:ext>
                </a:extLst>
              </a:tr>
              <a:tr h="3449756">
                <a:tc>
                  <a:txBody>
                    <a:bodyPr/>
                    <a:lstStyle/>
                    <a:p>
                      <a:pPr lvl="0">
                        <a:lnSpc>
                          <a:spcPct val="100000"/>
                        </a:lnSpc>
                        <a:buNone/>
                      </a:pPr>
                      <a:r>
                        <a:rPr lang="en-US" sz="1800" b="0" i="0" u="none" strike="noStrike" noProof="0">
                          <a:solidFill>
                            <a:srgbClr val="101828"/>
                          </a:solidFill>
                          <a:latin typeface="Aptos Light"/>
                          <a:ea typeface="Calibri"/>
                          <a:cs typeface="Calibri"/>
                        </a:rPr>
                        <a:t>E.g. Monitor the value that is placed upon different types of information products in varying contexts. </a:t>
                      </a:r>
                      <a:endParaRPr lang="en-US" sz="1800" b="0" i="0" u="none" strike="noStrike" noProof="0">
                        <a:solidFill>
                          <a:srgbClr val="000000"/>
                        </a:solidFill>
                        <a:latin typeface="Aptos Light"/>
                        <a:ea typeface="Calibri"/>
                        <a:cs typeface="Calibri"/>
                      </a:endParaRPr>
                    </a:p>
                    <a:p>
                      <a:pPr lvl="0">
                        <a:lnSpc>
                          <a:spcPct val="100000"/>
                        </a:lnSpc>
                        <a:buNone/>
                      </a:pPr>
                      <a:endParaRPr lang="en-US" sz="1900" b="0" i="0" u="none" strike="noStrike" noProof="0">
                        <a:solidFill>
                          <a:srgbClr val="000000"/>
                        </a:solidFill>
                        <a:latin typeface="Aptos Light"/>
                        <a:ea typeface="Calibri"/>
                        <a:cs typeface="Calibri"/>
                      </a:endParaRPr>
                    </a:p>
                    <a:p>
                      <a:pPr marL="0" lvl="0" indent="0">
                        <a:lnSpc>
                          <a:spcPct val="100000"/>
                        </a:lnSpc>
                        <a:spcAft>
                          <a:spcPts val="1000"/>
                        </a:spcAft>
                        <a:buNone/>
                      </a:pPr>
                      <a:r>
                        <a:rPr lang="en-US" sz="2200" b="1" i="0" u="none" strike="noStrike" noProof="0">
                          <a:solidFill>
                            <a:schemeClr val="accent5">
                              <a:lumMod val="76000"/>
                            </a:schemeClr>
                          </a:solidFill>
                        </a:rPr>
                        <a:t>Instructor and student partners might collaboratively:</a:t>
                      </a:r>
                      <a:endParaRPr lang="en-US" sz="2200" b="1"/>
                    </a:p>
                    <a:p>
                      <a:pPr marL="342900" lvl="0" indent="-342900">
                        <a:lnSpc>
                          <a:spcPct val="100000"/>
                        </a:lnSpc>
                        <a:spcAft>
                          <a:spcPts val="1000"/>
                        </a:spcAft>
                        <a:buClr>
                          <a:srgbClr val="000000"/>
                        </a:buClr>
                        <a:buFont typeface="Arial,Sans-Serif"/>
                        <a:buChar char="•"/>
                      </a:pPr>
                      <a:r>
                        <a:rPr lang="en-US" sz="2200" b="0" i="1" u="none" strike="noStrike" noProof="0">
                          <a:solidFill>
                            <a:schemeClr val="accent5">
                              <a:lumMod val="76000"/>
                            </a:schemeClr>
                          </a:solidFill>
                          <a:latin typeface="Aptos Light"/>
                          <a:ea typeface="Calibri"/>
                          <a:cs typeface="Calibri"/>
                        </a:rPr>
                        <a:t>Identify knowledge products uniquely valued by student communities.</a:t>
                      </a:r>
                    </a:p>
                    <a:p>
                      <a:pPr marL="342900" lvl="0" indent="-342900">
                        <a:lnSpc>
                          <a:spcPct val="100000"/>
                        </a:lnSpc>
                        <a:buClr>
                          <a:srgbClr val="000000"/>
                        </a:buClr>
                        <a:buFont typeface="Arial,Sans-Serif"/>
                        <a:buChar char="•"/>
                      </a:pPr>
                      <a:r>
                        <a:rPr lang="en-US" sz="2200" b="0" i="1" u="none" strike="noStrike" noProof="0">
                          <a:solidFill>
                            <a:schemeClr val="accent5">
                              <a:lumMod val="76000"/>
                            </a:schemeClr>
                          </a:solidFill>
                          <a:latin typeface="Aptos Light"/>
                          <a:ea typeface="Calibri"/>
                          <a:cs typeface="Calibri"/>
                        </a:rPr>
                        <a:t>Analyze how the creation process is understood and adapted by those inside and outside the creation group.</a:t>
                      </a:r>
                      <a:endParaRPr lang="en-US" sz="2200" b="0" i="0" u="none" strike="noStrike" noProof="0">
                        <a:solidFill>
                          <a:srgbClr val="000000"/>
                        </a:solidFill>
                        <a:latin typeface="Aptos Light"/>
                        <a:ea typeface="Calibri"/>
                        <a:cs typeface="Calibri"/>
                      </a:endParaRPr>
                    </a:p>
                  </a:txBody>
                  <a:tcPr/>
                </a:tc>
                <a:tc>
                  <a:txBody>
                    <a:bodyPr/>
                    <a:lstStyle/>
                    <a:p>
                      <a:pPr marL="0" marR="0" lvl="0" indent="0" algn="l">
                        <a:lnSpc>
                          <a:spcPct val="100000"/>
                        </a:lnSpc>
                        <a:spcBef>
                          <a:spcPts val="1000"/>
                        </a:spcBef>
                        <a:spcAft>
                          <a:spcPts val="1000"/>
                        </a:spcAft>
                        <a:buNone/>
                      </a:pPr>
                      <a:r>
                        <a:rPr lang="en-US" sz="1800" b="0" i="0" u="none" strike="noStrike" noProof="0">
                          <a:solidFill>
                            <a:srgbClr val="101828"/>
                          </a:solidFill>
                          <a:latin typeface="Aptos Light"/>
                          <a:ea typeface="Calibri"/>
                          <a:cs typeface="Calibri"/>
                        </a:rPr>
                        <a:t>E.g. Resist the tendency to equate format with the underlying creation process. </a:t>
                      </a:r>
                      <a:endParaRPr lang="en-US" sz="1800" b="0" i="0" u="none" strike="noStrike" noProof="0">
                        <a:solidFill>
                          <a:srgbClr val="000000"/>
                        </a:solidFill>
                        <a:latin typeface="Aptos Light"/>
                        <a:ea typeface="Calibri"/>
                        <a:cs typeface="Calibri"/>
                      </a:endParaRPr>
                    </a:p>
                    <a:p>
                      <a:pPr marL="0" marR="0" lvl="0" indent="0" algn="l">
                        <a:lnSpc>
                          <a:spcPct val="100000"/>
                        </a:lnSpc>
                        <a:spcBef>
                          <a:spcPts val="1000"/>
                        </a:spcBef>
                        <a:spcAft>
                          <a:spcPts val="0"/>
                        </a:spcAft>
                        <a:buClr>
                          <a:srgbClr val="000000"/>
                        </a:buClr>
                        <a:buNone/>
                      </a:pPr>
                      <a:r>
                        <a:rPr lang="en-US" sz="2200" b="1" i="0" u="none" strike="noStrike" noProof="0">
                          <a:solidFill>
                            <a:schemeClr val="accent5">
                              <a:lumMod val="76000"/>
                            </a:schemeClr>
                          </a:solidFill>
                          <a:latin typeface="Aptos Light"/>
                          <a:ea typeface="Calibri"/>
                          <a:cs typeface="Calibri"/>
                        </a:rPr>
                        <a:t>Instructor and student partners might collaboratively:</a:t>
                      </a:r>
                      <a:endParaRPr lang="en-US" sz="2200" b="1" i="1" u="none" strike="noStrike" noProof="0">
                        <a:solidFill>
                          <a:schemeClr val="accent5">
                            <a:lumMod val="76000"/>
                          </a:schemeClr>
                        </a:solidFill>
                        <a:latin typeface="Aptos Light"/>
                        <a:ea typeface="Calibri"/>
                        <a:cs typeface="Calibri"/>
                      </a:endParaRPr>
                    </a:p>
                    <a:p>
                      <a:pPr marL="342900" marR="0" lvl="0" indent="-342900" algn="l">
                        <a:lnSpc>
                          <a:spcPct val="100000"/>
                        </a:lnSpc>
                        <a:spcBef>
                          <a:spcPts val="1000"/>
                        </a:spcBef>
                        <a:spcAft>
                          <a:spcPts val="0"/>
                        </a:spcAft>
                        <a:buClr>
                          <a:srgbClr val="000000"/>
                        </a:buClr>
                        <a:buFont typeface="Arial,Sans-Serif"/>
                        <a:buChar char="•"/>
                      </a:pPr>
                      <a:r>
                        <a:rPr lang="en-US" sz="2200" b="0" i="1" u="none" strike="noStrike" noProof="0">
                          <a:solidFill>
                            <a:schemeClr val="accent5">
                              <a:lumMod val="76000"/>
                            </a:schemeClr>
                          </a:solidFill>
                          <a:latin typeface="Aptos Light"/>
                          <a:ea typeface="Calibri"/>
                          <a:cs typeface="Calibri"/>
                        </a:rPr>
                        <a:t>Surface assumptions made about the creation process of varying formats.</a:t>
                      </a:r>
                      <a:endParaRPr lang="en-US" sz="2200">
                        <a:latin typeface="Aptos Light"/>
                      </a:endParaRPr>
                    </a:p>
                    <a:p>
                      <a:pPr marL="342900" marR="0" lvl="0" indent="-342900" algn="l">
                        <a:lnSpc>
                          <a:spcPct val="100000"/>
                        </a:lnSpc>
                        <a:spcBef>
                          <a:spcPts val="1000"/>
                        </a:spcBef>
                        <a:spcAft>
                          <a:spcPts val="0"/>
                        </a:spcAft>
                        <a:buClr>
                          <a:srgbClr val="000000"/>
                        </a:buClr>
                        <a:buFont typeface="Arial,Sans-Serif"/>
                        <a:buChar char="•"/>
                      </a:pPr>
                      <a:r>
                        <a:rPr lang="en-US" sz="2200" b="0" i="1" u="none" strike="noStrike" noProof="0">
                          <a:solidFill>
                            <a:schemeClr val="accent5">
                              <a:lumMod val="76000"/>
                            </a:schemeClr>
                          </a:solidFill>
                          <a:latin typeface="Aptos Light"/>
                          <a:ea typeface="Calibri"/>
                          <a:cs typeface="Calibri"/>
                        </a:rPr>
                        <a:t>Propose and apply measures for resisting assumptions about selected formats relevant to student decisions.</a:t>
                      </a:r>
                      <a:endParaRPr lang="en-US" sz="2200">
                        <a:latin typeface="Aptos Light"/>
                      </a:endParaRPr>
                    </a:p>
                  </a:txBody>
                  <a:tcPr/>
                </a:tc>
                <a:extLst>
                  <a:ext uri="{0D108BD9-81ED-4DB2-BD59-A6C34878D82A}">
                    <a16:rowId xmlns:a16="http://schemas.microsoft.com/office/drawing/2014/main" val="2421319431"/>
                  </a:ext>
                </a:extLst>
              </a:tr>
            </a:tbl>
          </a:graphicData>
        </a:graphic>
      </p:graphicFrame>
      <p:sp>
        <p:nvSpPr>
          <p:cNvPr id="6" name="Content Placeholder 2">
            <a:extLst>
              <a:ext uri="{FF2B5EF4-FFF2-40B4-BE49-F238E27FC236}">
                <a16:creationId xmlns:a16="http://schemas.microsoft.com/office/drawing/2014/main" id="{9050F878-4642-3914-C41D-A8E2BEA36077}"/>
              </a:ext>
            </a:extLst>
          </p:cNvPr>
          <p:cNvSpPr txBox="1">
            <a:spLocks/>
          </p:cNvSpPr>
          <p:nvPr/>
        </p:nvSpPr>
        <p:spPr>
          <a:xfrm>
            <a:off x="857652" y="1614375"/>
            <a:ext cx="5196110" cy="63710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solidFill>
                  <a:schemeClr val="accent5">
                    <a:lumMod val="76000"/>
                  </a:schemeClr>
                </a:solidFill>
              </a:rPr>
              <a:t>What are students </a:t>
            </a:r>
            <a:r>
              <a:rPr lang="en-US" sz="2200" b="1" i="1">
                <a:solidFill>
                  <a:schemeClr val="accent5">
                    <a:lumMod val="76000"/>
                  </a:schemeClr>
                </a:solidFill>
              </a:rPr>
              <a:t>already doing </a:t>
            </a:r>
            <a:r>
              <a:rPr lang="en-US" sz="2200">
                <a:solidFill>
                  <a:schemeClr val="accent5">
                    <a:lumMod val="76000"/>
                  </a:schemeClr>
                </a:solidFill>
              </a:rPr>
              <a:t>with IL? </a:t>
            </a:r>
          </a:p>
          <a:p>
            <a:endParaRPr lang="en-US">
              <a:solidFill>
                <a:srgbClr val="35403A"/>
              </a:solidFill>
            </a:endParaRPr>
          </a:p>
        </p:txBody>
      </p:sp>
      <p:sp>
        <p:nvSpPr>
          <p:cNvPr id="7" name="Content Placeholder 2">
            <a:extLst>
              <a:ext uri="{FF2B5EF4-FFF2-40B4-BE49-F238E27FC236}">
                <a16:creationId xmlns:a16="http://schemas.microsoft.com/office/drawing/2014/main" id="{D042C339-C2FF-8443-2C5E-53DE1BF522C6}"/>
              </a:ext>
            </a:extLst>
          </p:cNvPr>
          <p:cNvSpPr txBox="1">
            <a:spLocks/>
          </p:cNvSpPr>
          <p:nvPr/>
        </p:nvSpPr>
        <p:spPr>
          <a:xfrm>
            <a:off x="6117475" y="1614374"/>
            <a:ext cx="5513046" cy="63710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solidFill>
                  <a:schemeClr val="accent5">
                    <a:lumMod val="76000"/>
                  </a:schemeClr>
                </a:solidFill>
              </a:rPr>
              <a:t>What would students</a:t>
            </a:r>
            <a:r>
              <a:rPr lang="en-US" sz="2200" i="1">
                <a:solidFill>
                  <a:schemeClr val="accent5">
                    <a:lumMod val="76000"/>
                  </a:schemeClr>
                </a:solidFill>
              </a:rPr>
              <a:t> </a:t>
            </a:r>
            <a:r>
              <a:rPr lang="en-US" sz="2200" b="1" i="1">
                <a:solidFill>
                  <a:schemeClr val="accent5">
                    <a:lumMod val="76000"/>
                  </a:schemeClr>
                </a:solidFill>
              </a:rPr>
              <a:t>choose to do </a:t>
            </a:r>
            <a:r>
              <a:rPr lang="en-US" sz="2200">
                <a:solidFill>
                  <a:schemeClr val="accent5">
                    <a:lumMod val="76000"/>
                  </a:schemeClr>
                </a:solidFill>
              </a:rPr>
              <a:t>with IL? </a:t>
            </a:r>
          </a:p>
          <a:p>
            <a:endParaRPr lang="en-US">
              <a:solidFill>
                <a:srgbClr val="35403A"/>
              </a:solidFill>
            </a:endParaRPr>
          </a:p>
        </p:txBody>
      </p:sp>
    </p:spTree>
    <p:extLst>
      <p:ext uri="{BB962C8B-B14F-4D97-AF65-F5344CB8AC3E}">
        <p14:creationId xmlns:p14="http://schemas.microsoft.com/office/powerpoint/2010/main" val="1075351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3F427-99E2-1D17-1ADC-81CAC27BC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2B503A-4FC9-37AE-3334-EF1BFAC2871D}"/>
              </a:ext>
            </a:extLst>
          </p:cNvPr>
          <p:cNvSpPr>
            <a:spLocks noGrp="1"/>
          </p:cNvSpPr>
          <p:nvPr>
            <p:ph type="title"/>
          </p:nvPr>
        </p:nvSpPr>
        <p:spPr>
          <a:xfrm>
            <a:off x="860376" y="-366938"/>
            <a:ext cx="10449784" cy="1265928"/>
          </a:xfrm>
        </p:spPr>
        <p:txBody>
          <a:bodyPr/>
          <a:lstStyle/>
          <a:p>
            <a:r>
              <a:rPr lang="en-US"/>
              <a:t>Making Room for </a:t>
            </a:r>
            <a:r>
              <a:rPr lang="en-US" err="1"/>
              <a:t>SaP</a:t>
            </a:r>
            <a:r>
              <a:rPr lang="en-US"/>
              <a:t> in the Framework</a:t>
            </a:r>
          </a:p>
        </p:txBody>
      </p:sp>
      <p:sp>
        <p:nvSpPr>
          <p:cNvPr id="3" name="Content Placeholder 2">
            <a:extLst>
              <a:ext uri="{FF2B5EF4-FFF2-40B4-BE49-F238E27FC236}">
                <a16:creationId xmlns:a16="http://schemas.microsoft.com/office/drawing/2014/main" id="{0172DC91-F3BA-57A0-3844-A9FD4348F05A}"/>
              </a:ext>
            </a:extLst>
          </p:cNvPr>
          <p:cNvSpPr>
            <a:spLocks noGrp="1"/>
          </p:cNvSpPr>
          <p:nvPr>
            <p:ph idx="1"/>
          </p:nvPr>
        </p:nvSpPr>
        <p:spPr>
          <a:xfrm>
            <a:off x="311913" y="883158"/>
            <a:ext cx="11589931" cy="641277"/>
          </a:xfrm>
        </p:spPr>
        <p:txBody>
          <a:bodyPr vert="horz" lIns="91440" tIns="45720" rIns="91440" bIns="45720" rtlCol="0" anchor="t">
            <a:normAutofit/>
          </a:bodyPr>
          <a:lstStyle/>
          <a:p>
            <a:pPr marL="0" indent="0">
              <a:buNone/>
            </a:pPr>
            <a:r>
              <a:rPr lang="en-US" sz="2200" b="1"/>
              <a:t>Goal</a:t>
            </a:r>
            <a:r>
              <a:rPr lang="en-US" sz="2200"/>
              <a:t>: Revise </a:t>
            </a:r>
            <a:r>
              <a:rPr lang="en-US" sz="2200" b="1" i="1">
                <a:ea typeface="+mn-lt"/>
                <a:cs typeface="+mn-lt"/>
              </a:rPr>
              <a:t>Information Creation as a Process</a:t>
            </a:r>
            <a:r>
              <a:rPr lang="en-US" sz="2200" b="1">
                <a:ea typeface="+mn-lt"/>
                <a:cs typeface="+mn-lt"/>
              </a:rPr>
              <a:t> </a:t>
            </a:r>
            <a:r>
              <a:rPr lang="en-US" sz="2200"/>
              <a:t>- center relationships and transformative action.</a:t>
            </a:r>
          </a:p>
        </p:txBody>
      </p:sp>
      <p:graphicFrame>
        <p:nvGraphicFramePr>
          <p:cNvPr id="5" name="Table 4">
            <a:extLst>
              <a:ext uri="{FF2B5EF4-FFF2-40B4-BE49-F238E27FC236}">
                <a16:creationId xmlns:a16="http://schemas.microsoft.com/office/drawing/2014/main" id="{C58E1A52-2FB7-C286-B416-BE70EDE3D8D4}"/>
              </a:ext>
            </a:extLst>
          </p:cNvPr>
          <p:cNvGraphicFramePr>
            <a:graphicFrameLocks noGrp="1"/>
          </p:cNvGraphicFramePr>
          <p:nvPr>
            <p:extLst>
              <p:ext uri="{D42A27DB-BD31-4B8C-83A1-F6EECF244321}">
                <p14:modId xmlns:p14="http://schemas.microsoft.com/office/powerpoint/2010/main" val="2239933092"/>
              </p:ext>
            </p:extLst>
          </p:nvPr>
        </p:nvGraphicFramePr>
        <p:xfrm>
          <a:off x="301510" y="2271253"/>
          <a:ext cx="11588091" cy="4108958"/>
        </p:xfrm>
        <a:graphic>
          <a:graphicData uri="http://schemas.openxmlformats.org/drawingml/2006/table">
            <a:tbl>
              <a:tblPr firstRow="1" bandRow="1">
                <a:tableStyleId>{5C22544A-7EE6-4342-B048-85BDC9FD1C3A}</a:tableStyleId>
              </a:tblPr>
              <a:tblGrid>
                <a:gridCol w="3209840">
                  <a:extLst>
                    <a:ext uri="{9D8B030D-6E8A-4147-A177-3AD203B41FA5}">
                      <a16:colId xmlns:a16="http://schemas.microsoft.com/office/drawing/2014/main" val="2747067042"/>
                    </a:ext>
                  </a:extLst>
                </a:gridCol>
                <a:gridCol w="3101946">
                  <a:extLst>
                    <a:ext uri="{9D8B030D-6E8A-4147-A177-3AD203B41FA5}">
                      <a16:colId xmlns:a16="http://schemas.microsoft.com/office/drawing/2014/main" val="2686585619"/>
                    </a:ext>
                  </a:extLst>
                </a:gridCol>
                <a:gridCol w="5276305">
                  <a:extLst>
                    <a:ext uri="{9D8B030D-6E8A-4147-A177-3AD203B41FA5}">
                      <a16:colId xmlns:a16="http://schemas.microsoft.com/office/drawing/2014/main" val="2919555398"/>
                    </a:ext>
                  </a:extLst>
                </a:gridCol>
              </a:tblGrid>
              <a:tr h="372776">
                <a:tc>
                  <a:txBody>
                    <a:bodyPr/>
                    <a:lstStyle/>
                    <a:p>
                      <a:pPr lvl="0">
                        <a:buNone/>
                      </a:pPr>
                      <a:r>
                        <a:rPr lang="en-US" sz="1900" b="0">
                          <a:latin typeface="Aptos Light"/>
                        </a:rPr>
                        <a:t>Knowledge Practices</a:t>
                      </a:r>
                    </a:p>
                  </a:txBody>
                  <a:tcPr/>
                </a:tc>
                <a:tc>
                  <a:txBody>
                    <a:bodyPr/>
                    <a:lstStyle/>
                    <a:p>
                      <a:r>
                        <a:rPr lang="en-US" sz="1900" b="0" i="0">
                          <a:latin typeface="Aptos Light"/>
                        </a:rPr>
                        <a:t>Dispositions </a:t>
                      </a:r>
                    </a:p>
                  </a:txBody>
                  <a:tcPr/>
                </a:tc>
                <a:tc>
                  <a:txBody>
                    <a:bodyPr/>
                    <a:lstStyle/>
                    <a:p>
                      <a:pPr lvl="0">
                        <a:buNone/>
                      </a:pPr>
                      <a:r>
                        <a:rPr lang="en-US" sz="2200" b="1">
                          <a:latin typeface="Aptos Light"/>
                        </a:rPr>
                        <a:t>Transformative Action</a:t>
                      </a:r>
                    </a:p>
                  </a:txBody>
                  <a:tcPr/>
                </a:tc>
                <a:extLst>
                  <a:ext uri="{0D108BD9-81ED-4DB2-BD59-A6C34878D82A}">
                    <a16:rowId xmlns:a16="http://schemas.microsoft.com/office/drawing/2014/main" val="1180933346"/>
                  </a:ext>
                </a:extLst>
              </a:tr>
              <a:tr h="3597896">
                <a:tc>
                  <a:txBody>
                    <a:bodyPr/>
                    <a:lstStyle/>
                    <a:p>
                      <a:pPr lvl="0" indent="0">
                        <a:lnSpc>
                          <a:spcPct val="100000"/>
                        </a:lnSpc>
                        <a:spcAft>
                          <a:spcPts val="1000"/>
                        </a:spcAft>
                        <a:buNone/>
                      </a:pPr>
                      <a:r>
                        <a:rPr lang="en-US" sz="1800" b="0" i="0" u="none" strike="noStrike" noProof="0">
                          <a:solidFill>
                            <a:schemeClr val="tx1"/>
                          </a:solidFill>
                          <a:latin typeface="Aptos Light"/>
                          <a:ea typeface="Calibri"/>
                          <a:cs typeface="Calibri"/>
                        </a:rPr>
                        <a:t>Monitor the value...</a:t>
                      </a:r>
                      <a:r>
                        <a:rPr lang="en-US" sz="1800" b="0" i="0" u="none" strike="noStrike" noProof="0">
                          <a:solidFill>
                            <a:srgbClr val="101828"/>
                          </a:solidFill>
                          <a:latin typeface="Aptos Light"/>
                          <a:ea typeface="Calibri"/>
                          <a:cs typeface="Calibri"/>
                        </a:rPr>
                        <a:t>of information products in varying contexts.</a:t>
                      </a:r>
                      <a:endParaRPr lang="en-US" sz="1800" b="0" i="0" u="none" strike="noStrike" noProof="0">
                        <a:solidFill>
                          <a:schemeClr val="tx1"/>
                        </a:solidFill>
                        <a:latin typeface="Aptos Light"/>
                        <a:ea typeface="Calibri"/>
                        <a:cs typeface="Calibri"/>
                      </a:endParaRPr>
                    </a:p>
                    <a:p>
                      <a:pPr marL="0" lvl="0" indent="0">
                        <a:lnSpc>
                          <a:spcPct val="100000"/>
                        </a:lnSpc>
                        <a:spcAft>
                          <a:spcPts val="1000"/>
                        </a:spcAft>
                        <a:buNone/>
                      </a:pPr>
                      <a:r>
                        <a:rPr lang="en-US" sz="1800" b="0" i="0" u="none" strike="noStrike" noProof="0">
                          <a:solidFill>
                            <a:schemeClr val="accent5">
                              <a:lumMod val="76000"/>
                            </a:schemeClr>
                          </a:solidFill>
                        </a:rPr>
                        <a:t>Instructor and student partners collaboratively:</a:t>
                      </a:r>
                      <a:endParaRPr lang="en-US" sz="1800">
                        <a:solidFill>
                          <a:schemeClr val="accent5">
                            <a:lumMod val="76000"/>
                          </a:schemeClr>
                        </a:solidFill>
                      </a:endParaRPr>
                    </a:p>
                    <a:p>
                      <a:pPr marL="0" lvl="0" indent="0">
                        <a:lnSpc>
                          <a:spcPct val="100000"/>
                        </a:lnSpc>
                        <a:spcAft>
                          <a:spcPts val="1000"/>
                        </a:spcAft>
                        <a:buClr>
                          <a:srgbClr val="000000"/>
                        </a:buClr>
                        <a:buNone/>
                      </a:pPr>
                      <a:r>
                        <a:rPr lang="en-US" sz="1800" b="0" i="1" u="none" strike="noStrike" noProof="0">
                          <a:solidFill>
                            <a:schemeClr val="accent5">
                              <a:lumMod val="76000"/>
                            </a:schemeClr>
                          </a:solidFill>
                          <a:latin typeface="Aptos Light"/>
                          <a:ea typeface="Calibri"/>
                          <a:cs typeface="Calibri"/>
                        </a:rPr>
                        <a:t>- Identify knowledge products unique to student communities</a:t>
                      </a:r>
                    </a:p>
                    <a:p>
                      <a:pPr marL="0" lvl="0" indent="0">
                        <a:lnSpc>
                          <a:spcPct val="100000"/>
                        </a:lnSpc>
                        <a:spcAft>
                          <a:spcPts val="1000"/>
                        </a:spcAft>
                        <a:buNone/>
                      </a:pPr>
                      <a:r>
                        <a:rPr lang="en-US" sz="1800" b="0" i="1" u="none" strike="noStrike" noProof="0">
                          <a:solidFill>
                            <a:schemeClr val="accent5">
                              <a:lumMod val="76000"/>
                            </a:schemeClr>
                          </a:solidFill>
                          <a:latin typeface="Aptos Light"/>
                          <a:ea typeface="Calibri"/>
                          <a:cs typeface="Calibri"/>
                        </a:rPr>
                        <a:t>- Analyze how the creation process is understood and adapted by those inside and outside the creation group.</a:t>
                      </a:r>
                      <a:endParaRPr lang="en-US" sz="1800" b="0" i="0" u="none" strike="noStrike" noProof="0">
                        <a:solidFill>
                          <a:schemeClr val="accent5">
                            <a:lumMod val="76000"/>
                          </a:schemeClr>
                        </a:solidFill>
                        <a:latin typeface="Aptos Light"/>
                        <a:ea typeface="Calibri"/>
                        <a:cs typeface="Calibri"/>
                      </a:endParaRPr>
                    </a:p>
                  </a:txBody>
                  <a:tcPr/>
                </a:tc>
                <a:tc>
                  <a:txBody>
                    <a:bodyPr/>
                    <a:lstStyle/>
                    <a:p>
                      <a:pPr marL="0" marR="0" lvl="0" indent="0" algn="l">
                        <a:lnSpc>
                          <a:spcPct val="100000"/>
                        </a:lnSpc>
                        <a:spcBef>
                          <a:spcPts val="0"/>
                        </a:spcBef>
                        <a:spcAft>
                          <a:spcPts val="1000"/>
                        </a:spcAft>
                        <a:buNone/>
                      </a:pPr>
                      <a:r>
                        <a:rPr lang="en-US" sz="1800" b="0" i="0" u="none" strike="noStrike" noProof="0">
                          <a:solidFill>
                            <a:schemeClr val="tx1"/>
                          </a:solidFill>
                          <a:latin typeface="Aptos Light"/>
                          <a:ea typeface="Calibri"/>
                          <a:cs typeface="Calibri"/>
                        </a:rPr>
                        <a:t>Resist the tendency </a:t>
                      </a:r>
                      <a:r>
                        <a:rPr lang="en-US" sz="1800" b="0" i="0" u="none" strike="noStrike" noProof="0">
                          <a:solidFill>
                            <a:srgbClr val="101828"/>
                          </a:solidFill>
                          <a:latin typeface="Aptos Light"/>
                          <a:ea typeface="Calibri"/>
                          <a:cs typeface="Calibri"/>
                        </a:rPr>
                        <a:t>to equate format with...creation process.</a:t>
                      </a:r>
                      <a:endParaRPr lang="en-US" sz="1800" b="0" i="0" u="none" strike="noStrike" noProof="0">
                        <a:solidFill>
                          <a:schemeClr val="tx1"/>
                        </a:solidFill>
                        <a:latin typeface="Aptos Light"/>
                        <a:ea typeface="Calibri"/>
                        <a:cs typeface="Calibri"/>
                      </a:endParaRPr>
                    </a:p>
                    <a:p>
                      <a:pPr marL="0" marR="0" lvl="0" indent="0" algn="l">
                        <a:lnSpc>
                          <a:spcPct val="100000"/>
                        </a:lnSpc>
                        <a:spcBef>
                          <a:spcPts val="0"/>
                        </a:spcBef>
                        <a:spcAft>
                          <a:spcPts val="1000"/>
                        </a:spcAft>
                        <a:buClr>
                          <a:srgbClr val="000000"/>
                        </a:buClr>
                        <a:buNone/>
                      </a:pPr>
                      <a:r>
                        <a:rPr lang="en-US" sz="1800" b="0" i="0" u="none" strike="noStrike" noProof="0">
                          <a:solidFill>
                            <a:schemeClr val="accent5">
                              <a:lumMod val="76000"/>
                            </a:schemeClr>
                          </a:solidFill>
                          <a:latin typeface="Aptos Light"/>
                          <a:ea typeface="Calibri"/>
                          <a:cs typeface="Calibri"/>
                        </a:rPr>
                        <a:t>Instructor and student partners collaboratively:</a:t>
                      </a:r>
                      <a:endParaRPr lang="en-US" sz="1800" b="0" i="1" u="none" strike="noStrike" noProof="0">
                        <a:solidFill>
                          <a:schemeClr val="accent5">
                            <a:lumMod val="76000"/>
                          </a:schemeClr>
                        </a:solidFill>
                        <a:latin typeface="Aptos Light"/>
                        <a:ea typeface="Calibri"/>
                        <a:cs typeface="Calibri"/>
                      </a:endParaRPr>
                    </a:p>
                    <a:p>
                      <a:pPr marL="0" marR="0" lvl="0" indent="0" algn="l">
                        <a:lnSpc>
                          <a:spcPct val="100000"/>
                        </a:lnSpc>
                        <a:spcBef>
                          <a:spcPts val="0"/>
                        </a:spcBef>
                        <a:spcAft>
                          <a:spcPts val="1000"/>
                        </a:spcAft>
                        <a:buClr>
                          <a:srgbClr val="000000"/>
                        </a:buClr>
                        <a:buNone/>
                      </a:pPr>
                      <a:r>
                        <a:rPr lang="en-US" sz="1800" b="0" i="1" u="none" strike="noStrike" noProof="0">
                          <a:solidFill>
                            <a:schemeClr val="accent5">
                              <a:lumMod val="76000"/>
                            </a:schemeClr>
                          </a:solidFill>
                          <a:latin typeface="Aptos Light"/>
                          <a:ea typeface="Calibri"/>
                          <a:cs typeface="Calibri"/>
                        </a:rPr>
                        <a:t>- Surface assumptions made about varying formats</a:t>
                      </a:r>
                      <a:endParaRPr lang="en-US" sz="1800">
                        <a:solidFill>
                          <a:schemeClr val="accent5">
                            <a:lumMod val="76000"/>
                          </a:schemeClr>
                        </a:solidFill>
                        <a:latin typeface="Aptos Light"/>
                      </a:endParaRPr>
                    </a:p>
                    <a:p>
                      <a:pPr marL="0" marR="0" lvl="0" indent="0" algn="l">
                        <a:lnSpc>
                          <a:spcPct val="100000"/>
                        </a:lnSpc>
                        <a:spcBef>
                          <a:spcPts val="0"/>
                        </a:spcBef>
                        <a:spcAft>
                          <a:spcPts val="1000"/>
                        </a:spcAft>
                        <a:buClr>
                          <a:srgbClr val="000000"/>
                        </a:buClr>
                        <a:buNone/>
                      </a:pPr>
                      <a:r>
                        <a:rPr lang="en-US" sz="1800" b="0" i="1" u="none" strike="noStrike" noProof="0">
                          <a:solidFill>
                            <a:schemeClr val="accent5">
                              <a:lumMod val="76000"/>
                            </a:schemeClr>
                          </a:solidFill>
                          <a:latin typeface="Aptos Light"/>
                          <a:ea typeface="Calibri"/>
                          <a:cs typeface="Calibri"/>
                        </a:rPr>
                        <a:t>- Propose and apply measures for resisting tendencies in a variety of contexts.</a:t>
                      </a:r>
                      <a:endParaRPr lang="en-US" sz="1800">
                        <a:solidFill>
                          <a:schemeClr val="accent5">
                            <a:lumMod val="76000"/>
                          </a:schemeClr>
                        </a:solidFill>
                        <a:latin typeface="Aptos Light"/>
                      </a:endParaRPr>
                    </a:p>
                  </a:txBody>
                  <a:tcPr/>
                </a:tc>
                <a:tc>
                  <a:txBody>
                    <a:bodyPr/>
                    <a:lstStyle/>
                    <a:p>
                      <a:pPr lvl="0" indent="0" algn="l">
                        <a:lnSpc>
                          <a:spcPct val="100000"/>
                        </a:lnSpc>
                        <a:spcBef>
                          <a:spcPts val="0"/>
                        </a:spcBef>
                        <a:spcAft>
                          <a:spcPts val="1000"/>
                        </a:spcAft>
                        <a:buNone/>
                      </a:pPr>
                      <a:r>
                        <a:rPr lang="en-US" sz="2000" b="1" i="0" u="none" strike="noStrike" noProof="0">
                          <a:solidFill>
                            <a:schemeClr val="accent5">
                              <a:lumMod val="76000"/>
                            </a:schemeClr>
                          </a:solidFill>
                          <a:latin typeface="Aptos Light"/>
                        </a:rPr>
                        <a:t>Instructor and student partners collaboratively:</a:t>
                      </a:r>
                      <a:endParaRPr lang="en-US" sz="2000" b="1">
                        <a:solidFill>
                          <a:schemeClr val="accent5">
                            <a:lumMod val="76000"/>
                          </a:schemeClr>
                        </a:solidFill>
                        <a:latin typeface="Aptos Light"/>
                      </a:endParaRPr>
                    </a:p>
                    <a:p>
                      <a:pPr marL="342900" lvl="0" indent="-342900" algn="l">
                        <a:lnSpc>
                          <a:spcPct val="100000"/>
                        </a:lnSpc>
                        <a:spcBef>
                          <a:spcPts val="0"/>
                        </a:spcBef>
                        <a:spcAft>
                          <a:spcPts val="0"/>
                        </a:spcAft>
                        <a:buFont typeface="Arial"/>
                        <a:buChar char="•"/>
                      </a:pPr>
                      <a:r>
                        <a:rPr lang="en-US" sz="2000" b="1" i="1" u="none" strike="noStrike" noProof="0">
                          <a:solidFill>
                            <a:schemeClr val="accent5">
                              <a:lumMod val="76000"/>
                            </a:schemeClr>
                          </a:solidFill>
                          <a:latin typeface="Aptos Light"/>
                        </a:rPr>
                        <a:t>engage with a community by learning about...</a:t>
                      </a:r>
                      <a:endParaRPr lang="en-US" sz="2000" b="1" i="1">
                        <a:solidFill>
                          <a:schemeClr val="accent5">
                            <a:lumMod val="76000"/>
                          </a:schemeClr>
                        </a:solidFill>
                        <a:latin typeface="Aptos Light"/>
                      </a:endParaRPr>
                    </a:p>
                    <a:p>
                      <a:pPr marL="342900" lvl="0" indent="-342900" algn="l">
                        <a:lnSpc>
                          <a:spcPct val="100000"/>
                        </a:lnSpc>
                        <a:spcBef>
                          <a:spcPts val="0"/>
                        </a:spcBef>
                        <a:spcAft>
                          <a:spcPts val="0"/>
                        </a:spcAft>
                        <a:buFont typeface="Arial"/>
                        <a:buChar char="•"/>
                      </a:pPr>
                      <a:r>
                        <a:rPr lang="en-US" sz="2000" b="1" i="1" u="none" strike="noStrike" noProof="0">
                          <a:solidFill>
                            <a:schemeClr val="accent5">
                              <a:lumMod val="76000"/>
                            </a:schemeClr>
                          </a:solidFill>
                          <a:latin typeface="Aptos Light"/>
                        </a:rPr>
                        <a:t>collaborate to create a product that meets the needs of...</a:t>
                      </a:r>
                      <a:endParaRPr lang="en-US" sz="2000" b="1" i="1">
                        <a:solidFill>
                          <a:schemeClr val="accent5">
                            <a:lumMod val="76000"/>
                          </a:schemeClr>
                        </a:solidFill>
                        <a:latin typeface="Aptos Light"/>
                      </a:endParaRPr>
                    </a:p>
                    <a:p>
                      <a:pPr marL="0" lvl="0" indent="0" algn="l">
                        <a:lnSpc>
                          <a:spcPct val="100000"/>
                        </a:lnSpc>
                        <a:spcBef>
                          <a:spcPts val="0"/>
                        </a:spcBef>
                        <a:spcAft>
                          <a:spcPts val="1000"/>
                        </a:spcAft>
                        <a:buNone/>
                      </a:pPr>
                      <a:r>
                        <a:rPr lang="en-US" sz="1600" b="1" i="0" u="none" strike="noStrike" noProof="0">
                          <a:solidFill>
                            <a:schemeClr val="accent5">
                              <a:lumMod val="76000"/>
                            </a:schemeClr>
                          </a:solidFill>
                          <a:latin typeface="Aptos Light"/>
                        </a:rPr>
                        <a:t>                                                                                    (</a:t>
                      </a:r>
                      <a:r>
                        <a:rPr lang="en-US" sz="1600" b="1" i="1" u="none" strike="noStrike" noProof="0">
                          <a:solidFill>
                            <a:schemeClr val="accent5">
                              <a:lumMod val="76000"/>
                            </a:schemeClr>
                          </a:solidFill>
                          <a:latin typeface="Aptos Light"/>
                        </a:rPr>
                        <a:t>LeGrand, 2025)</a:t>
                      </a:r>
                      <a:endParaRPr lang="en-US" sz="1600" b="1" i="1">
                        <a:solidFill>
                          <a:schemeClr val="accent5">
                            <a:lumMod val="76000"/>
                          </a:schemeClr>
                        </a:solidFill>
                        <a:latin typeface="Aptos Light"/>
                      </a:endParaRPr>
                    </a:p>
                    <a:p>
                      <a:pPr marL="0" lvl="0" indent="0" algn="l">
                        <a:lnSpc>
                          <a:spcPct val="120000"/>
                        </a:lnSpc>
                        <a:spcBef>
                          <a:spcPts val="1000"/>
                        </a:spcBef>
                        <a:spcAft>
                          <a:spcPts val="0"/>
                        </a:spcAft>
                        <a:buNone/>
                      </a:pPr>
                      <a:r>
                        <a:rPr lang="en-US" sz="2000" b="1" i="1" u="none" strike="noStrike" noProof="0">
                          <a:solidFill>
                            <a:schemeClr val="accent5">
                              <a:lumMod val="76000"/>
                            </a:schemeClr>
                          </a:solidFill>
                          <a:latin typeface="Aptos Light"/>
                          <a:ea typeface="Calibri"/>
                          <a:cs typeface="Calibri"/>
                        </a:rPr>
                        <a:t>Action</a:t>
                      </a:r>
                      <a:r>
                        <a:rPr lang="en-US" sz="2000" b="1" i="0" u="none" strike="noStrike" noProof="0">
                          <a:solidFill>
                            <a:schemeClr val="accent5">
                              <a:lumMod val="76000"/>
                            </a:schemeClr>
                          </a:solidFill>
                          <a:latin typeface="Aptos Light"/>
                          <a:ea typeface="Calibri"/>
                          <a:cs typeface="Calibri"/>
                        </a:rPr>
                        <a:t>: Students gather peer insights on social media's impact on democracy and present findings to fellow students and instructors to better support active citizenship.</a:t>
                      </a:r>
                    </a:p>
                  </a:txBody>
                  <a:tcPr/>
                </a:tc>
                <a:extLst>
                  <a:ext uri="{0D108BD9-81ED-4DB2-BD59-A6C34878D82A}">
                    <a16:rowId xmlns:a16="http://schemas.microsoft.com/office/drawing/2014/main" val="2421319431"/>
                  </a:ext>
                </a:extLst>
              </a:tr>
            </a:tbl>
          </a:graphicData>
        </a:graphic>
      </p:graphicFrame>
      <p:sp>
        <p:nvSpPr>
          <p:cNvPr id="4" name="TextBox 3">
            <a:extLst>
              <a:ext uri="{FF2B5EF4-FFF2-40B4-BE49-F238E27FC236}">
                <a16:creationId xmlns:a16="http://schemas.microsoft.com/office/drawing/2014/main" id="{C8D4AF9B-EBFE-50F0-466C-0A32F4C0A88A}"/>
              </a:ext>
            </a:extLst>
          </p:cNvPr>
          <p:cNvSpPr txBox="1"/>
          <p:nvPr/>
        </p:nvSpPr>
        <p:spPr>
          <a:xfrm>
            <a:off x="314225" y="1700753"/>
            <a:ext cx="1115505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43634E"/>
                </a:solidFill>
                <a:latin typeface="Aptos Light"/>
              </a:rPr>
              <a:t>How will students </a:t>
            </a:r>
            <a:r>
              <a:rPr lang="en-US" sz="2200" b="1">
                <a:solidFill>
                  <a:srgbClr val="43634E"/>
                </a:solidFill>
                <a:latin typeface="Aptos Light"/>
              </a:rPr>
              <a:t>transform the world around them</a:t>
            </a:r>
            <a:r>
              <a:rPr lang="en-US" sz="2200">
                <a:solidFill>
                  <a:srgbClr val="43634E"/>
                </a:solidFill>
                <a:latin typeface="Aptos Light"/>
              </a:rPr>
              <a:t> by applying</a:t>
            </a:r>
            <a:r>
              <a:rPr lang="en-US" sz="2200" b="0" i="0" u="none" strike="noStrike" baseline="0">
                <a:solidFill>
                  <a:srgbClr val="43634E"/>
                </a:solidFill>
                <a:latin typeface="Aptos Light"/>
              </a:rPr>
              <a:t> IL</a:t>
            </a:r>
            <a:r>
              <a:rPr lang="en-US" sz="2200">
                <a:solidFill>
                  <a:srgbClr val="43634E"/>
                </a:solidFill>
                <a:latin typeface="Aptos Light"/>
              </a:rPr>
              <a:t> practices and dispositions</a:t>
            </a:r>
            <a:r>
              <a:rPr lang="en-US" sz="2200" b="0" i="0" u="none" strike="noStrike" baseline="0">
                <a:solidFill>
                  <a:srgbClr val="43634E"/>
                </a:solidFill>
                <a:latin typeface="Aptos Light"/>
              </a:rPr>
              <a:t>?</a:t>
            </a:r>
            <a:endParaRPr lang="en-US"/>
          </a:p>
        </p:txBody>
      </p:sp>
    </p:spTree>
    <p:extLst>
      <p:ext uri="{BB962C8B-B14F-4D97-AF65-F5344CB8AC3E}">
        <p14:creationId xmlns:p14="http://schemas.microsoft.com/office/powerpoint/2010/main" val="793776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0E5C5-BA25-518E-AFF8-9DB44C1BB590}"/>
              </a:ext>
            </a:extLst>
          </p:cNvPr>
          <p:cNvSpPr>
            <a:spLocks noGrp="1"/>
          </p:cNvSpPr>
          <p:nvPr>
            <p:ph type="title"/>
          </p:nvPr>
        </p:nvSpPr>
        <p:spPr>
          <a:xfrm>
            <a:off x="871108" y="392502"/>
            <a:ext cx="10449784" cy="1265928"/>
          </a:xfrm>
        </p:spPr>
        <p:txBody>
          <a:bodyPr>
            <a:normAutofit/>
          </a:bodyPr>
          <a:lstStyle/>
          <a:p>
            <a:r>
              <a:rPr lang="en-US" sz="3200" b="0">
                <a:latin typeface="Walbaum Display"/>
              </a:rPr>
              <a:t>Hands-On Activity: Designing Transformative Actions</a:t>
            </a:r>
          </a:p>
        </p:txBody>
      </p:sp>
      <p:sp>
        <p:nvSpPr>
          <p:cNvPr id="3" name="Content Placeholder 2">
            <a:extLst>
              <a:ext uri="{FF2B5EF4-FFF2-40B4-BE49-F238E27FC236}">
                <a16:creationId xmlns:a16="http://schemas.microsoft.com/office/drawing/2014/main" id="{C32A6FF1-49F9-07CE-2C3C-181869F2192B}"/>
              </a:ext>
            </a:extLst>
          </p:cNvPr>
          <p:cNvSpPr>
            <a:spLocks noGrp="1"/>
          </p:cNvSpPr>
          <p:nvPr>
            <p:ph idx="1"/>
          </p:nvPr>
        </p:nvSpPr>
        <p:spPr>
          <a:xfrm>
            <a:off x="872569" y="1962241"/>
            <a:ext cx="10962709" cy="4366274"/>
          </a:xfrm>
        </p:spPr>
        <p:txBody>
          <a:bodyPr vert="horz" lIns="91440" tIns="45720" rIns="91440" bIns="45720" rtlCol="0" anchor="t">
            <a:noAutofit/>
          </a:bodyPr>
          <a:lstStyle/>
          <a:p>
            <a:pPr marL="0" indent="0">
              <a:buNone/>
            </a:pPr>
            <a:r>
              <a:rPr lang="en-US" sz="2400"/>
              <a:t>Overview: ~ 30 minutes working time and sharing ideas</a:t>
            </a:r>
          </a:p>
          <a:p>
            <a:pPr marL="0" indent="0">
              <a:buNone/>
            </a:pPr>
            <a:r>
              <a:rPr lang="en-US" sz="2200"/>
              <a:t>1: Independent think time (5 min)</a:t>
            </a:r>
          </a:p>
          <a:p>
            <a:pPr marL="0" indent="0">
              <a:buNone/>
            </a:pPr>
            <a:r>
              <a:rPr lang="en-US" sz="2200"/>
              <a:t>2: Pair discussion - explore ideas together (15 min)</a:t>
            </a:r>
          </a:p>
          <a:p>
            <a:pPr marL="0" indent="0">
              <a:buNone/>
            </a:pPr>
            <a:r>
              <a:rPr lang="en-US" sz="2200"/>
              <a:t>3: Whole-group share-out (10 min)</a:t>
            </a:r>
          </a:p>
          <a:p>
            <a:pPr marL="0" indent="0">
              <a:buNone/>
            </a:pPr>
            <a:endParaRPr lang="en-US" sz="2400"/>
          </a:p>
          <a:p>
            <a:endParaRPr lang="en-US" sz="2400"/>
          </a:p>
          <a:p>
            <a:endParaRPr lang="en-US" sz="2400"/>
          </a:p>
          <a:p>
            <a:pPr marL="0" indent="0">
              <a:buNone/>
            </a:pPr>
            <a:r>
              <a:rPr lang="en-US" sz="2400" i="1"/>
              <a:t>As you go, we'll prompt your reflection and conversation with questions to consider!</a:t>
            </a:r>
          </a:p>
        </p:txBody>
      </p:sp>
    </p:spTree>
    <p:extLst>
      <p:ext uri="{BB962C8B-B14F-4D97-AF65-F5344CB8AC3E}">
        <p14:creationId xmlns:p14="http://schemas.microsoft.com/office/powerpoint/2010/main" val="3251876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3C5A-B88F-3E34-AAB5-371C493F1A75}"/>
              </a:ext>
            </a:extLst>
          </p:cNvPr>
          <p:cNvSpPr>
            <a:spLocks noGrp="1"/>
          </p:cNvSpPr>
          <p:nvPr>
            <p:ph type="title"/>
          </p:nvPr>
        </p:nvSpPr>
        <p:spPr>
          <a:xfrm>
            <a:off x="871108" y="506602"/>
            <a:ext cx="10449784" cy="1265928"/>
          </a:xfrm>
        </p:spPr>
        <p:txBody>
          <a:bodyPr/>
          <a:lstStyle/>
          <a:p>
            <a:r>
              <a:rPr lang="en-US"/>
              <a:t>Your Turn: Independent Reflection</a:t>
            </a:r>
          </a:p>
        </p:txBody>
      </p:sp>
      <p:sp>
        <p:nvSpPr>
          <p:cNvPr id="3" name="Text Placeholder 2">
            <a:extLst>
              <a:ext uri="{FF2B5EF4-FFF2-40B4-BE49-F238E27FC236}">
                <a16:creationId xmlns:a16="http://schemas.microsoft.com/office/drawing/2014/main" id="{5F3E89D9-2B79-46DE-12FE-15B6B176D811}"/>
              </a:ext>
            </a:extLst>
          </p:cNvPr>
          <p:cNvSpPr>
            <a:spLocks noGrp="1"/>
          </p:cNvSpPr>
          <p:nvPr>
            <p:ph idx="1"/>
          </p:nvPr>
        </p:nvSpPr>
        <p:spPr>
          <a:xfrm>
            <a:off x="867664" y="1792459"/>
            <a:ext cx="10544048" cy="4561230"/>
          </a:xfrm>
        </p:spPr>
        <p:txBody>
          <a:bodyPr vert="horz" lIns="91440" tIns="45720" rIns="91440" bIns="45720" rtlCol="0" anchor="t">
            <a:normAutofit/>
          </a:bodyPr>
          <a:lstStyle/>
          <a:p>
            <a:pPr marL="0" indent="0">
              <a:buNone/>
            </a:pPr>
            <a:r>
              <a:rPr lang="en-US" sz="2400">
                <a:latin typeface="Aptos Light"/>
                <a:ea typeface="+mn-lt"/>
                <a:cs typeface="+mn-lt"/>
              </a:rPr>
              <a:t>Think about a lesson you taught or witnessed recently that used concepts in a Frame. Consider - how could the Framework language be reframed to support relationship building in the lesson?</a:t>
            </a:r>
            <a:endParaRPr lang="en-US" sz="2400"/>
          </a:p>
          <a:p>
            <a:pPr marL="342900" indent="-342900"/>
            <a:r>
              <a:rPr lang="en-US" sz="2200" b="1">
                <a:latin typeface="Aptos Light"/>
              </a:rPr>
              <a:t>Respect</a:t>
            </a:r>
            <a:r>
              <a:rPr lang="en-US" sz="2200">
                <a:latin typeface="Aptos Light"/>
              </a:rPr>
              <a:t>: How could opportunities have been included for students to share their ideas about IL, and to understand the instructor's perspective on </a:t>
            </a:r>
            <a:r>
              <a:rPr lang="en-US" sz="2200" i="1">
                <a:latin typeface="Aptos Light"/>
              </a:rPr>
              <a:t>teaching </a:t>
            </a:r>
            <a:r>
              <a:rPr lang="en-US" sz="2200">
                <a:latin typeface="Aptos Light"/>
              </a:rPr>
              <a:t>IL?</a:t>
            </a:r>
            <a:endParaRPr lang="en-US" sz="2200"/>
          </a:p>
          <a:p>
            <a:pPr marL="342900" indent="-342900"/>
            <a:r>
              <a:rPr lang="en-US" sz="2200" b="1">
                <a:latin typeface="Aptos Light"/>
              </a:rPr>
              <a:t>Reciprocity</a:t>
            </a:r>
            <a:r>
              <a:rPr lang="en-US" sz="2200">
                <a:latin typeface="Aptos Light"/>
              </a:rPr>
              <a:t>: How could student's own goals for developing relevant IL practices have been incorporated?</a:t>
            </a:r>
          </a:p>
          <a:p>
            <a:pPr marL="342900" indent="-342900"/>
            <a:r>
              <a:rPr lang="en-US" sz="2200" b="1"/>
              <a:t>Responsibility</a:t>
            </a:r>
            <a:r>
              <a:rPr lang="en-US" sz="2200"/>
              <a:t>: How could the learning activities and outcomes have an impact beyond the lesson, workshop, course, etc.?</a:t>
            </a:r>
          </a:p>
        </p:txBody>
      </p:sp>
    </p:spTree>
    <p:extLst>
      <p:ext uri="{BB962C8B-B14F-4D97-AF65-F5344CB8AC3E}">
        <p14:creationId xmlns:p14="http://schemas.microsoft.com/office/powerpoint/2010/main" val="1495943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52D8-6C1E-66AC-9D4A-3A8D2E6640B1}"/>
              </a:ext>
            </a:extLst>
          </p:cNvPr>
          <p:cNvSpPr>
            <a:spLocks noGrp="1"/>
          </p:cNvSpPr>
          <p:nvPr>
            <p:ph type="title"/>
          </p:nvPr>
        </p:nvSpPr>
        <p:spPr>
          <a:xfrm>
            <a:off x="827976" y="214434"/>
            <a:ext cx="10449784" cy="1265928"/>
          </a:xfrm>
        </p:spPr>
        <p:txBody>
          <a:bodyPr/>
          <a:lstStyle/>
          <a:p>
            <a:r>
              <a:rPr lang="en-US"/>
              <a:t>Pair and Share: Insights, Changes, Questions</a:t>
            </a:r>
          </a:p>
        </p:txBody>
      </p:sp>
      <p:sp>
        <p:nvSpPr>
          <p:cNvPr id="3" name="Content Placeholder 2">
            <a:extLst>
              <a:ext uri="{FF2B5EF4-FFF2-40B4-BE49-F238E27FC236}">
                <a16:creationId xmlns:a16="http://schemas.microsoft.com/office/drawing/2014/main" id="{F21AC359-8DC5-7EAA-C41A-CB6EA5EA75D8}"/>
              </a:ext>
            </a:extLst>
          </p:cNvPr>
          <p:cNvSpPr>
            <a:spLocks noGrp="1"/>
          </p:cNvSpPr>
          <p:nvPr>
            <p:ph idx="1"/>
          </p:nvPr>
        </p:nvSpPr>
        <p:spPr>
          <a:xfrm>
            <a:off x="829171" y="1751043"/>
            <a:ext cx="10447969" cy="4599557"/>
          </a:xfrm>
        </p:spPr>
        <p:txBody>
          <a:bodyPr vert="horz" lIns="91440" tIns="45720" rIns="91440" bIns="45720" rtlCol="0" anchor="t">
            <a:noAutofit/>
          </a:bodyPr>
          <a:lstStyle/>
          <a:p>
            <a:pPr marL="0" indent="0">
              <a:buNone/>
            </a:pPr>
            <a:r>
              <a:rPr lang="en-US" sz="2400"/>
              <a:t>How might you incorporate </a:t>
            </a:r>
            <a:r>
              <a:rPr lang="en-US" sz="2400" err="1"/>
              <a:t>SaP</a:t>
            </a:r>
            <a:r>
              <a:rPr lang="en-US" sz="2400"/>
              <a:t> ideas in a Frame or Framework-inspired lesson, building on suggestions in the Making Room model? </a:t>
            </a:r>
            <a:endParaRPr lang="en-US"/>
          </a:p>
          <a:p>
            <a:pPr marL="0" indent="0">
              <a:buNone/>
            </a:pPr>
            <a:r>
              <a:rPr lang="en-US" sz="2400"/>
              <a:t>Consider any of the following prompts to get started:</a:t>
            </a:r>
            <a:endParaRPr lang="en-US"/>
          </a:p>
          <a:p>
            <a:pPr lvl="1" indent="-285750">
              <a:spcBef>
                <a:spcPts val="1200"/>
              </a:spcBef>
              <a:spcAft>
                <a:spcPts val="800"/>
              </a:spcAft>
              <a:buFont typeface="Courier New" panose="020B0604020202020204" pitchFamily="34" charset="0"/>
              <a:buChar char="o"/>
            </a:pPr>
            <a:r>
              <a:rPr lang="en-US" sz="2200"/>
              <a:t>What ideas (transformative action, relational language, the 3Rs, etc.) </a:t>
            </a:r>
            <a:r>
              <a:rPr lang="en-US" sz="2200" b="1"/>
              <a:t>resonate </a:t>
            </a:r>
            <a:r>
              <a:rPr lang="en-US" sz="2200"/>
              <a:t>with you most?</a:t>
            </a:r>
          </a:p>
          <a:p>
            <a:pPr lvl="1" indent="-285750">
              <a:spcAft>
                <a:spcPts val="800"/>
              </a:spcAft>
              <a:buFont typeface="Courier New" panose="020B0604020202020204" pitchFamily="34" charset="0"/>
              <a:buChar char="o"/>
            </a:pPr>
            <a:r>
              <a:rPr lang="en-US" sz="2200"/>
              <a:t>What change might give you the biggest </a:t>
            </a:r>
            <a:r>
              <a:rPr lang="en-US" sz="2200" b="1"/>
              <a:t>impact </a:t>
            </a:r>
            <a:r>
              <a:rPr lang="en-US" sz="2200"/>
              <a:t>OR present the most </a:t>
            </a:r>
            <a:r>
              <a:rPr lang="en-US" sz="2200" b="1"/>
              <a:t>challenges</a:t>
            </a:r>
            <a:r>
              <a:rPr lang="en-US" sz="2200"/>
              <a:t>?</a:t>
            </a:r>
          </a:p>
          <a:p>
            <a:pPr lvl="1" indent="-285750">
              <a:spcAft>
                <a:spcPts val="800"/>
              </a:spcAft>
              <a:buFont typeface="Courier New" panose="020B0604020202020204" pitchFamily="34" charset="0"/>
              <a:buChar char="o"/>
            </a:pPr>
            <a:r>
              <a:rPr lang="en-US" sz="2200"/>
              <a:t>What would you like </a:t>
            </a:r>
            <a:r>
              <a:rPr lang="en-US" sz="2200" b="1"/>
              <a:t>feedback </a:t>
            </a:r>
            <a:r>
              <a:rPr lang="en-US" sz="2200"/>
              <a:t>on?</a:t>
            </a:r>
          </a:p>
          <a:p>
            <a:pPr lvl="1" indent="-285750">
              <a:spcAft>
                <a:spcPts val="800"/>
              </a:spcAft>
              <a:buFont typeface="Courier New" panose="020B0604020202020204" pitchFamily="34" charset="0"/>
              <a:buChar char="o"/>
            </a:pPr>
            <a:r>
              <a:rPr lang="en-US" sz="2200"/>
              <a:t>What's the </a:t>
            </a:r>
            <a:r>
              <a:rPr lang="en-US" sz="2200" b="1"/>
              <a:t>next step</a:t>
            </a:r>
            <a:r>
              <a:rPr lang="en-US" sz="2200"/>
              <a:t> you want to take? (E.g. read more literature, have coffee with an interested colleague/student, implement your revised activity)</a:t>
            </a:r>
          </a:p>
        </p:txBody>
      </p:sp>
    </p:spTree>
    <p:extLst>
      <p:ext uri="{BB962C8B-B14F-4D97-AF65-F5344CB8AC3E}">
        <p14:creationId xmlns:p14="http://schemas.microsoft.com/office/powerpoint/2010/main" val="1404151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C5D07-180E-BFB0-BBBD-9A2D3450C7E2}"/>
              </a:ext>
            </a:extLst>
          </p:cNvPr>
          <p:cNvSpPr>
            <a:spLocks noGrp="1"/>
          </p:cNvSpPr>
          <p:nvPr>
            <p:ph type="title"/>
          </p:nvPr>
        </p:nvSpPr>
        <p:spPr>
          <a:xfrm>
            <a:off x="871108" y="168795"/>
            <a:ext cx="10449784" cy="1265928"/>
          </a:xfrm>
        </p:spPr>
        <p:txBody>
          <a:bodyPr/>
          <a:lstStyle/>
          <a:p>
            <a:r>
              <a:rPr lang="en-US"/>
              <a:t>Continually Making Room: Relationships and Meaning</a:t>
            </a:r>
          </a:p>
        </p:txBody>
      </p:sp>
      <p:sp>
        <p:nvSpPr>
          <p:cNvPr id="3" name="Content Placeholder 2">
            <a:extLst>
              <a:ext uri="{FF2B5EF4-FFF2-40B4-BE49-F238E27FC236}">
                <a16:creationId xmlns:a16="http://schemas.microsoft.com/office/drawing/2014/main" id="{86661994-D9F4-DB89-0755-7DC239E7DB19}"/>
              </a:ext>
            </a:extLst>
          </p:cNvPr>
          <p:cNvSpPr>
            <a:spLocks noGrp="1"/>
          </p:cNvSpPr>
          <p:nvPr>
            <p:ph idx="1"/>
          </p:nvPr>
        </p:nvSpPr>
        <p:spPr>
          <a:xfrm>
            <a:off x="948019" y="1563110"/>
            <a:ext cx="10816676" cy="4850697"/>
          </a:xfrm>
        </p:spPr>
        <p:txBody>
          <a:bodyPr vert="horz" lIns="91440" tIns="45720" rIns="91440" bIns="45720" rtlCol="0" anchor="t">
            <a:noAutofit/>
          </a:bodyPr>
          <a:lstStyle/>
          <a:p>
            <a:pPr marL="0" indent="0">
              <a:buNone/>
            </a:pPr>
            <a:r>
              <a:rPr lang="en-US" sz="2200" b="1"/>
              <a:t>Takeaway</a:t>
            </a:r>
            <a:r>
              <a:rPr lang="en-US" sz="2200"/>
              <a:t>:  Infusing relationship development and transformative action into our existing IL work helps us aim for long-lasting, personally meaningful learning with our students.</a:t>
            </a:r>
          </a:p>
          <a:p>
            <a:pPr marL="0" indent="0">
              <a:buNone/>
            </a:pPr>
            <a:endParaRPr lang="en-US" sz="2200" b="1"/>
          </a:p>
          <a:p>
            <a:pPr marL="0" indent="0">
              <a:buNone/>
            </a:pPr>
            <a:r>
              <a:rPr lang="en-US" sz="2200" b="1"/>
              <a:t>Flexibility to start small OR jump in with big changes</a:t>
            </a:r>
            <a:r>
              <a:rPr lang="en-US" sz="2200"/>
              <a:t>:</a:t>
            </a:r>
            <a:endParaRPr lang="en-US"/>
          </a:p>
          <a:p>
            <a:pPr indent="-285750">
              <a:spcAft>
                <a:spcPts val="500"/>
              </a:spcAft>
            </a:pPr>
            <a:r>
              <a:rPr lang="en-US" sz="2000" b="1"/>
              <a:t>Student led activities</a:t>
            </a:r>
            <a:r>
              <a:rPr lang="en-US" sz="2000"/>
              <a:t>: </a:t>
            </a:r>
            <a:r>
              <a:rPr lang="en-US" sz="2000" i="1"/>
              <a:t>Ask </a:t>
            </a:r>
            <a:r>
              <a:rPr lang="en-US" sz="2000"/>
              <a:t>- </a:t>
            </a:r>
            <a:r>
              <a:rPr lang="en-US" sz="2000" i="1"/>
              <a:t>what do course learning goals mean to students (beginning and end of course)? What personal values guide their approach to learning and doing class work?</a:t>
            </a:r>
          </a:p>
          <a:p>
            <a:pPr indent="-285750">
              <a:spcAft>
                <a:spcPts val="500"/>
              </a:spcAft>
            </a:pPr>
            <a:r>
              <a:rPr lang="en-US" sz="2000" b="1"/>
              <a:t>Students shape curricula</a:t>
            </a:r>
            <a:r>
              <a:rPr lang="en-US" sz="2000"/>
              <a:t>: </a:t>
            </a:r>
            <a:r>
              <a:rPr lang="en-US" sz="2000" i="1"/>
              <a:t>Student voices matter so much! Student-created videos guiding and preparing new researchers; student pedagogy assistants teach and improve curricula</a:t>
            </a:r>
          </a:p>
          <a:p>
            <a:pPr indent="-285750">
              <a:spcAft>
                <a:spcPts val="500"/>
              </a:spcAft>
            </a:pPr>
            <a:r>
              <a:rPr lang="en-US" sz="2000" b="1" i="1"/>
              <a:t>Culture of </a:t>
            </a:r>
            <a:r>
              <a:rPr lang="en-US" sz="2000" b="1" i="1" err="1"/>
              <a:t>SaP</a:t>
            </a:r>
            <a:r>
              <a:rPr lang="en-US" sz="2000" i="1"/>
              <a:t>: Embracing partnership in courses throughout Purdue's Information Studies Minor is building an expectation that information literacy is participatory, experiential, impactful</a:t>
            </a:r>
          </a:p>
        </p:txBody>
      </p:sp>
    </p:spTree>
    <p:extLst>
      <p:ext uri="{BB962C8B-B14F-4D97-AF65-F5344CB8AC3E}">
        <p14:creationId xmlns:p14="http://schemas.microsoft.com/office/powerpoint/2010/main" val="423183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A76C-FA4C-79AC-9B7A-2589B3F9ACFC}"/>
              </a:ext>
            </a:extLst>
          </p:cNvPr>
          <p:cNvSpPr>
            <a:spLocks noGrp="1"/>
          </p:cNvSpPr>
          <p:nvPr>
            <p:ph type="title"/>
          </p:nvPr>
        </p:nvSpPr>
        <p:spPr>
          <a:xfrm>
            <a:off x="816679" y="-152333"/>
            <a:ext cx="10700155" cy="1265928"/>
          </a:xfrm>
        </p:spPr>
        <p:txBody>
          <a:bodyPr/>
          <a:lstStyle/>
          <a:p>
            <a:r>
              <a:rPr lang="en-US"/>
              <a:t>Exploring More</a:t>
            </a:r>
          </a:p>
        </p:txBody>
      </p:sp>
      <p:sp>
        <p:nvSpPr>
          <p:cNvPr id="3" name="Content Placeholder 2">
            <a:extLst>
              <a:ext uri="{FF2B5EF4-FFF2-40B4-BE49-F238E27FC236}">
                <a16:creationId xmlns:a16="http://schemas.microsoft.com/office/drawing/2014/main" id="{E3A08425-A3DC-C372-E1D8-B4866B632FB5}"/>
              </a:ext>
            </a:extLst>
          </p:cNvPr>
          <p:cNvSpPr>
            <a:spLocks noGrp="1"/>
          </p:cNvSpPr>
          <p:nvPr>
            <p:ph idx="1"/>
          </p:nvPr>
        </p:nvSpPr>
        <p:spPr>
          <a:xfrm>
            <a:off x="817913" y="1207681"/>
            <a:ext cx="10866080" cy="5307918"/>
          </a:xfrm>
        </p:spPr>
        <p:txBody>
          <a:bodyPr vert="horz" lIns="91440" tIns="45720" rIns="91440" bIns="45720" rtlCol="0" anchor="t">
            <a:noAutofit/>
          </a:bodyPr>
          <a:lstStyle/>
          <a:p>
            <a:pPr marL="0" indent="0">
              <a:spcAft>
                <a:spcPts val="500"/>
              </a:spcAft>
              <a:buNone/>
            </a:pPr>
            <a:r>
              <a:rPr lang="en-US" sz="2200"/>
              <a:t>Find materials and exercises used in today's workshop, as well as suggested reading, in our </a:t>
            </a:r>
            <a:r>
              <a:rPr lang="en-US" sz="2200" b="1"/>
              <a:t>Digital Toolkit</a:t>
            </a:r>
            <a:r>
              <a:rPr lang="en-US" sz="2200"/>
              <a:t>: </a:t>
            </a:r>
            <a:r>
              <a:rPr lang="en-US" sz="2200" b="1"/>
              <a:t>Students as Partners Pedagogies for Information Literacy Instruction.</a:t>
            </a:r>
            <a:endParaRPr lang="en-US"/>
          </a:p>
          <a:p>
            <a:pPr marL="0" indent="0">
              <a:buNone/>
            </a:pPr>
            <a:r>
              <a:rPr lang="en-US" sz="2200">
                <a:ea typeface="+mn-lt"/>
                <a:cs typeface="+mn-lt"/>
              </a:rPr>
              <a:t>Access the toolkit here:</a:t>
            </a:r>
          </a:p>
          <a:p>
            <a:pPr marL="0" indent="0">
              <a:spcBef>
                <a:spcPts val="0"/>
              </a:spcBef>
              <a:buNone/>
            </a:pPr>
            <a:r>
              <a:rPr lang="en-US" sz="2200">
                <a:ea typeface="+mn-lt"/>
                <a:cs typeface="+mn-lt"/>
                <a:hlinkClick r:id="rId3"/>
              </a:rPr>
              <a:t>tinyurl.com/</a:t>
            </a:r>
            <a:r>
              <a:rPr lang="en-US" sz="2200" err="1">
                <a:ea typeface="+mn-lt"/>
                <a:cs typeface="+mn-lt"/>
                <a:hlinkClick r:id="rId3"/>
              </a:rPr>
              <a:t>SaPinIL</a:t>
            </a:r>
            <a:r>
              <a:rPr lang="en-US" sz="2200"/>
              <a:t> </a:t>
            </a:r>
            <a:endParaRPr lang="en-US"/>
          </a:p>
          <a:p>
            <a:pPr marL="0" indent="0">
              <a:buNone/>
            </a:pPr>
            <a:endParaRPr lang="en-US" sz="2200"/>
          </a:p>
          <a:p>
            <a:pPr marL="0" indent="0">
              <a:buNone/>
            </a:pPr>
            <a:endParaRPr lang="en-US" sz="2200"/>
          </a:p>
          <a:p>
            <a:endParaRPr lang="en-US" sz="2200"/>
          </a:p>
          <a:p>
            <a:pPr marL="0" indent="0">
              <a:buNone/>
            </a:pPr>
            <a:endParaRPr lang="en-US" sz="2000" b="1"/>
          </a:p>
          <a:p>
            <a:pPr marL="0" indent="0">
              <a:buNone/>
            </a:pPr>
            <a:r>
              <a:rPr lang="en-US" sz="2000" b="1"/>
              <a:t>Questions or ideas? Contact us!</a:t>
            </a:r>
            <a:endParaRPr lang="en-US"/>
          </a:p>
          <a:p>
            <a:pPr marL="0" indent="0">
              <a:lnSpc>
                <a:spcPct val="100000"/>
              </a:lnSpc>
              <a:buNone/>
            </a:pPr>
            <a:r>
              <a:rPr lang="en-US" sz="2000"/>
              <a:t>Samantha – </a:t>
            </a:r>
            <a:r>
              <a:rPr lang="en-US" sz="2000">
                <a:hlinkClick r:id="rId4"/>
              </a:rPr>
              <a:t>legrands@purdue.edu</a:t>
            </a:r>
            <a:endParaRPr lang="en-US" sz="2000"/>
          </a:p>
          <a:p>
            <a:pPr marL="0" indent="0">
              <a:lnSpc>
                <a:spcPct val="100000"/>
              </a:lnSpc>
              <a:spcBef>
                <a:spcPts val="0"/>
              </a:spcBef>
              <a:buNone/>
            </a:pPr>
            <a:r>
              <a:rPr lang="en-US" sz="2000"/>
              <a:t>Rachel – </a:t>
            </a:r>
            <a:r>
              <a:rPr lang="en-US" sz="2000">
                <a:hlinkClick r:id="rId5"/>
              </a:rPr>
              <a:t>rfundato@purdue.edu</a:t>
            </a:r>
            <a:endParaRPr lang="en-US" sz="2000"/>
          </a:p>
          <a:p>
            <a:pPr marL="0" indent="0">
              <a:buNone/>
            </a:pPr>
            <a:endParaRPr lang="en-US" sz="2200"/>
          </a:p>
        </p:txBody>
      </p:sp>
      <p:pic>
        <p:nvPicPr>
          <p:cNvPr id="4" name="Picture 3" descr="A qr code of the link to the Digital Toolkit">
            <a:extLst>
              <a:ext uri="{FF2B5EF4-FFF2-40B4-BE49-F238E27FC236}">
                <a16:creationId xmlns:a16="http://schemas.microsoft.com/office/drawing/2014/main" id="{5077596A-D119-37D4-386E-A5142266AA09}"/>
              </a:ext>
            </a:extLst>
          </p:cNvPr>
          <p:cNvPicPr>
            <a:picLocks noChangeAspect="1"/>
          </p:cNvPicPr>
          <p:nvPr/>
        </p:nvPicPr>
        <p:blipFill>
          <a:blip r:embed="rId6"/>
          <a:stretch>
            <a:fillRect/>
          </a:stretch>
        </p:blipFill>
        <p:spPr>
          <a:xfrm>
            <a:off x="932445" y="3207959"/>
            <a:ext cx="1511680" cy="1518671"/>
          </a:xfrm>
          <a:prstGeom prst="rect">
            <a:avLst/>
          </a:prstGeom>
        </p:spPr>
      </p:pic>
    </p:spTree>
    <p:extLst>
      <p:ext uri="{BB962C8B-B14F-4D97-AF65-F5344CB8AC3E}">
        <p14:creationId xmlns:p14="http://schemas.microsoft.com/office/powerpoint/2010/main" val="3706261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0953E-D678-2E86-51C4-DA9681AB1BCA}"/>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92543E35-6629-5989-C938-8E13283E8FDA}"/>
              </a:ext>
            </a:extLst>
          </p:cNvPr>
          <p:cNvSpPr>
            <a:spLocks noGrp="1"/>
          </p:cNvSpPr>
          <p:nvPr>
            <p:ph idx="1"/>
          </p:nvPr>
        </p:nvSpPr>
        <p:spPr/>
        <p:txBody>
          <a:bodyPr vert="horz" lIns="91440" tIns="45720" rIns="91440" bIns="45720" rtlCol="0" anchor="t">
            <a:normAutofit fontScale="92500"/>
          </a:bodyPr>
          <a:lstStyle/>
          <a:p>
            <a:pPr marL="0" indent="0">
              <a:buNone/>
            </a:pPr>
            <a:endParaRPr lang="en-US"/>
          </a:p>
          <a:p>
            <a:pPr>
              <a:buNone/>
            </a:pPr>
            <a:r>
              <a:rPr lang="en-US" b="1">
                <a:solidFill>
                  <a:srgbClr val="000000"/>
                </a:solidFill>
                <a:ea typeface="+mn-lt"/>
                <a:cs typeface="+mn-lt"/>
              </a:rPr>
              <a:t>REFERENCES</a:t>
            </a:r>
            <a:endParaRPr lang="en-US">
              <a:solidFill>
                <a:srgbClr val="35403A"/>
              </a:solidFill>
              <a:ea typeface="+mn-lt"/>
              <a:cs typeface="+mn-lt"/>
            </a:endParaRPr>
          </a:p>
          <a:p>
            <a:pPr marL="0" indent="0">
              <a:buNone/>
            </a:pPr>
            <a:r>
              <a:rPr lang="en-US">
                <a:solidFill>
                  <a:srgbClr val="000000"/>
                </a:solidFill>
                <a:ea typeface="+mn-lt"/>
                <a:cs typeface="+mn-lt"/>
              </a:rPr>
              <a:t>Association of College and Research Libraries. (2016). </a:t>
            </a:r>
            <a:r>
              <a:rPr lang="en-US" i="1">
                <a:solidFill>
                  <a:srgbClr val="000000"/>
                </a:solidFill>
                <a:ea typeface="+mn-lt"/>
                <a:cs typeface="+mn-lt"/>
              </a:rPr>
              <a:t>Framework for Information Literacy for Higher Education</a:t>
            </a:r>
            <a:r>
              <a:rPr lang="en-US">
                <a:solidFill>
                  <a:srgbClr val="000000"/>
                </a:solidFill>
                <a:ea typeface="+mn-lt"/>
                <a:cs typeface="+mn-lt"/>
              </a:rPr>
              <a:t>. </a:t>
            </a:r>
            <a:r>
              <a:rPr lang="en-US">
                <a:solidFill>
                  <a:srgbClr val="000000"/>
                </a:solidFill>
                <a:ea typeface="+mn-lt"/>
                <a:cs typeface="+mn-lt"/>
                <a:hlinkClick r:id="rId2"/>
              </a:rPr>
              <a:t>https://www.ala.org/acrl/standards/ilframework</a:t>
            </a:r>
            <a:endParaRPr lang="en-US">
              <a:solidFill>
                <a:srgbClr val="35403A"/>
              </a:solidFill>
              <a:ea typeface="+mn-lt"/>
              <a:cs typeface="+mn-lt"/>
            </a:endParaRPr>
          </a:p>
          <a:p>
            <a:pPr marL="0" indent="0">
              <a:buNone/>
            </a:pPr>
            <a:r>
              <a:rPr lang="en-US">
                <a:solidFill>
                  <a:srgbClr val="000000"/>
                </a:solidFill>
                <a:ea typeface="+mn-lt"/>
                <a:cs typeface="+mn-lt"/>
              </a:rPr>
              <a:t>Bovill, C. (2020). Co-creation in learning and teaching: The case for a whole-class approach in higher education.</a:t>
            </a:r>
            <a:r>
              <a:rPr lang="en-US" i="1">
                <a:solidFill>
                  <a:srgbClr val="000000"/>
                </a:solidFill>
                <a:ea typeface="+mn-lt"/>
                <a:cs typeface="+mn-lt"/>
              </a:rPr>
              <a:t> Higher Education,</a:t>
            </a:r>
            <a:r>
              <a:rPr lang="en-US">
                <a:solidFill>
                  <a:srgbClr val="000000"/>
                </a:solidFill>
                <a:ea typeface="+mn-lt"/>
                <a:cs typeface="+mn-lt"/>
              </a:rPr>
              <a:t> 79(6), 1023–1037. </a:t>
            </a:r>
            <a:r>
              <a:rPr lang="en-US">
                <a:solidFill>
                  <a:srgbClr val="000000"/>
                </a:solidFill>
                <a:ea typeface="+mn-lt"/>
                <a:cs typeface="+mn-lt"/>
                <a:hlinkClick r:id="rId3"/>
              </a:rPr>
              <a:t>https://doi.org/10.1007/s10734-019-00453-w</a:t>
            </a:r>
            <a:endParaRPr lang="en-US"/>
          </a:p>
          <a:p>
            <a:pPr marL="0" indent="0">
              <a:buNone/>
            </a:pPr>
            <a:r>
              <a:rPr lang="en-US">
                <a:solidFill>
                  <a:srgbClr val="000000"/>
                </a:solidFill>
                <a:latin typeface="Aptos Light"/>
                <a:ea typeface="Cambria"/>
              </a:rPr>
              <a:t>Cook-Sather, Alison, Bovill, C., and Felten, P. (2014). </a:t>
            </a:r>
            <a:r>
              <a:rPr lang="en-US" i="1">
                <a:solidFill>
                  <a:srgbClr val="000000"/>
                </a:solidFill>
                <a:latin typeface="Aptos Light"/>
                <a:ea typeface="Cambria"/>
              </a:rPr>
              <a:t>Engaging Students as Partners in Learning and Teaching</a:t>
            </a:r>
            <a:r>
              <a:rPr lang="en-US">
                <a:solidFill>
                  <a:srgbClr val="000000"/>
                </a:solidFill>
                <a:latin typeface="Aptos Light"/>
                <a:ea typeface="Cambria"/>
              </a:rPr>
              <a:t>. Jossey-Bass.</a:t>
            </a:r>
            <a:endParaRPr lang="en-US">
              <a:latin typeface="Aptos Light"/>
            </a:endParaRPr>
          </a:p>
          <a:p>
            <a:pPr marL="0" indent="0">
              <a:buNone/>
            </a:pPr>
            <a:r>
              <a:rPr lang="en-US" sz="1500" b="1" err="1">
                <a:solidFill>
                  <a:srgbClr val="8E6F3E"/>
                </a:solidFill>
                <a:ea typeface="+mn-lt"/>
                <a:cs typeface="+mn-lt"/>
                <a:hlinkClick r:id="rId4"/>
              </a:rPr>
              <a:t>Fundator</a:t>
            </a:r>
            <a:r>
              <a:rPr lang="en-US" sz="1500" b="1">
                <a:solidFill>
                  <a:srgbClr val="8E6F3E"/>
                </a:solidFill>
                <a:ea typeface="+mn-lt"/>
                <a:cs typeface="+mn-lt"/>
                <a:hlinkClick r:id="rId4"/>
              </a:rPr>
              <a:t>, R</a:t>
            </a:r>
            <a:r>
              <a:rPr lang="en-US" sz="1500">
                <a:solidFill>
                  <a:srgbClr val="8E6F3E"/>
                </a:solidFill>
                <a:ea typeface="+mn-lt"/>
                <a:cs typeface="+mn-lt"/>
                <a:hlinkClick r:id="rId4"/>
              </a:rPr>
              <a:t>., LeGrand, S., Permenter, S., &amp; Weiss, B. (2024). Students as Partners in the Library: Perspectives of Partnering to Develop a New Information Literacy Undergraduate Research Program. </a:t>
            </a:r>
            <a:r>
              <a:rPr lang="en-US" sz="1500" i="1">
                <a:solidFill>
                  <a:srgbClr val="8E6F3E"/>
                </a:solidFill>
                <a:ea typeface="+mn-lt"/>
                <a:cs typeface="+mn-lt"/>
                <a:hlinkClick r:id="rId4"/>
              </a:rPr>
              <a:t>International Journal for Students as Partners 8</a:t>
            </a:r>
            <a:r>
              <a:rPr lang="en-US" sz="1500">
                <a:solidFill>
                  <a:srgbClr val="8E6F3E"/>
                </a:solidFill>
                <a:ea typeface="+mn-lt"/>
                <a:cs typeface="+mn-lt"/>
                <a:hlinkClick r:id="rId4"/>
              </a:rPr>
              <a:t>(2), 217-225</a:t>
            </a:r>
            <a:r>
              <a:rPr lang="en-US" sz="1500" i="1">
                <a:solidFill>
                  <a:srgbClr val="8E6F3E"/>
                </a:solidFill>
                <a:ea typeface="+mn-lt"/>
                <a:cs typeface="+mn-lt"/>
                <a:hlinkClick r:id="rId4"/>
              </a:rPr>
              <a:t>.</a:t>
            </a:r>
            <a:endParaRPr lang="en-US" sz="1500">
              <a:solidFill>
                <a:srgbClr val="8E6F3E"/>
              </a:solidFill>
              <a:hlinkClick r:id="" action="ppaction://noaction"/>
            </a:endParaRPr>
          </a:p>
          <a:p>
            <a:pPr marL="0" indent="0">
              <a:buNone/>
            </a:pPr>
            <a:r>
              <a:rPr lang="en-US">
                <a:solidFill>
                  <a:srgbClr val="000000"/>
                </a:solidFill>
                <a:latin typeface="Aptos Light"/>
                <a:ea typeface="Cambria"/>
              </a:rPr>
              <a:t>LeGrand, S. (2025). Making Room: Integrating Students as Partners Pedagogy into the Framework. </a:t>
            </a:r>
            <a:r>
              <a:rPr lang="en-US" i="1">
                <a:solidFill>
                  <a:srgbClr val="000000"/>
                </a:solidFill>
                <a:latin typeface="Aptos Light"/>
                <a:ea typeface="Cambria"/>
              </a:rPr>
              <a:t>College &amp; Research Libraries News</a:t>
            </a:r>
            <a:r>
              <a:rPr lang="en-US">
                <a:solidFill>
                  <a:srgbClr val="000000"/>
                </a:solidFill>
                <a:latin typeface="Aptos Light"/>
                <a:ea typeface="Cambria"/>
              </a:rPr>
              <a:t>, </a:t>
            </a:r>
            <a:r>
              <a:rPr lang="en-US" i="1">
                <a:solidFill>
                  <a:srgbClr val="000000"/>
                </a:solidFill>
                <a:latin typeface="Aptos Light"/>
                <a:ea typeface="Cambria"/>
              </a:rPr>
              <a:t>86</a:t>
            </a:r>
            <a:r>
              <a:rPr lang="en-US">
                <a:solidFill>
                  <a:srgbClr val="000000"/>
                </a:solidFill>
                <a:latin typeface="Aptos Light"/>
                <a:ea typeface="Cambria"/>
              </a:rPr>
              <a:t>(3). </a:t>
            </a:r>
            <a:r>
              <a:rPr lang="en-US" u="sng">
                <a:latin typeface="Aptos Light"/>
                <a:ea typeface="Cambria"/>
                <a:hlinkClick r:id="rId5"/>
              </a:rPr>
              <a:t>https://crln.acrl.org/index.php/crlnews/article/view/26700</a:t>
            </a:r>
            <a:endParaRPr lang="en-US">
              <a:solidFill>
                <a:srgbClr val="000000"/>
              </a:solidFill>
              <a:latin typeface="Aptos Light"/>
              <a:ea typeface="Cambria"/>
            </a:endParaRPr>
          </a:p>
        </p:txBody>
      </p:sp>
    </p:spTree>
    <p:extLst>
      <p:ext uri="{BB962C8B-B14F-4D97-AF65-F5344CB8AC3E}">
        <p14:creationId xmlns:p14="http://schemas.microsoft.com/office/powerpoint/2010/main" val="2263228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FB2F1-8ECE-469A-8192-0912B46BCBC5}"/>
              </a:ext>
            </a:extLst>
          </p:cNvPr>
          <p:cNvSpPr>
            <a:spLocks noGrp="1"/>
          </p:cNvSpPr>
          <p:nvPr>
            <p:ph type="title"/>
          </p:nvPr>
        </p:nvSpPr>
        <p:spPr/>
        <p:txBody>
          <a:bodyPr/>
          <a:lstStyle/>
          <a:p>
            <a:r>
              <a:rPr lang="en-US"/>
              <a:t>Overview of Workshop</a:t>
            </a:r>
          </a:p>
        </p:txBody>
      </p:sp>
      <p:sp>
        <p:nvSpPr>
          <p:cNvPr id="3" name="Content Placeholder 2">
            <a:extLst>
              <a:ext uri="{FF2B5EF4-FFF2-40B4-BE49-F238E27FC236}">
                <a16:creationId xmlns:a16="http://schemas.microsoft.com/office/drawing/2014/main" id="{27BB67AF-176D-E1A7-C311-69AA6B6D1382}"/>
              </a:ext>
            </a:extLst>
          </p:cNvPr>
          <p:cNvSpPr>
            <a:spLocks noGrp="1"/>
          </p:cNvSpPr>
          <p:nvPr>
            <p:ph idx="1"/>
          </p:nvPr>
        </p:nvSpPr>
        <p:spPr/>
        <p:txBody>
          <a:bodyPr vert="horz" lIns="91440" tIns="45720" rIns="91440" bIns="45720" rtlCol="0" anchor="t">
            <a:normAutofit/>
          </a:bodyPr>
          <a:lstStyle/>
          <a:p>
            <a:pPr marL="285750" indent="-285750"/>
            <a:r>
              <a:rPr lang="en-US" sz="2000">
                <a:ea typeface="+mn-lt"/>
                <a:cs typeface="+mn-lt"/>
              </a:rPr>
              <a:t>Envision how Students as Partners (</a:t>
            </a:r>
            <a:r>
              <a:rPr lang="en-US" sz="2000" err="1">
                <a:ea typeface="+mn-lt"/>
                <a:cs typeface="+mn-lt"/>
              </a:rPr>
              <a:t>SaP</a:t>
            </a:r>
            <a:r>
              <a:rPr lang="en-US" sz="2000">
                <a:ea typeface="+mn-lt"/>
                <a:cs typeface="+mn-lt"/>
              </a:rPr>
              <a:t>) pedagogy can transform information literacy (IL) instruction</a:t>
            </a:r>
          </a:p>
          <a:p>
            <a:pPr marL="285750" indent="-285750"/>
            <a:r>
              <a:rPr lang="en-US" sz="2000">
                <a:ea typeface="+mn-lt"/>
                <a:cs typeface="+mn-lt"/>
              </a:rPr>
              <a:t>Facilitators will share experiences infusing student-instructor partnership in their librarianship, teaching, and scholarship </a:t>
            </a:r>
          </a:p>
          <a:p>
            <a:pPr marL="285750" indent="-285750"/>
            <a:r>
              <a:rPr lang="en-US" sz="2000">
                <a:ea typeface="+mn-lt"/>
                <a:cs typeface="+mn-lt"/>
              </a:rPr>
              <a:t>Explore a conceptual model integrating </a:t>
            </a:r>
            <a:r>
              <a:rPr lang="en-US" sz="2000" err="1">
                <a:ea typeface="+mn-lt"/>
                <a:cs typeface="+mn-lt"/>
              </a:rPr>
              <a:t>SaP</a:t>
            </a:r>
            <a:r>
              <a:rPr lang="en-US" sz="2000">
                <a:ea typeface="+mn-lt"/>
                <a:cs typeface="+mn-lt"/>
              </a:rPr>
              <a:t> with ACRL's Framework for IL</a:t>
            </a:r>
            <a:endParaRPr lang="en-US" sz="2000">
              <a:solidFill>
                <a:srgbClr val="000000"/>
              </a:solidFill>
              <a:ea typeface="+mn-lt"/>
              <a:cs typeface="+mn-lt"/>
            </a:endParaRPr>
          </a:p>
          <a:p>
            <a:pPr marL="285750" indent="-285750"/>
            <a:r>
              <a:rPr lang="en-US" sz="2000">
                <a:ea typeface="+mn-lt"/>
                <a:cs typeface="+mn-lt"/>
              </a:rPr>
              <a:t>Develop your own strategies for meaningful IL learning experiences by adopting a relationship-building approach and integrating transformative action</a:t>
            </a:r>
            <a:endParaRPr lang="en-US" sz="2000"/>
          </a:p>
        </p:txBody>
      </p:sp>
    </p:spTree>
    <p:extLst>
      <p:ext uri="{BB962C8B-B14F-4D97-AF65-F5344CB8AC3E}">
        <p14:creationId xmlns:p14="http://schemas.microsoft.com/office/powerpoint/2010/main" val="1283581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9E780-C5D6-4362-E372-ADFA91AF57F0}"/>
              </a:ext>
            </a:extLst>
          </p:cNvPr>
          <p:cNvSpPr>
            <a:spLocks noGrp="1"/>
          </p:cNvSpPr>
          <p:nvPr>
            <p:ph type="title"/>
          </p:nvPr>
        </p:nvSpPr>
        <p:spPr/>
        <p:txBody>
          <a:bodyPr/>
          <a:lstStyle/>
          <a:p>
            <a:r>
              <a:rPr lang="en-US"/>
              <a:t>Learning Goals</a:t>
            </a:r>
          </a:p>
        </p:txBody>
      </p:sp>
      <p:sp>
        <p:nvSpPr>
          <p:cNvPr id="3" name="Content Placeholder 2">
            <a:extLst>
              <a:ext uri="{FF2B5EF4-FFF2-40B4-BE49-F238E27FC236}">
                <a16:creationId xmlns:a16="http://schemas.microsoft.com/office/drawing/2014/main" id="{7BE1EC07-83FC-6C28-24DD-D6E45A26B230}"/>
              </a:ext>
            </a:extLst>
          </p:cNvPr>
          <p:cNvSpPr>
            <a:spLocks noGrp="1"/>
          </p:cNvSpPr>
          <p:nvPr>
            <p:ph idx="1"/>
          </p:nvPr>
        </p:nvSpPr>
        <p:spPr/>
        <p:txBody>
          <a:bodyPr vert="horz" lIns="91440" tIns="45720" rIns="91440" bIns="45720" rtlCol="0" anchor="t">
            <a:normAutofit/>
          </a:bodyPr>
          <a:lstStyle/>
          <a:p>
            <a:pPr>
              <a:buNone/>
            </a:pPr>
            <a:r>
              <a:rPr lang="en-US" sz="2000">
                <a:ea typeface="+mn-lt"/>
                <a:cs typeface="+mn-lt"/>
              </a:rPr>
              <a:t>By the end of this session, participants will: </a:t>
            </a:r>
            <a:endParaRPr lang="en-US" sz="2000"/>
          </a:p>
          <a:p>
            <a:pPr marL="342900" indent="-342900">
              <a:buAutoNum type="arabicPeriod"/>
            </a:pPr>
            <a:r>
              <a:rPr lang="en-US" sz="2000">
                <a:ea typeface="+mn-lt"/>
                <a:cs typeface="+mn-lt"/>
              </a:rPr>
              <a:t>Identify instructor-centered assumptions in the ACRL Framework for Information Literacy. </a:t>
            </a:r>
            <a:endParaRPr lang="en-US" sz="2000"/>
          </a:p>
          <a:p>
            <a:pPr marL="342900" indent="-342900">
              <a:buAutoNum type="arabicPeriod"/>
            </a:pPr>
            <a:r>
              <a:rPr lang="en-US" sz="2000">
                <a:ea typeface="+mn-lt"/>
                <a:cs typeface="+mn-lt"/>
              </a:rPr>
              <a:t>Apply Students as Partners pedagogical principles to reframe information literacy instruction using relational, asset-based language. </a:t>
            </a:r>
            <a:endParaRPr lang="en-US" sz="2000"/>
          </a:p>
          <a:p>
            <a:pPr marL="342900" indent="-342900">
              <a:buAutoNum type="arabicPeriod"/>
            </a:pPr>
            <a:r>
              <a:rPr lang="en-US" sz="2000">
                <a:ea typeface="+mn-lt"/>
                <a:cs typeface="+mn-lt"/>
              </a:rPr>
              <a:t>Design a partnership-oriented IL activity or lesson plan that incorporates student agency and transformative action. </a:t>
            </a:r>
            <a:endParaRPr lang="en-US" sz="2000"/>
          </a:p>
        </p:txBody>
      </p:sp>
    </p:spTree>
    <p:extLst>
      <p:ext uri="{BB962C8B-B14F-4D97-AF65-F5344CB8AC3E}">
        <p14:creationId xmlns:p14="http://schemas.microsoft.com/office/powerpoint/2010/main" val="2434317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CA97A-2BC7-879B-A853-7DB56512B748}"/>
              </a:ext>
            </a:extLst>
          </p:cNvPr>
          <p:cNvSpPr>
            <a:spLocks noGrp="1"/>
          </p:cNvSpPr>
          <p:nvPr>
            <p:ph type="title"/>
          </p:nvPr>
        </p:nvSpPr>
        <p:spPr/>
        <p:txBody>
          <a:bodyPr/>
          <a:lstStyle/>
          <a:p>
            <a:r>
              <a:rPr lang="en-US"/>
              <a:t>Students as Partners (</a:t>
            </a:r>
            <a:r>
              <a:rPr lang="en-US" err="1"/>
              <a:t>SaP</a:t>
            </a:r>
            <a:r>
              <a:rPr lang="en-US"/>
              <a:t>): </a:t>
            </a:r>
            <a:br>
              <a:rPr lang="en-US"/>
            </a:br>
            <a:r>
              <a:rPr lang="en-US"/>
              <a:t>Teaching and Learning as Relationship</a:t>
            </a:r>
          </a:p>
        </p:txBody>
      </p:sp>
      <p:sp>
        <p:nvSpPr>
          <p:cNvPr id="3" name="Content Placeholder 2">
            <a:extLst>
              <a:ext uri="{FF2B5EF4-FFF2-40B4-BE49-F238E27FC236}">
                <a16:creationId xmlns:a16="http://schemas.microsoft.com/office/drawing/2014/main" id="{9A81E279-9492-9539-FA22-E217061FE15B}"/>
              </a:ext>
            </a:extLst>
          </p:cNvPr>
          <p:cNvSpPr>
            <a:spLocks noGrp="1"/>
          </p:cNvSpPr>
          <p:nvPr>
            <p:ph idx="1"/>
          </p:nvPr>
        </p:nvSpPr>
        <p:spPr>
          <a:xfrm>
            <a:off x="4994795" y="2225129"/>
            <a:ext cx="6814036" cy="4059847"/>
          </a:xfrm>
        </p:spPr>
        <p:txBody>
          <a:bodyPr vert="horz" lIns="91440" tIns="45720" rIns="91440" bIns="45720" rtlCol="0" anchor="t">
            <a:noAutofit/>
          </a:bodyPr>
          <a:lstStyle/>
          <a:p>
            <a:r>
              <a:rPr lang="en-US" sz="2000"/>
              <a:t>Teaching is a </a:t>
            </a:r>
            <a:r>
              <a:rPr lang="en-US" sz="2000" b="1"/>
              <a:t>relational </a:t>
            </a:r>
            <a:r>
              <a:rPr lang="en-US" sz="2000"/>
              <a:t>act, but it's challenging to form relationships</a:t>
            </a:r>
            <a:r>
              <a:rPr lang="en-US" sz="2000">
                <a:ea typeface="+mn-lt"/>
                <a:cs typeface="+mn-lt"/>
              </a:rPr>
              <a:t> in a </a:t>
            </a:r>
            <a:r>
              <a:rPr lang="en-US" sz="2000" b="1">
                <a:ea typeface="+mn-lt"/>
                <a:cs typeface="+mn-lt"/>
              </a:rPr>
              <a:t>transactional </a:t>
            </a:r>
            <a:r>
              <a:rPr lang="en-US" sz="2000">
                <a:ea typeface="+mn-lt"/>
                <a:cs typeface="+mn-lt"/>
              </a:rPr>
              <a:t>environment </a:t>
            </a:r>
            <a:endParaRPr lang="en-US" sz="2000"/>
          </a:p>
          <a:p>
            <a:pPr lvl="1"/>
            <a:r>
              <a:rPr lang="en-US" sz="2000">
                <a:ea typeface="+mn-lt"/>
                <a:cs typeface="+mn-lt"/>
              </a:rPr>
              <a:t>Transactional norms in teaching </a:t>
            </a:r>
          </a:p>
          <a:p>
            <a:pPr lvl="1"/>
            <a:r>
              <a:rPr lang="en-US" sz="2000">
                <a:ea typeface="+mn-lt"/>
                <a:cs typeface="+mn-lt"/>
              </a:rPr>
              <a:t>Natural differences in experience</a:t>
            </a:r>
            <a:endParaRPr lang="en-US" sz="2000"/>
          </a:p>
          <a:p>
            <a:r>
              <a:rPr lang="en-US" sz="2000">
                <a:ea typeface="+mn-lt"/>
                <a:cs typeface="+mn-lt"/>
              </a:rPr>
              <a:t>Not making room for relationship-building may result in “us-them” mindset</a:t>
            </a:r>
            <a:endParaRPr lang="en-US" sz="2000"/>
          </a:p>
          <a:p>
            <a:r>
              <a:rPr lang="en-US" sz="2000">
                <a:ea typeface="+mn-lt"/>
                <a:cs typeface="+mn-lt"/>
              </a:rPr>
              <a:t>Pedagogical partnership seeks common ground by giving concerted attention to cultivating relationships</a:t>
            </a:r>
            <a:endParaRPr lang="en-US" sz="2000"/>
          </a:p>
        </p:txBody>
      </p:sp>
      <p:pic>
        <p:nvPicPr>
          <p:cNvPr id="4" name="Picture 3">
            <a:extLst>
              <a:ext uri="{FF2B5EF4-FFF2-40B4-BE49-F238E27FC236}">
                <a16:creationId xmlns:a16="http://schemas.microsoft.com/office/drawing/2014/main" id="{AC9F742B-6ADD-DE3F-FE29-9118DE305813}"/>
              </a:ext>
            </a:extLst>
          </p:cNvPr>
          <p:cNvPicPr>
            <a:picLocks noChangeAspect="1"/>
          </p:cNvPicPr>
          <p:nvPr/>
        </p:nvPicPr>
        <p:blipFill>
          <a:blip r:embed="rId3"/>
          <a:stretch>
            <a:fillRect/>
          </a:stretch>
        </p:blipFill>
        <p:spPr>
          <a:xfrm>
            <a:off x="873425" y="2136320"/>
            <a:ext cx="4010025" cy="4048125"/>
          </a:xfrm>
          <a:prstGeom prst="rect">
            <a:avLst/>
          </a:prstGeom>
        </p:spPr>
      </p:pic>
    </p:spTree>
    <p:extLst>
      <p:ext uri="{BB962C8B-B14F-4D97-AF65-F5344CB8AC3E}">
        <p14:creationId xmlns:p14="http://schemas.microsoft.com/office/powerpoint/2010/main" val="396805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4FB34-7FEF-27E1-8F6B-6D57DA2BE9F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E1FFE24-B51B-B793-6125-2927C0C1E8D5}"/>
              </a:ext>
            </a:extLst>
          </p:cNvPr>
          <p:cNvSpPr>
            <a:spLocks noGrp="1"/>
          </p:cNvSpPr>
          <p:nvPr/>
        </p:nvSpPr>
        <p:spPr>
          <a:xfrm>
            <a:off x="871108" y="378520"/>
            <a:ext cx="10449784" cy="126592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kern="1200">
                <a:solidFill>
                  <a:schemeClr val="tx2"/>
                </a:solidFill>
                <a:latin typeface="+mj-lt"/>
                <a:ea typeface="+mj-ea"/>
                <a:cs typeface="+mj-cs"/>
              </a:defRPr>
            </a:lvl1pPr>
          </a:lstStyle>
          <a:p>
            <a:r>
              <a:rPr lang="en-US"/>
              <a:t>Parameters of Pedagogical Partnership: The 3 Rs</a:t>
            </a:r>
          </a:p>
        </p:txBody>
      </p:sp>
      <p:sp>
        <p:nvSpPr>
          <p:cNvPr id="7" name="TextBox 7">
            <a:extLst>
              <a:ext uri="{FF2B5EF4-FFF2-40B4-BE49-F238E27FC236}">
                <a16:creationId xmlns:a16="http://schemas.microsoft.com/office/drawing/2014/main" id="{B6260F95-7584-AE45-319B-ABF5272BE434}"/>
              </a:ext>
            </a:extLst>
          </p:cNvPr>
          <p:cNvSpPr txBox="1"/>
          <p:nvPr/>
        </p:nvSpPr>
        <p:spPr>
          <a:xfrm>
            <a:off x="8938491" y="601749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(Boville, 2020; Cook-Sather et al., 2014)​</a:t>
            </a:r>
            <a:endParaRPr lang="en-US"/>
          </a:p>
        </p:txBody>
      </p:sp>
      <p:graphicFrame>
        <p:nvGraphicFramePr>
          <p:cNvPr id="9" name="Table 8">
            <a:extLst>
              <a:ext uri="{FF2B5EF4-FFF2-40B4-BE49-F238E27FC236}">
                <a16:creationId xmlns:a16="http://schemas.microsoft.com/office/drawing/2014/main" id="{EBF69B01-13B3-2B94-DB29-0140DB607FCD}"/>
              </a:ext>
            </a:extLst>
          </p:cNvPr>
          <p:cNvGraphicFramePr>
            <a:graphicFrameLocks noGrp="1"/>
          </p:cNvGraphicFramePr>
          <p:nvPr>
            <p:extLst>
              <p:ext uri="{D42A27DB-BD31-4B8C-83A1-F6EECF244321}">
                <p14:modId xmlns:p14="http://schemas.microsoft.com/office/powerpoint/2010/main" val="1326966614"/>
              </p:ext>
            </p:extLst>
          </p:nvPr>
        </p:nvGraphicFramePr>
        <p:xfrm>
          <a:off x="870731" y="1960624"/>
          <a:ext cx="10735018" cy="3840898"/>
        </p:xfrm>
        <a:graphic>
          <a:graphicData uri="http://schemas.openxmlformats.org/drawingml/2006/table">
            <a:tbl>
              <a:tblPr firstRow="1" bandRow="1">
                <a:tableStyleId>{5C22544A-7EE6-4342-B048-85BDC9FD1C3A}</a:tableStyleId>
              </a:tblPr>
              <a:tblGrid>
                <a:gridCol w="5367509">
                  <a:extLst>
                    <a:ext uri="{9D8B030D-6E8A-4147-A177-3AD203B41FA5}">
                      <a16:colId xmlns:a16="http://schemas.microsoft.com/office/drawing/2014/main" val="2813534420"/>
                    </a:ext>
                  </a:extLst>
                </a:gridCol>
                <a:gridCol w="5367509">
                  <a:extLst>
                    <a:ext uri="{9D8B030D-6E8A-4147-A177-3AD203B41FA5}">
                      <a16:colId xmlns:a16="http://schemas.microsoft.com/office/drawing/2014/main" val="1445325889"/>
                    </a:ext>
                  </a:extLst>
                </a:gridCol>
              </a:tblGrid>
              <a:tr h="566347">
                <a:tc>
                  <a:txBody>
                    <a:bodyPr/>
                    <a:lstStyle/>
                    <a:p>
                      <a:pPr rtl="0" fontAlgn="base">
                        <a:lnSpc>
                          <a:spcPts val="2250"/>
                        </a:lnSpc>
                        <a:buNone/>
                      </a:pPr>
                      <a:r>
                        <a:rPr lang="en-US" sz="2000" b="1">
                          <a:solidFill>
                            <a:srgbClr val="FFFFFF"/>
                          </a:solidFill>
                          <a:effectLst/>
                          <a:latin typeface="Aptos Light" panose="020B0004020202020204" pitchFamily="34" charset="0"/>
                        </a:rPr>
                        <a:t>Partnership is NOT</a:t>
                      </a:r>
                      <a:endParaRPr lang="en-US" b="1">
                        <a:solidFill>
                          <a:srgbClr val="FFFFFF"/>
                        </a:solidFill>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35243" cap="flat" cmpd="sng" algn="ctr">
                      <a:solidFill>
                        <a:srgbClr val="FFFFFF"/>
                      </a:solidFill>
                      <a:prstDash val="solid"/>
                      <a:round/>
                      <a:headEnd type="none" w="med" len="med"/>
                      <a:tailEnd type="none" w="med" len="med"/>
                    </a:lnB>
                  </a:tcPr>
                </a:tc>
                <a:tc>
                  <a:txBody>
                    <a:bodyPr/>
                    <a:lstStyle/>
                    <a:p>
                      <a:pPr rtl="0" fontAlgn="base">
                        <a:lnSpc>
                          <a:spcPts val="2250"/>
                        </a:lnSpc>
                        <a:buNone/>
                      </a:pPr>
                      <a:r>
                        <a:rPr lang="en-US" sz="2000" b="1">
                          <a:solidFill>
                            <a:srgbClr val="FFFFFF"/>
                          </a:solidFill>
                          <a:effectLst/>
                          <a:latin typeface="Aptos Light" panose="020B0004020202020204" pitchFamily="34" charset="0"/>
                        </a:rPr>
                        <a:t>Partnership IS</a:t>
                      </a:r>
                      <a:endParaRPr lang="en-US" b="1">
                        <a:solidFill>
                          <a:srgbClr val="FFFFFF"/>
                        </a:solidFill>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35243"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242624048"/>
                  </a:ext>
                </a:extLst>
              </a:tr>
              <a:tr h="1091517">
                <a:tc>
                  <a:txBody>
                    <a:bodyPr/>
                    <a:lstStyle/>
                    <a:p>
                      <a:pPr rtl="0" fontAlgn="base">
                        <a:lnSpc>
                          <a:spcPts val="2025"/>
                        </a:lnSpc>
                        <a:buNone/>
                      </a:pPr>
                      <a:r>
                        <a:rPr lang="en-US" sz="1800">
                          <a:effectLst/>
                          <a:latin typeface="Aptos Light" panose="020B0004020202020204" pitchFamily="34" charset="0"/>
                        </a:rPr>
                        <a:t>A single prescribed way of interacting with students, or only applicable in certain contexts</a:t>
                      </a:r>
                      <a:endParaRPr lang="en-US">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35243"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tc>
                  <a:txBody>
                    <a:bodyPr/>
                    <a:lstStyle/>
                    <a:p>
                      <a:pPr rtl="0" fontAlgn="base">
                        <a:lnSpc>
                          <a:spcPts val="2025"/>
                        </a:lnSpc>
                        <a:buNone/>
                      </a:pPr>
                      <a:r>
                        <a:rPr lang="en-US" sz="1800" b="1">
                          <a:effectLst/>
                          <a:latin typeface="Aptos Light"/>
                        </a:rPr>
                        <a:t>RESPECT</a:t>
                      </a:r>
                      <a:r>
                        <a:rPr lang="en-US" sz="1800">
                          <a:effectLst/>
                          <a:latin typeface="Aptos Light"/>
                        </a:rPr>
                        <a:t>: En</a:t>
                      </a:r>
                      <a:r>
                        <a:rPr lang="en-US" sz="1800">
                          <a:solidFill>
                            <a:schemeClr val="tx1"/>
                          </a:solidFill>
                          <a:effectLst/>
                          <a:latin typeface="Aptos Light"/>
                        </a:rPr>
                        <a:t>gaging in genuine dialogue with the intent to understand and learn from one another's perspectives</a:t>
                      </a: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35243"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62168751"/>
                  </a:ext>
                </a:extLst>
              </a:tr>
              <a:tr h="1091517">
                <a:tc>
                  <a:txBody>
                    <a:bodyPr/>
                    <a:lstStyle/>
                    <a:p>
                      <a:pPr rtl="0" fontAlgn="base">
                        <a:lnSpc>
                          <a:spcPts val="2025"/>
                        </a:lnSpc>
                        <a:buNone/>
                      </a:pPr>
                      <a:r>
                        <a:rPr lang="en-US" sz="1800">
                          <a:effectLst/>
                          <a:latin typeface="Aptos Light" panose="020B0004020202020204" pitchFamily="34" charset="0"/>
                        </a:rPr>
                        <a:t>Giving all decision-making power to students, or asking them to do our jobs for us</a:t>
                      </a:r>
                      <a:endParaRPr lang="en-US">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tc>
                  <a:txBody>
                    <a:bodyPr/>
                    <a:lstStyle/>
                    <a:p>
                      <a:pPr rtl="0" fontAlgn="base">
                        <a:lnSpc>
                          <a:spcPts val="2025"/>
                        </a:lnSpc>
                        <a:buNone/>
                      </a:pPr>
                      <a:r>
                        <a:rPr lang="en-US" sz="1800" b="1">
                          <a:effectLst/>
                          <a:latin typeface="Aptos Light" panose="020B0004020202020204" pitchFamily="34" charset="0"/>
                        </a:rPr>
                        <a:t>RECIPROCITY</a:t>
                      </a:r>
                      <a:r>
                        <a:rPr lang="en-US" sz="1800">
                          <a:effectLst/>
                          <a:latin typeface="Aptos Light" panose="020B0004020202020204" pitchFamily="34" charset="0"/>
                        </a:rPr>
                        <a:t>: Equal opportunity to contribute and benefit, though not necessarily in the same ways</a:t>
                      </a:r>
                      <a:endParaRPr lang="en-US">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27415972"/>
                  </a:ext>
                </a:extLst>
              </a:tr>
              <a:tr h="1091517">
                <a:tc>
                  <a:txBody>
                    <a:bodyPr/>
                    <a:lstStyle/>
                    <a:p>
                      <a:pPr rtl="0" fontAlgn="base">
                        <a:lnSpc>
                          <a:spcPts val="2025"/>
                        </a:lnSpc>
                        <a:buNone/>
                      </a:pPr>
                      <a:r>
                        <a:rPr lang="en-US" sz="1800">
                          <a:effectLst/>
                          <a:latin typeface="Aptos Light" panose="020B0004020202020204" pitchFamily="34" charset="0"/>
                        </a:rPr>
                        <a:t>A chaotic classroom with no planned pedagogy or accountability for doing the work of learning</a:t>
                      </a:r>
                      <a:endParaRPr lang="en-US">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tc>
                  <a:txBody>
                    <a:bodyPr/>
                    <a:lstStyle/>
                    <a:p>
                      <a:pPr rtl="0" fontAlgn="base">
                        <a:lnSpc>
                          <a:spcPts val="2025"/>
                        </a:lnSpc>
                        <a:buNone/>
                      </a:pPr>
                      <a:r>
                        <a:rPr lang="en-US" sz="1800" b="1">
                          <a:effectLst/>
                          <a:latin typeface="Aptos Light" panose="020B0004020202020204" pitchFamily="34" charset="0"/>
                        </a:rPr>
                        <a:t>RESPONSIBILITY</a:t>
                      </a:r>
                      <a:r>
                        <a:rPr lang="en-US" sz="1800">
                          <a:effectLst/>
                          <a:latin typeface="Aptos Light" panose="020B0004020202020204" pitchFamily="34" charset="0"/>
                        </a:rPr>
                        <a:t>: the purpose and approaches of learning and teaching are jointly navigated, with shared responsibility for outcomes</a:t>
                      </a:r>
                      <a:endParaRPr lang="en-US">
                        <a:effectLst/>
                      </a:endParaRPr>
                    </a:p>
                  </a:txBody>
                  <a:tcPr marL="84582" marR="84582" marT="42291" marB="42291"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61090583"/>
                  </a:ext>
                </a:extLst>
              </a:tr>
            </a:tbl>
          </a:graphicData>
        </a:graphic>
      </p:graphicFrame>
    </p:spTree>
    <p:extLst>
      <p:ext uri="{BB962C8B-B14F-4D97-AF65-F5344CB8AC3E}">
        <p14:creationId xmlns:p14="http://schemas.microsoft.com/office/powerpoint/2010/main" val="9739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66F26-B509-635E-5996-C290E2EC2690}"/>
              </a:ext>
            </a:extLst>
          </p:cNvPr>
          <p:cNvSpPr>
            <a:spLocks noGrp="1"/>
          </p:cNvSpPr>
          <p:nvPr>
            <p:ph type="title"/>
          </p:nvPr>
        </p:nvSpPr>
        <p:spPr/>
        <p:txBody>
          <a:bodyPr/>
          <a:lstStyle/>
          <a:p>
            <a:r>
              <a:rPr lang="en-US" err="1"/>
              <a:t>SaP</a:t>
            </a:r>
            <a:r>
              <a:rPr lang="en-US"/>
              <a:t> in Our Practice: Opportunities</a:t>
            </a:r>
          </a:p>
        </p:txBody>
      </p:sp>
      <p:sp>
        <p:nvSpPr>
          <p:cNvPr id="3" name="Content Placeholder 2">
            <a:extLst>
              <a:ext uri="{FF2B5EF4-FFF2-40B4-BE49-F238E27FC236}">
                <a16:creationId xmlns:a16="http://schemas.microsoft.com/office/drawing/2014/main" id="{F4B26C5D-57CD-C8EF-C009-3A7C01D68525}"/>
              </a:ext>
            </a:extLst>
          </p:cNvPr>
          <p:cNvSpPr>
            <a:spLocks noGrp="1"/>
          </p:cNvSpPr>
          <p:nvPr>
            <p:ph idx="1"/>
          </p:nvPr>
        </p:nvSpPr>
        <p:spPr>
          <a:xfrm>
            <a:off x="877824" y="2102057"/>
            <a:ext cx="10442448" cy="4111637"/>
          </a:xfrm>
        </p:spPr>
        <p:txBody>
          <a:bodyPr vert="horz" lIns="91440" tIns="45720" rIns="91440" bIns="45720" rtlCol="0" anchor="t">
            <a:normAutofit/>
          </a:bodyPr>
          <a:lstStyle/>
          <a:p>
            <a:pPr marL="0" indent="0">
              <a:spcAft>
                <a:spcPts val="500"/>
              </a:spcAft>
              <a:buNone/>
            </a:pPr>
            <a:r>
              <a:rPr lang="en-US" sz="1900"/>
              <a:t>Weaving partnership into practice:</a:t>
            </a:r>
            <a:endParaRPr lang="en-US"/>
          </a:p>
          <a:p>
            <a:pPr lvl="1">
              <a:buFont typeface="Courier New" panose="020B0604020202020204" pitchFamily="34" charset="0"/>
              <a:buChar char="o"/>
            </a:pPr>
            <a:r>
              <a:rPr lang="en-US" sz="1900" b="1"/>
              <a:t>Librarianship: "train the trainer"</a:t>
            </a:r>
          </a:p>
          <a:p>
            <a:pPr lvl="2">
              <a:buFont typeface="Wingdings,Sans-Serif" panose="020B0604020202020204" pitchFamily="34" charset="0"/>
              <a:buChar char="§"/>
            </a:pPr>
            <a:r>
              <a:rPr lang="en-US" sz="1900"/>
              <a:t>Faculty development work (</a:t>
            </a:r>
            <a:r>
              <a:rPr lang="en-US" sz="1900">
                <a:hlinkClick r:id="rId3"/>
              </a:rPr>
              <a:t>Partners for Algorithmic Literacy (PAL)</a:t>
            </a:r>
            <a:r>
              <a:rPr lang="en-US" sz="1900"/>
              <a:t>)</a:t>
            </a:r>
            <a:endParaRPr lang="en-US" sz="1900">
              <a:solidFill>
                <a:srgbClr val="000000"/>
              </a:solidFill>
            </a:endParaRPr>
          </a:p>
          <a:p>
            <a:pPr lvl="2">
              <a:spcAft>
                <a:spcPts val="500"/>
              </a:spcAft>
              <a:buFont typeface="Wingdings" panose="020B0604020202020204" pitchFamily="34" charset="0"/>
              <a:buChar char="§"/>
            </a:pPr>
            <a:r>
              <a:rPr lang="en-US" sz="1900"/>
              <a:t>Opportunities for more in our one-shots, outreach, etc.</a:t>
            </a:r>
            <a:endParaRPr lang="en-US" sz="1900">
              <a:solidFill>
                <a:srgbClr val="000000"/>
              </a:solidFill>
            </a:endParaRPr>
          </a:p>
          <a:p>
            <a:pPr lvl="1">
              <a:buFont typeface="Courier New" panose="020B0604020202020204" pitchFamily="34" charset="0"/>
              <a:buChar char="o"/>
            </a:pPr>
            <a:r>
              <a:rPr lang="en-US" sz="1900" b="1"/>
              <a:t>Teaching: co-designing learning</a:t>
            </a:r>
          </a:p>
          <a:p>
            <a:pPr lvl="2">
              <a:buFont typeface="Wingdings" panose="020B0604020202020204" pitchFamily="34" charset="0"/>
              <a:buChar char="§"/>
            </a:pPr>
            <a:r>
              <a:rPr lang="en-US" sz="1900"/>
              <a:t>Curriculum development</a:t>
            </a:r>
          </a:p>
          <a:p>
            <a:pPr lvl="2">
              <a:spcAft>
                <a:spcPts val="500"/>
              </a:spcAft>
              <a:buFont typeface="Wingdings" panose="020B0604020202020204" pitchFamily="34" charset="0"/>
              <a:buChar char="§"/>
            </a:pPr>
            <a:r>
              <a:rPr lang="en-US" sz="1900"/>
              <a:t>For-credit research courses (</a:t>
            </a:r>
            <a:r>
              <a:rPr lang="en-US" sz="1900" err="1">
                <a:hlinkClick r:id="rId4"/>
              </a:rPr>
              <a:t>SPIRaL</a:t>
            </a:r>
            <a:r>
              <a:rPr lang="en-US" sz="1900"/>
              <a:t>, </a:t>
            </a:r>
            <a:r>
              <a:rPr lang="en-US" sz="1900">
                <a:hlinkClick r:id="rId5"/>
              </a:rPr>
              <a:t>ISRA</a:t>
            </a:r>
            <a:r>
              <a:rPr lang="en-US" sz="1900"/>
              <a:t>)</a:t>
            </a:r>
            <a:endParaRPr lang="en-US" sz="1400"/>
          </a:p>
          <a:p>
            <a:pPr lvl="1">
              <a:buFont typeface="Courier New" panose="020B0604020202020204" pitchFamily="34" charset="0"/>
              <a:buChar char="o"/>
            </a:pPr>
            <a:r>
              <a:rPr lang="en-US" sz="1900" b="1"/>
              <a:t>Scholarship: co-discovery</a:t>
            </a:r>
          </a:p>
          <a:p>
            <a:pPr lvl="2">
              <a:buFont typeface="Wingdings" panose="020B0604020202020204" pitchFamily="34" charset="0"/>
              <a:buChar char="§"/>
            </a:pPr>
            <a:r>
              <a:rPr lang="en-US" sz="1900"/>
              <a:t>Student partners as co-authors, presenters, facilitators </a:t>
            </a:r>
            <a:r>
              <a:rPr lang="en-US"/>
              <a:t>(</a:t>
            </a:r>
            <a:r>
              <a:rPr lang="en-US" err="1"/>
              <a:t>Fundator</a:t>
            </a:r>
            <a:r>
              <a:rPr lang="en-US"/>
              <a:t> et al., 2024)</a:t>
            </a:r>
            <a:endParaRPr lang="en-US" b="1"/>
          </a:p>
        </p:txBody>
      </p:sp>
      <p:pic>
        <p:nvPicPr>
          <p:cNvPr id="7" name="Picture 6" descr="A collage of art&#10;&#10;AI-generated content may be incorrect.">
            <a:extLst>
              <a:ext uri="{FF2B5EF4-FFF2-40B4-BE49-F238E27FC236}">
                <a16:creationId xmlns:a16="http://schemas.microsoft.com/office/drawing/2014/main" id="{7997038D-823C-B308-29C1-51E29B681F11}"/>
              </a:ext>
            </a:extLst>
          </p:cNvPr>
          <p:cNvPicPr>
            <a:picLocks noChangeAspect="1"/>
          </p:cNvPicPr>
          <p:nvPr/>
        </p:nvPicPr>
        <p:blipFill>
          <a:blip r:embed="rId6"/>
          <a:srcRect l="-388" t="17732" r="64660" b="-122"/>
          <a:stretch>
            <a:fillRect/>
          </a:stretch>
        </p:blipFill>
        <p:spPr>
          <a:xfrm>
            <a:off x="9544911" y="-462"/>
            <a:ext cx="2646434" cy="6870391"/>
          </a:xfrm>
          <a:prstGeom prst="rect">
            <a:avLst/>
          </a:prstGeom>
        </p:spPr>
      </p:pic>
    </p:spTree>
    <p:extLst>
      <p:ext uri="{BB962C8B-B14F-4D97-AF65-F5344CB8AC3E}">
        <p14:creationId xmlns:p14="http://schemas.microsoft.com/office/powerpoint/2010/main" val="481892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3F71B-D538-17AF-D35C-FC8FA67FF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8A04A-861A-E224-5586-63B0ACFE8961}"/>
              </a:ext>
            </a:extLst>
          </p:cNvPr>
          <p:cNvSpPr>
            <a:spLocks noGrp="1"/>
          </p:cNvSpPr>
          <p:nvPr>
            <p:ph type="title"/>
          </p:nvPr>
        </p:nvSpPr>
        <p:spPr/>
        <p:txBody>
          <a:bodyPr/>
          <a:lstStyle/>
          <a:p>
            <a:r>
              <a:rPr lang="en-US"/>
              <a:t>Benefits of </a:t>
            </a:r>
            <a:r>
              <a:rPr lang="en-US" err="1"/>
              <a:t>SaP</a:t>
            </a:r>
            <a:endParaRPr lang="en-US"/>
          </a:p>
        </p:txBody>
      </p:sp>
      <p:sp>
        <p:nvSpPr>
          <p:cNvPr id="3" name="Content Placeholder 2">
            <a:extLst>
              <a:ext uri="{FF2B5EF4-FFF2-40B4-BE49-F238E27FC236}">
                <a16:creationId xmlns:a16="http://schemas.microsoft.com/office/drawing/2014/main" id="{2AAAB5FB-9F34-A855-5F38-CD655BD4F9F3}"/>
              </a:ext>
            </a:extLst>
          </p:cNvPr>
          <p:cNvSpPr>
            <a:spLocks noGrp="1"/>
          </p:cNvSpPr>
          <p:nvPr>
            <p:ph idx="1"/>
          </p:nvPr>
        </p:nvSpPr>
        <p:spPr>
          <a:xfrm>
            <a:off x="877824" y="2157984"/>
            <a:ext cx="10442448" cy="4111637"/>
          </a:xfrm>
        </p:spPr>
        <p:txBody>
          <a:bodyPr vert="horz" lIns="91440" tIns="45720" rIns="91440" bIns="45720" rtlCol="0" anchor="t">
            <a:normAutofit/>
          </a:bodyPr>
          <a:lstStyle/>
          <a:p>
            <a:pPr marL="0" indent="0">
              <a:buNone/>
            </a:pPr>
            <a:endParaRPr lang="en-US" sz="1900"/>
          </a:p>
          <a:p>
            <a:pPr lvl="1">
              <a:buFont typeface="Courier New" panose="020B0604020202020204" pitchFamily="34" charset="0"/>
              <a:buChar char="o"/>
            </a:pPr>
            <a:endParaRPr lang="en-US"/>
          </a:p>
        </p:txBody>
      </p:sp>
      <p:pic>
        <p:nvPicPr>
          <p:cNvPr id="7" name="Picture 6" descr="A collage of art&#10;&#10;AI-generated content may be incorrect.">
            <a:extLst>
              <a:ext uri="{FF2B5EF4-FFF2-40B4-BE49-F238E27FC236}">
                <a16:creationId xmlns:a16="http://schemas.microsoft.com/office/drawing/2014/main" id="{225DAF4B-93BF-70AE-F560-98AA0A141D4C}"/>
              </a:ext>
            </a:extLst>
          </p:cNvPr>
          <p:cNvPicPr>
            <a:picLocks noChangeAspect="1"/>
          </p:cNvPicPr>
          <p:nvPr/>
        </p:nvPicPr>
        <p:blipFill>
          <a:blip r:embed="rId3"/>
          <a:srcRect l="-388" t="17732" r="64660" b="-122"/>
          <a:stretch>
            <a:fillRect/>
          </a:stretch>
        </p:blipFill>
        <p:spPr>
          <a:xfrm>
            <a:off x="9544911" y="-462"/>
            <a:ext cx="2646434" cy="6870391"/>
          </a:xfrm>
          <a:prstGeom prst="rect">
            <a:avLst/>
          </a:prstGeom>
        </p:spPr>
      </p:pic>
      <p:sp>
        <p:nvSpPr>
          <p:cNvPr id="5" name="Content Placeholder 2">
            <a:extLst>
              <a:ext uri="{FF2B5EF4-FFF2-40B4-BE49-F238E27FC236}">
                <a16:creationId xmlns:a16="http://schemas.microsoft.com/office/drawing/2014/main" id="{2C6C1171-6259-4777-5365-FEA554CDD890}"/>
              </a:ext>
            </a:extLst>
          </p:cNvPr>
          <p:cNvSpPr txBox="1">
            <a:spLocks/>
          </p:cNvSpPr>
          <p:nvPr/>
        </p:nvSpPr>
        <p:spPr>
          <a:xfrm>
            <a:off x="1030224" y="2157984"/>
            <a:ext cx="8320572" cy="411163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900"/>
              <a:t>Authentic IL work:</a:t>
            </a:r>
            <a:endParaRPr lang="en-US"/>
          </a:p>
          <a:p>
            <a:pPr marL="571500" lvl="1">
              <a:buFont typeface="Courier New" panose="020B0604020202020204" pitchFamily="34" charset="0"/>
              <a:buChar char="o"/>
            </a:pPr>
            <a:r>
              <a:rPr lang="en-US" sz="1700"/>
              <a:t>Students studying students' information experiences (inquiry and experiential learning)</a:t>
            </a:r>
            <a:endParaRPr lang="en-US"/>
          </a:p>
          <a:p>
            <a:pPr marL="571500" lvl="1">
              <a:buFont typeface="Courier New" panose="020B0604020202020204" pitchFamily="34" charset="0"/>
              <a:buChar char="o"/>
            </a:pPr>
            <a:r>
              <a:rPr lang="en-US" sz="1700"/>
              <a:t>Examining application of IL in their lives</a:t>
            </a:r>
            <a:endParaRPr lang="en-US"/>
          </a:p>
          <a:p>
            <a:pPr marL="571500" lvl="1">
              <a:buFont typeface="Courier New" panose="020B0604020202020204" pitchFamily="34" charset="0"/>
              <a:buChar char="o"/>
            </a:pPr>
            <a:r>
              <a:rPr lang="en-US" sz="1700"/>
              <a:t>Empowerment through contributing to and shaping IL conversations</a:t>
            </a:r>
          </a:p>
          <a:p>
            <a:pPr marL="342900" indent="-342900"/>
            <a:r>
              <a:rPr lang="en-US" sz="1900"/>
              <a:t>Highly reflective:</a:t>
            </a:r>
          </a:p>
          <a:p>
            <a:pPr marL="571500" lvl="1">
              <a:buFont typeface="Courier New" panose="020B0604020202020204" pitchFamily="34" charset="0"/>
              <a:buChar char="o"/>
            </a:pPr>
            <a:r>
              <a:rPr lang="en-US" sz="1700"/>
              <a:t>Individual and collective</a:t>
            </a:r>
          </a:p>
          <a:p>
            <a:pPr marL="571500" lvl="1">
              <a:buFont typeface="Courier New" panose="020B0604020202020204" pitchFamily="34" charset="0"/>
              <a:buChar char="o"/>
            </a:pPr>
            <a:r>
              <a:rPr lang="en-US" sz="1700"/>
              <a:t>More purposeful learning </a:t>
            </a:r>
            <a:r>
              <a:rPr lang="en-US" sz="1700" i="1"/>
              <a:t>and</a:t>
            </a:r>
            <a:r>
              <a:rPr lang="en-US" sz="1700"/>
              <a:t> teaching</a:t>
            </a:r>
            <a:endParaRPr lang="en-US"/>
          </a:p>
          <a:p>
            <a:pPr marL="342900" indent="-342900"/>
            <a:r>
              <a:rPr lang="en-US" sz="1900"/>
              <a:t>Supportive of our loftier goal to welcome students substantively into IL research and education</a:t>
            </a:r>
          </a:p>
        </p:txBody>
      </p:sp>
    </p:spTree>
    <p:extLst>
      <p:ext uri="{BB962C8B-B14F-4D97-AF65-F5344CB8AC3E}">
        <p14:creationId xmlns:p14="http://schemas.microsoft.com/office/powerpoint/2010/main" val="1140687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2929E-5E2D-9BEA-14EB-2AD26225975E}"/>
              </a:ext>
            </a:extLst>
          </p:cNvPr>
          <p:cNvSpPr>
            <a:spLocks noGrp="1"/>
          </p:cNvSpPr>
          <p:nvPr>
            <p:ph type="title"/>
          </p:nvPr>
        </p:nvSpPr>
        <p:spPr>
          <a:xfrm>
            <a:off x="892573" y="-78411"/>
            <a:ext cx="10449784" cy="1265928"/>
          </a:xfrm>
        </p:spPr>
        <p:txBody>
          <a:bodyPr/>
          <a:lstStyle/>
          <a:p>
            <a:r>
              <a:rPr lang="en-US"/>
              <a:t>Makeup of ACRL's Information Literacy Frames</a:t>
            </a:r>
          </a:p>
        </p:txBody>
      </p:sp>
      <p:sp>
        <p:nvSpPr>
          <p:cNvPr id="3" name="Content Placeholder 2">
            <a:extLst>
              <a:ext uri="{FF2B5EF4-FFF2-40B4-BE49-F238E27FC236}">
                <a16:creationId xmlns:a16="http://schemas.microsoft.com/office/drawing/2014/main" id="{C138B203-0E67-57D3-C66A-C3B97E9F845F}"/>
              </a:ext>
            </a:extLst>
          </p:cNvPr>
          <p:cNvSpPr>
            <a:spLocks noGrp="1"/>
          </p:cNvSpPr>
          <p:nvPr>
            <p:ph idx="1"/>
          </p:nvPr>
        </p:nvSpPr>
        <p:spPr>
          <a:xfrm>
            <a:off x="459066" y="1308096"/>
            <a:ext cx="11383385" cy="1315099"/>
          </a:xfrm>
        </p:spPr>
        <p:txBody>
          <a:bodyPr vert="horz" lIns="91440" tIns="45720" rIns="91440" bIns="45720" rtlCol="0" anchor="t">
            <a:noAutofit/>
          </a:bodyPr>
          <a:lstStyle/>
          <a:p>
            <a:r>
              <a:rPr lang="en-US" sz="2200" b="1">
                <a:solidFill>
                  <a:srgbClr val="101828"/>
                </a:solidFill>
                <a:ea typeface="+mn-lt"/>
                <a:cs typeface="+mn-lt"/>
              </a:rPr>
              <a:t>Knowledge practices</a:t>
            </a:r>
            <a:r>
              <a:rPr lang="en-US" sz="2200">
                <a:solidFill>
                  <a:srgbClr val="101828"/>
                </a:solidFill>
                <a:ea typeface="+mn-lt"/>
                <a:cs typeface="+mn-lt"/>
              </a:rPr>
              <a:t>: ways in which learners can increase their understanding of IL  concepts</a:t>
            </a:r>
            <a:endParaRPr lang="en-US" sz="2200">
              <a:solidFill>
                <a:srgbClr val="35403A"/>
              </a:solidFill>
              <a:ea typeface="+mn-lt"/>
              <a:cs typeface="+mn-lt"/>
            </a:endParaRPr>
          </a:p>
          <a:p>
            <a:r>
              <a:rPr lang="en-US" sz="2200" b="1">
                <a:solidFill>
                  <a:srgbClr val="101828"/>
                </a:solidFill>
                <a:ea typeface="+mn-lt"/>
                <a:cs typeface="+mn-lt"/>
              </a:rPr>
              <a:t>Dispositions</a:t>
            </a:r>
            <a:r>
              <a:rPr lang="en-US" sz="2200">
                <a:solidFill>
                  <a:srgbClr val="101828"/>
                </a:solidFill>
                <a:ea typeface="+mn-lt"/>
                <a:cs typeface="+mn-lt"/>
              </a:rPr>
              <a:t>:  cluster of preferences, attitudes, and intentions supporting affective response to learning IL </a:t>
            </a:r>
            <a:r>
              <a:rPr lang="en-US" sz="2200" err="1">
                <a:solidFill>
                  <a:srgbClr val="101828"/>
                </a:solidFill>
                <a:ea typeface="+mn-lt"/>
                <a:cs typeface="+mn-lt"/>
              </a:rPr>
              <a:t>concep</a:t>
            </a:r>
            <a:r>
              <a:rPr lang="en-US" sz="2200">
                <a:solidFill>
                  <a:srgbClr val="101828"/>
                </a:solidFill>
                <a:ea typeface="+mn-lt"/>
                <a:cs typeface="+mn-lt"/>
              </a:rPr>
              <a:t>ts</a:t>
            </a:r>
            <a:endParaRPr lang="en-US" sz="2200" i="1">
              <a:solidFill>
                <a:srgbClr val="101828"/>
              </a:solidFill>
            </a:endParaRPr>
          </a:p>
        </p:txBody>
      </p:sp>
      <p:sp>
        <p:nvSpPr>
          <p:cNvPr id="4" name="Date Placeholder 3">
            <a:extLst>
              <a:ext uri="{FF2B5EF4-FFF2-40B4-BE49-F238E27FC236}">
                <a16:creationId xmlns:a16="http://schemas.microsoft.com/office/drawing/2014/main" id="{5B1F2311-98B6-472D-4F0C-A2E5043FE0D4}"/>
              </a:ext>
            </a:extLst>
          </p:cNvPr>
          <p:cNvSpPr>
            <a:spLocks noGrp="1"/>
          </p:cNvSpPr>
          <p:nvPr>
            <p:ph type="dt" sz="half" idx="10"/>
          </p:nvPr>
        </p:nvSpPr>
        <p:spPr/>
        <p:txBody>
          <a:bodyPr/>
          <a:lstStyle/>
          <a:p>
            <a:fld id="{F26A8E65-E417-4D47-A297-FA90A7EE11D8}" type="datetime1">
              <a:t>5/12/26</a:t>
            </a:fld>
            <a:endParaRPr lang="en-US"/>
          </a:p>
        </p:txBody>
      </p:sp>
      <p:graphicFrame>
        <p:nvGraphicFramePr>
          <p:cNvPr id="183" name="Table 182">
            <a:extLst>
              <a:ext uri="{FF2B5EF4-FFF2-40B4-BE49-F238E27FC236}">
                <a16:creationId xmlns:a16="http://schemas.microsoft.com/office/drawing/2014/main" id="{EA7B1ADF-EA0F-EE17-8ABD-81B04B0881C7}"/>
              </a:ext>
            </a:extLst>
          </p:cNvPr>
          <p:cNvGraphicFramePr>
            <a:graphicFrameLocks noGrp="1"/>
          </p:cNvGraphicFramePr>
          <p:nvPr>
            <p:extLst>
              <p:ext uri="{D42A27DB-BD31-4B8C-83A1-F6EECF244321}">
                <p14:modId xmlns:p14="http://schemas.microsoft.com/office/powerpoint/2010/main" val="293618256"/>
              </p:ext>
            </p:extLst>
          </p:nvPr>
        </p:nvGraphicFramePr>
        <p:xfrm>
          <a:off x="2500745" y="4315690"/>
          <a:ext cx="8840669" cy="2120408"/>
        </p:xfrm>
        <a:graphic>
          <a:graphicData uri="http://schemas.openxmlformats.org/drawingml/2006/table">
            <a:tbl>
              <a:tblPr firstRow="1" bandRow="1">
                <a:tableStyleId>{5C22544A-7EE6-4342-B048-85BDC9FD1C3A}</a:tableStyleId>
              </a:tblPr>
              <a:tblGrid>
                <a:gridCol w="4467653">
                  <a:extLst>
                    <a:ext uri="{9D8B030D-6E8A-4147-A177-3AD203B41FA5}">
                      <a16:colId xmlns:a16="http://schemas.microsoft.com/office/drawing/2014/main" val="2747067042"/>
                    </a:ext>
                  </a:extLst>
                </a:gridCol>
                <a:gridCol w="4373016">
                  <a:extLst>
                    <a:ext uri="{9D8B030D-6E8A-4147-A177-3AD203B41FA5}">
                      <a16:colId xmlns:a16="http://schemas.microsoft.com/office/drawing/2014/main" val="2686585619"/>
                    </a:ext>
                  </a:extLst>
                </a:gridCol>
              </a:tblGrid>
              <a:tr h="671209">
                <a:tc>
                  <a:txBody>
                    <a:bodyPr/>
                    <a:lstStyle/>
                    <a:p>
                      <a:pPr lvl="0">
                        <a:buNone/>
                      </a:pPr>
                      <a:r>
                        <a:rPr lang="en-US" sz="2200" b="0"/>
                        <a:t>Knowledge practices (</a:t>
                      </a:r>
                      <a:r>
                        <a:rPr lang="en-US" sz="2200" b="0" i="1"/>
                        <a:t>cognitive)</a:t>
                      </a:r>
                    </a:p>
                  </a:txBody>
                  <a:tcPr/>
                </a:tc>
                <a:tc>
                  <a:txBody>
                    <a:bodyPr/>
                    <a:lstStyle/>
                    <a:p>
                      <a:r>
                        <a:rPr lang="en-US" sz="2200" b="0"/>
                        <a:t>Dispositions (</a:t>
                      </a:r>
                      <a:r>
                        <a:rPr lang="en-US" sz="2200" b="0" i="1"/>
                        <a:t>affective)</a:t>
                      </a:r>
                    </a:p>
                  </a:txBody>
                  <a:tcPr/>
                </a:tc>
                <a:extLst>
                  <a:ext uri="{0D108BD9-81ED-4DB2-BD59-A6C34878D82A}">
                    <a16:rowId xmlns:a16="http://schemas.microsoft.com/office/drawing/2014/main" val="1180933346"/>
                  </a:ext>
                </a:extLst>
              </a:tr>
              <a:tr h="1449199">
                <a:tc>
                  <a:txBody>
                    <a:bodyPr/>
                    <a:lstStyle/>
                    <a:p>
                      <a:pPr lvl="0">
                        <a:lnSpc>
                          <a:spcPct val="100000"/>
                        </a:lnSpc>
                        <a:spcBef>
                          <a:spcPts val="0"/>
                        </a:spcBef>
                        <a:spcAft>
                          <a:spcPts val="1000"/>
                        </a:spcAft>
                        <a:buNone/>
                      </a:pPr>
                      <a:r>
                        <a:rPr lang="en-US" sz="2000" b="0" i="0" u="none" strike="noStrike" noProof="0">
                          <a:solidFill>
                            <a:srgbClr val="101828"/>
                          </a:solidFill>
                          <a:latin typeface="Calibri"/>
                          <a:ea typeface="Calibri"/>
                          <a:cs typeface="Calibri"/>
                        </a:rPr>
                        <a:t>E.g. "Monitor the value that is placed upon different types of information products in varying contexts."</a:t>
                      </a:r>
                      <a:endParaRPr lang="en-US" sz="2000"/>
                    </a:p>
                  </a:txBody>
                  <a:tcPr/>
                </a:tc>
                <a:tc>
                  <a:txBody>
                    <a:bodyPr/>
                    <a:lstStyle/>
                    <a:p>
                      <a:pPr marL="0" marR="0" lvl="0" indent="0" algn="l">
                        <a:lnSpc>
                          <a:spcPct val="100000"/>
                        </a:lnSpc>
                        <a:spcBef>
                          <a:spcPts val="0"/>
                        </a:spcBef>
                        <a:spcAft>
                          <a:spcPts val="1000"/>
                        </a:spcAft>
                        <a:buNone/>
                      </a:pPr>
                      <a:r>
                        <a:rPr lang="en-US" sz="2000" b="0" i="0" u="none" strike="noStrike" noProof="0">
                          <a:solidFill>
                            <a:srgbClr val="101828"/>
                          </a:solidFill>
                          <a:latin typeface="Calibri"/>
                          <a:ea typeface="Calibri"/>
                          <a:cs typeface="Calibri"/>
                        </a:rPr>
                        <a:t>E.g. "Resist the tendency to equate format with the underlying creation process."</a:t>
                      </a:r>
                      <a:endParaRPr lang="en-US" sz="2000"/>
                    </a:p>
                  </a:txBody>
                  <a:tcPr/>
                </a:tc>
                <a:extLst>
                  <a:ext uri="{0D108BD9-81ED-4DB2-BD59-A6C34878D82A}">
                    <a16:rowId xmlns:a16="http://schemas.microsoft.com/office/drawing/2014/main" val="153801571"/>
                  </a:ext>
                </a:extLst>
              </a:tr>
            </a:tbl>
          </a:graphicData>
        </a:graphic>
      </p:graphicFrame>
      <p:sp>
        <p:nvSpPr>
          <p:cNvPr id="5" name="TextBox 4">
            <a:extLst>
              <a:ext uri="{FF2B5EF4-FFF2-40B4-BE49-F238E27FC236}">
                <a16:creationId xmlns:a16="http://schemas.microsoft.com/office/drawing/2014/main" id="{38EB6089-4E0B-0F54-13A0-61314766BDA9}"/>
              </a:ext>
            </a:extLst>
          </p:cNvPr>
          <p:cNvSpPr txBox="1"/>
          <p:nvPr/>
        </p:nvSpPr>
        <p:spPr>
          <a:xfrm>
            <a:off x="577575" y="2934640"/>
            <a:ext cx="111436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1" u="none" strike="noStrike" baseline="0">
                <a:solidFill>
                  <a:srgbClr val="101828"/>
                </a:solidFill>
                <a:latin typeface="Aptos Light"/>
                <a:ea typeface="Segoe UI"/>
                <a:cs typeface="Segoe UI"/>
              </a:rPr>
              <a:t>Information Creation as a Process:</a:t>
            </a:r>
            <a:r>
              <a:rPr lang="en-US" sz="2000" b="1" i="1">
                <a:solidFill>
                  <a:srgbClr val="101828"/>
                </a:solidFill>
                <a:latin typeface="Aptos Light"/>
                <a:ea typeface="Segoe UI"/>
                <a:cs typeface="Segoe UI"/>
              </a:rPr>
              <a:t> "</a:t>
            </a:r>
            <a:r>
              <a:rPr lang="en-US" sz="2000" b="0" i="1" u="none" strike="noStrike" baseline="0">
                <a:solidFill>
                  <a:srgbClr val="101828"/>
                </a:solidFill>
                <a:latin typeface="Aptos Light"/>
                <a:ea typeface="Segoe UI"/>
                <a:cs typeface="Segoe UI"/>
              </a:rPr>
              <a:t>Information in any format is produced to convey a message </a:t>
            </a:r>
            <a:r>
              <a:rPr lang="en-US" sz="2000" i="1">
                <a:solidFill>
                  <a:srgbClr val="101828"/>
                </a:solidFill>
                <a:latin typeface="Aptos Light"/>
                <a:ea typeface="Segoe UI"/>
                <a:cs typeface="Segoe UI"/>
              </a:rPr>
              <a:t>and is</a:t>
            </a:r>
            <a:r>
              <a:rPr lang="en-US" sz="2000" b="0" i="1" u="none" strike="noStrike" baseline="0">
                <a:solidFill>
                  <a:srgbClr val="101828"/>
                </a:solidFill>
                <a:latin typeface="Aptos Light"/>
                <a:ea typeface="Segoe UI"/>
                <a:cs typeface="Segoe UI"/>
              </a:rPr>
              <a:t> shared via a selected delivery method</a:t>
            </a:r>
            <a:r>
              <a:rPr sz="2000" b="0" i="0">
                <a:solidFill>
                  <a:srgbClr val="000000"/>
                </a:solidFill>
                <a:latin typeface="Aptos Light"/>
                <a:ea typeface="Aptos Light"/>
                <a:cs typeface="Aptos Light"/>
              </a:rPr>
              <a:t>​</a:t>
            </a:r>
            <a:r>
              <a:rPr lang="en-US" sz="2000">
                <a:solidFill>
                  <a:srgbClr val="000000"/>
                </a:solidFill>
                <a:latin typeface="Aptos Light"/>
                <a:ea typeface="Aptos Light"/>
                <a:cs typeface="Aptos Light"/>
              </a:rPr>
              <a:t>. </a:t>
            </a:r>
            <a:r>
              <a:rPr lang="en-US" sz="2000" i="1">
                <a:solidFill>
                  <a:srgbClr val="000000"/>
                </a:solidFill>
                <a:ea typeface="+mn-lt"/>
                <a:cs typeface="+mn-lt"/>
              </a:rPr>
              <a:t>The iterative processes of researching, creating, revising, and disseminating information vary, and the resulting product reflects these differences."</a:t>
            </a:r>
            <a:endParaRPr lang="en-US" sz="2000"/>
          </a:p>
        </p:txBody>
      </p:sp>
      <p:sp>
        <p:nvSpPr>
          <p:cNvPr id="6" name="TextBox 5">
            <a:extLst>
              <a:ext uri="{FF2B5EF4-FFF2-40B4-BE49-F238E27FC236}">
                <a16:creationId xmlns:a16="http://schemas.microsoft.com/office/drawing/2014/main" id="{109B0C01-D6D5-E03B-B375-451AAFA44321}"/>
              </a:ext>
            </a:extLst>
          </p:cNvPr>
          <p:cNvSpPr txBox="1"/>
          <p:nvPr/>
        </p:nvSpPr>
        <p:spPr>
          <a:xfrm>
            <a:off x="891404" y="4907586"/>
            <a:ext cx="135203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900" b="1" i="0" u="none" strike="noStrike" baseline="0">
                <a:solidFill>
                  <a:schemeClr val="accent5">
                    <a:lumMod val="76000"/>
                  </a:schemeClr>
                </a:solidFill>
                <a:latin typeface="Aptos Light"/>
              </a:rPr>
              <a:t>Something </a:t>
            </a:r>
            <a:endParaRPr lang="en-US" b="1">
              <a:solidFill>
                <a:schemeClr val="accent5">
                  <a:lumMod val="76000"/>
                </a:schemeClr>
              </a:solidFill>
              <a:latin typeface="Aptos Light"/>
            </a:endParaRPr>
          </a:p>
          <a:p>
            <a:r>
              <a:rPr lang="en-US" sz="1900" b="1" i="0" u="none" strike="noStrike" baseline="0">
                <a:solidFill>
                  <a:schemeClr val="accent5">
                    <a:lumMod val="76000"/>
                  </a:schemeClr>
                </a:solidFill>
                <a:latin typeface="Aptos Light"/>
              </a:rPr>
              <a:t>missing… </a:t>
            </a:r>
            <a:r>
              <a:rPr sz="1900" b="1" i="0">
                <a:solidFill>
                  <a:schemeClr val="accent5">
                    <a:lumMod val="76000"/>
                  </a:schemeClr>
                </a:solidFill>
                <a:latin typeface="Aptos Light"/>
                <a:ea typeface="Aptos Light"/>
                <a:cs typeface="Aptos Light"/>
              </a:rPr>
              <a:t>​</a:t>
            </a:r>
            <a:endParaRPr lang="en-US" b="1">
              <a:solidFill>
                <a:schemeClr val="accent5">
                  <a:lumMod val="76000"/>
                </a:schemeClr>
              </a:solidFill>
            </a:endParaRPr>
          </a:p>
          <a:p>
            <a:pPr algn="ctr"/>
            <a:endParaRPr lang="en-US"/>
          </a:p>
        </p:txBody>
      </p:sp>
    </p:spTree>
    <p:extLst>
      <p:ext uri="{BB962C8B-B14F-4D97-AF65-F5344CB8AC3E}">
        <p14:creationId xmlns:p14="http://schemas.microsoft.com/office/powerpoint/2010/main" val="2426857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Rectangle 238">
            <a:extLst>
              <a:ext uri="{FF2B5EF4-FFF2-40B4-BE49-F238E27FC236}">
                <a16:creationId xmlns:a16="http://schemas.microsoft.com/office/drawing/2014/main" id="{5DF78277-C0F1-F458-722A-AC274D53D3F6}"/>
              </a:ext>
            </a:extLst>
          </p:cNvPr>
          <p:cNvSpPr/>
          <p:nvPr/>
        </p:nvSpPr>
        <p:spPr>
          <a:xfrm>
            <a:off x="5854577" y="1"/>
            <a:ext cx="6329879" cy="6858000"/>
          </a:xfrm>
          <a:prstGeom prst="rect">
            <a:avLst/>
          </a:prstGeom>
          <a:solidFill>
            <a:srgbClr val="EDE8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7" name="Straight Arrow Connector 236">
            <a:extLst>
              <a:ext uri="{FF2B5EF4-FFF2-40B4-BE49-F238E27FC236}">
                <a16:creationId xmlns:a16="http://schemas.microsoft.com/office/drawing/2014/main" id="{04E8BB91-25F6-0278-9773-404C78487CF2}"/>
              </a:ext>
            </a:extLst>
          </p:cNvPr>
          <p:cNvCxnSpPr>
            <a:cxnSpLocks/>
          </p:cNvCxnSpPr>
          <p:nvPr/>
        </p:nvCxnSpPr>
        <p:spPr>
          <a:xfrm flipH="1" flipV="1">
            <a:off x="7318218" y="4572000"/>
            <a:ext cx="1207127" cy="641287"/>
          </a:xfrm>
          <a:prstGeom prst="straightConnector1">
            <a:avLst/>
          </a:prstGeom>
          <a:ln w="57150">
            <a:prstDash val="sysDot"/>
          </a:ln>
        </p:spPr>
        <p:style>
          <a:lnRef idx="3">
            <a:schemeClr val="accent1"/>
          </a:lnRef>
          <a:fillRef idx="0">
            <a:schemeClr val="accent1"/>
          </a:fillRef>
          <a:effectRef idx="2">
            <a:schemeClr val="accent1"/>
          </a:effectRef>
          <a:fontRef idx="minor">
            <a:schemeClr val="tx1"/>
          </a:fontRef>
        </p:style>
      </p:cxnSp>
      <p:sp>
        <p:nvSpPr>
          <p:cNvPr id="231" name="Oval 230">
            <a:extLst>
              <a:ext uri="{FF2B5EF4-FFF2-40B4-BE49-F238E27FC236}">
                <a16:creationId xmlns:a16="http://schemas.microsoft.com/office/drawing/2014/main" id="{3833964C-6888-2541-9357-41CF1F08492D}"/>
              </a:ext>
            </a:extLst>
          </p:cNvPr>
          <p:cNvSpPr/>
          <p:nvPr/>
        </p:nvSpPr>
        <p:spPr>
          <a:xfrm>
            <a:off x="6200691" y="3946863"/>
            <a:ext cx="1750710" cy="16499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900" b="1">
              <a:solidFill>
                <a:schemeClr val="bg1"/>
              </a:solidFill>
            </a:endParaRPr>
          </a:p>
        </p:txBody>
      </p:sp>
      <p:sp>
        <p:nvSpPr>
          <p:cNvPr id="2" name="Title 1">
            <a:extLst>
              <a:ext uri="{FF2B5EF4-FFF2-40B4-BE49-F238E27FC236}">
                <a16:creationId xmlns:a16="http://schemas.microsoft.com/office/drawing/2014/main" id="{13E5A151-A26E-DF74-B6A0-78537959B72B}"/>
              </a:ext>
            </a:extLst>
          </p:cNvPr>
          <p:cNvSpPr>
            <a:spLocks noGrp="1"/>
          </p:cNvSpPr>
          <p:nvPr>
            <p:ph type="title"/>
          </p:nvPr>
        </p:nvSpPr>
        <p:spPr>
          <a:xfrm>
            <a:off x="641070" y="200056"/>
            <a:ext cx="10449784" cy="1265928"/>
          </a:xfrm>
        </p:spPr>
        <p:txBody>
          <a:bodyPr/>
          <a:lstStyle/>
          <a:p>
            <a:r>
              <a:rPr lang="en-US"/>
              <a:t>Making Room Framework</a:t>
            </a:r>
          </a:p>
        </p:txBody>
      </p:sp>
      <p:sp>
        <p:nvSpPr>
          <p:cNvPr id="3" name="Content Placeholder 2">
            <a:extLst>
              <a:ext uri="{FF2B5EF4-FFF2-40B4-BE49-F238E27FC236}">
                <a16:creationId xmlns:a16="http://schemas.microsoft.com/office/drawing/2014/main" id="{22C6A4AF-6646-64CF-4BDE-FF75B993A6B8}"/>
              </a:ext>
            </a:extLst>
          </p:cNvPr>
          <p:cNvSpPr>
            <a:spLocks noGrp="1"/>
          </p:cNvSpPr>
          <p:nvPr>
            <p:ph sz="half" idx="1"/>
          </p:nvPr>
        </p:nvSpPr>
        <p:spPr>
          <a:xfrm>
            <a:off x="615012" y="1695240"/>
            <a:ext cx="5120612" cy="4478004"/>
          </a:xfrm>
        </p:spPr>
        <p:txBody>
          <a:bodyPr vert="horz" lIns="91440" tIns="45720" rIns="91440" bIns="45720" rtlCol="0" anchor="t">
            <a:noAutofit/>
          </a:bodyPr>
          <a:lstStyle/>
          <a:p>
            <a:pPr marL="0" indent="0">
              <a:buNone/>
            </a:pPr>
            <a:r>
              <a:rPr lang="en-US" sz="1900"/>
              <a:t>Using 3Rs approach:</a:t>
            </a:r>
          </a:p>
          <a:p>
            <a:pPr marL="514350" lvl="1" indent="-285750">
              <a:buFont typeface="Courier New" panose="020B0604020202020204" pitchFamily="34" charset="0"/>
              <a:buChar char="o"/>
            </a:pPr>
            <a:r>
              <a:rPr lang="en-US" sz="1900"/>
              <a:t>Reframe existing practices and dispositions to be </a:t>
            </a:r>
            <a:r>
              <a:rPr lang="en-US" sz="1900" b="1"/>
              <a:t>relationship-centered</a:t>
            </a:r>
            <a:endParaRPr lang="en-US" sz="1900"/>
          </a:p>
          <a:p>
            <a:pPr marL="742950" lvl="2" indent="-285750">
              <a:buFont typeface="Wingdings" panose="020B0604020202020204" pitchFamily="34" charset="0"/>
              <a:buChar char="§"/>
            </a:pPr>
            <a:r>
              <a:rPr lang="en-US" sz="1900"/>
              <a:t>co-construct meaningful learning experiences </a:t>
            </a:r>
            <a:r>
              <a:rPr lang="en-US" sz="1900" i="1"/>
              <a:t>with </a:t>
            </a:r>
            <a:r>
              <a:rPr lang="en-US" sz="1900"/>
              <a:t>students</a:t>
            </a:r>
          </a:p>
          <a:p>
            <a:pPr marL="514350" lvl="1" indent="-285750">
              <a:buFont typeface="Courier New" panose="020B0604020202020204" pitchFamily="34" charset="0"/>
              <a:buChar char="o"/>
            </a:pPr>
            <a:r>
              <a:rPr lang="en-US" sz="1900"/>
              <a:t>Propose</a:t>
            </a:r>
            <a:r>
              <a:rPr lang="en-US" sz="1900" b="1"/>
              <a:t> transformative action</a:t>
            </a:r>
            <a:r>
              <a:rPr lang="en-US" sz="1900"/>
              <a:t> component of Frames</a:t>
            </a:r>
          </a:p>
          <a:p>
            <a:pPr marL="742950" lvl="2" indent="-285750">
              <a:buFont typeface="Wingdings" panose="020B0604020202020204" pitchFamily="34" charset="0"/>
              <a:buChar char="§"/>
            </a:pPr>
            <a:r>
              <a:rPr lang="en-US" sz="1900">
                <a:solidFill>
                  <a:srgbClr val="000000"/>
                </a:solidFill>
                <a:latin typeface="Aptos Light"/>
                <a:ea typeface="Calibri"/>
                <a:cs typeface="Calibri"/>
              </a:rPr>
              <a:t>Identify reci</a:t>
            </a:r>
            <a:r>
              <a:rPr lang="en-US" sz="1900">
                <a:solidFill>
                  <a:schemeClr val="tx1"/>
                </a:solidFill>
                <a:latin typeface="Aptos Light"/>
                <a:ea typeface="Calibri"/>
                <a:cs typeface="Calibri"/>
              </a:rPr>
              <a:t>procal IL outcomes and shared responsibility for learning with impact beyond the individual, beyond the classroom</a:t>
            </a:r>
            <a:endParaRPr lang="en-US" sz="1900">
              <a:solidFill>
                <a:schemeClr val="tx1"/>
              </a:solidFill>
              <a:latin typeface="Aptos Light"/>
            </a:endParaRPr>
          </a:p>
        </p:txBody>
      </p:sp>
      <p:sp>
        <p:nvSpPr>
          <p:cNvPr id="4" name="Content Placeholder 3">
            <a:extLst>
              <a:ext uri="{FF2B5EF4-FFF2-40B4-BE49-F238E27FC236}">
                <a16:creationId xmlns:a16="http://schemas.microsoft.com/office/drawing/2014/main" id="{B7BA7180-26D0-8698-044E-6AEDC91D434A}"/>
              </a:ext>
            </a:extLst>
          </p:cNvPr>
          <p:cNvSpPr>
            <a:spLocks noGrp="1"/>
          </p:cNvSpPr>
          <p:nvPr>
            <p:ph sz="half" idx="2"/>
          </p:nvPr>
        </p:nvSpPr>
        <p:spPr>
          <a:xfrm>
            <a:off x="6231562" y="4491379"/>
            <a:ext cx="1692180" cy="755672"/>
          </a:xfrm>
        </p:spPr>
        <p:txBody>
          <a:bodyPr vert="horz" lIns="91440" tIns="45720" rIns="91440" bIns="45720" rtlCol="0" anchor="t">
            <a:normAutofit/>
          </a:bodyPr>
          <a:lstStyle/>
          <a:p>
            <a:pPr marL="0" indent="0" algn="ctr">
              <a:lnSpc>
                <a:spcPct val="100000"/>
              </a:lnSpc>
              <a:buNone/>
            </a:pPr>
            <a:r>
              <a:rPr lang="en-US" sz="1800" b="1">
                <a:solidFill>
                  <a:schemeClr val="bg1"/>
                </a:solidFill>
              </a:rPr>
              <a:t>Transformative Action</a:t>
            </a:r>
            <a:endParaRPr lang="en-US" sz="1800">
              <a:solidFill>
                <a:schemeClr val="bg1"/>
              </a:solidFill>
            </a:endParaRPr>
          </a:p>
        </p:txBody>
      </p:sp>
      <p:sp>
        <p:nvSpPr>
          <p:cNvPr id="230" name="Oval 229">
            <a:extLst>
              <a:ext uri="{FF2B5EF4-FFF2-40B4-BE49-F238E27FC236}">
                <a16:creationId xmlns:a16="http://schemas.microsoft.com/office/drawing/2014/main" id="{6E8E05F9-B3E7-1889-4A6D-6161744D0A45}"/>
              </a:ext>
            </a:extLst>
          </p:cNvPr>
          <p:cNvSpPr/>
          <p:nvPr/>
        </p:nvSpPr>
        <p:spPr>
          <a:xfrm>
            <a:off x="6204369" y="1370802"/>
            <a:ext cx="1750710" cy="16499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Relational Language</a:t>
            </a:r>
          </a:p>
        </p:txBody>
      </p:sp>
      <p:sp>
        <p:nvSpPr>
          <p:cNvPr id="232" name="TextBox 231">
            <a:extLst>
              <a:ext uri="{FF2B5EF4-FFF2-40B4-BE49-F238E27FC236}">
                <a16:creationId xmlns:a16="http://schemas.microsoft.com/office/drawing/2014/main" id="{14F07DDE-E539-2FFB-70CC-F788F3193907}"/>
              </a:ext>
            </a:extLst>
          </p:cNvPr>
          <p:cNvSpPr txBox="1"/>
          <p:nvPr/>
        </p:nvSpPr>
        <p:spPr>
          <a:xfrm>
            <a:off x="8597739" y="4764573"/>
            <a:ext cx="338282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Responsibility</a:t>
            </a:r>
            <a:r>
              <a:rPr lang="en-US" sz="1600"/>
              <a:t>: students and instructors collaboratively determine and pursue meaningful demonstrations of developing IL.</a:t>
            </a:r>
          </a:p>
        </p:txBody>
      </p:sp>
      <p:sp>
        <p:nvSpPr>
          <p:cNvPr id="233" name="TextBox 232">
            <a:extLst>
              <a:ext uri="{FF2B5EF4-FFF2-40B4-BE49-F238E27FC236}">
                <a16:creationId xmlns:a16="http://schemas.microsoft.com/office/drawing/2014/main" id="{4253D028-B5F3-07A4-D580-02E324DB79FE}"/>
              </a:ext>
            </a:extLst>
          </p:cNvPr>
          <p:cNvSpPr txBox="1"/>
          <p:nvPr/>
        </p:nvSpPr>
        <p:spPr>
          <a:xfrm>
            <a:off x="8594683" y="1072667"/>
            <a:ext cx="348109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baseline="0">
                <a:latin typeface="Aptos Light"/>
                <a:ea typeface="Segoe UI"/>
                <a:cs typeface="Segoe UI"/>
              </a:rPr>
              <a:t>Respect</a:t>
            </a:r>
            <a:r>
              <a:rPr lang="en-US" sz="1600" baseline="0">
                <a:latin typeface="Aptos Light"/>
                <a:ea typeface="Segoe UI"/>
                <a:cs typeface="Segoe UI"/>
              </a:rPr>
              <a:t>: </a:t>
            </a:r>
            <a:r>
              <a:rPr lang="en-US" sz="1600">
                <a:latin typeface="Aptos Light"/>
                <a:ea typeface="Segoe UI"/>
                <a:cs typeface="Segoe UI"/>
              </a:rPr>
              <a:t>students</a:t>
            </a:r>
            <a:r>
              <a:rPr lang="en-US" sz="1600" baseline="0">
                <a:latin typeface="Aptos Light"/>
                <a:ea typeface="Segoe UI"/>
                <a:cs typeface="Segoe UI"/>
              </a:rPr>
              <a:t> reframed as </a:t>
            </a:r>
            <a:r>
              <a:rPr lang="en-US" sz="1600">
                <a:latin typeface="Aptos Light"/>
                <a:ea typeface="Segoe UI"/>
                <a:cs typeface="Segoe UI"/>
              </a:rPr>
              <a:t>co-teachers - identify roles through dialogue</a:t>
            </a:r>
            <a:r>
              <a:rPr lang="en-US" sz="1600" baseline="0">
                <a:latin typeface="Aptos Light"/>
                <a:ea typeface="Segoe UI"/>
                <a:cs typeface="Segoe UI"/>
              </a:rPr>
              <a:t> about the </a:t>
            </a:r>
            <a:r>
              <a:rPr lang="en-US" sz="1600">
                <a:latin typeface="Aptos Light"/>
                <a:ea typeface="Segoe UI"/>
                <a:cs typeface="Segoe UI"/>
              </a:rPr>
              <a:t>Frame’s</a:t>
            </a:r>
            <a:r>
              <a:rPr lang="en-US" sz="1600" baseline="0">
                <a:latin typeface="Aptos Light"/>
                <a:ea typeface="Segoe UI"/>
                <a:cs typeface="Segoe UI"/>
              </a:rPr>
              <a:t> concepts. </a:t>
            </a:r>
            <a:endParaRPr lang="en-US"/>
          </a:p>
        </p:txBody>
      </p:sp>
      <p:sp>
        <p:nvSpPr>
          <p:cNvPr id="234" name="TextBox 233">
            <a:extLst>
              <a:ext uri="{FF2B5EF4-FFF2-40B4-BE49-F238E27FC236}">
                <a16:creationId xmlns:a16="http://schemas.microsoft.com/office/drawing/2014/main" id="{7584C481-2BB6-86F1-FD45-EB04475E3E84}"/>
              </a:ext>
            </a:extLst>
          </p:cNvPr>
          <p:cNvSpPr txBox="1"/>
          <p:nvPr/>
        </p:nvSpPr>
        <p:spPr>
          <a:xfrm>
            <a:off x="8597739" y="3069482"/>
            <a:ext cx="345889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baseline="0">
                <a:latin typeface="Aptos Light"/>
                <a:ea typeface="Segoe UI"/>
                <a:cs typeface="Segoe UI"/>
              </a:rPr>
              <a:t>Reciprocity</a:t>
            </a:r>
            <a:r>
              <a:rPr lang="en-US" sz="1600" baseline="0">
                <a:latin typeface="Aptos Light"/>
                <a:ea typeface="Segoe UI"/>
                <a:cs typeface="Segoe UI"/>
              </a:rPr>
              <a:t>: instructors reframed as co-learners </a:t>
            </a:r>
            <a:r>
              <a:rPr lang="en-US" sz="1600">
                <a:latin typeface="Aptos Light"/>
                <a:ea typeface="Segoe UI"/>
                <a:cs typeface="Segoe UI"/>
              </a:rPr>
              <a:t>- model ongoing learning of Frame dispositions and practices</a:t>
            </a:r>
            <a:r>
              <a:rPr lang="en-US" sz="1600" baseline="0">
                <a:latin typeface="Aptos Light"/>
                <a:ea typeface="Segoe UI"/>
                <a:cs typeface="Segoe UI"/>
              </a:rPr>
              <a:t>.</a:t>
            </a:r>
            <a:endParaRPr lang="en-US"/>
          </a:p>
        </p:txBody>
      </p:sp>
      <p:cxnSp>
        <p:nvCxnSpPr>
          <p:cNvPr id="235" name="Straight Arrow Connector 234">
            <a:extLst>
              <a:ext uri="{FF2B5EF4-FFF2-40B4-BE49-F238E27FC236}">
                <a16:creationId xmlns:a16="http://schemas.microsoft.com/office/drawing/2014/main" id="{EB257A80-98E6-4BFA-E3DC-B44022B1B088}"/>
              </a:ext>
            </a:extLst>
          </p:cNvPr>
          <p:cNvCxnSpPr/>
          <p:nvPr/>
        </p:nvCxnSpPr>
        <p:spPr>
          <a:xfrm flipH="1">
            <a:off x="7884060" y="1622080"/>
            <a:ext cx="626198" cy="399862"/>
          </a:xfrm>
          <a:prstGeom prst="straightConnector1">
            <a:avLst/>
          </a:prstGeom>
          <a:ln w="57150">
            <a:prstDash val="sysDot"/>
          </a:ln>
        </p:spPr>
        <p:style>
          <a:lnRef idx="3">
            <a:schemeClr val="accent1"/>
          </a:lnRef>
          <a:fillRef idx="0">
            <a:schemeClr val="accent1"/>
          </a:fillRef>
          <a:effectRef idx="2">
            <a:schemeClr val="accent1"/>
          </a:effectRef>
          <a:fontRef idx="minor">
            <a:schemeClr val="tx1"/>
          </a:fontRef>
        </p:style>
      </p:cxnSp>
      <p:cxnSp>
        <p:nvCxnSpPr>
          <p:cNvPr id="236" name="Straight Arrow Connector 235">
            <a:extLst>
              <a:ext uri="{FF2B5EF4-FFF2-40B4-BE49-F238E27FC236}">
                <a16:creationId xmlns:a16="http://schemas.microsoft.com/office/drawing/2014/main" id="{78937251-8A49-D884-9175-0E9AC8FDEA6D}"/>
              </a:ext>
            </a:extLst>
          </p:cNvPr>
          <p:cNvCxnSpPr>
            <a:cxnSpLocks/>
          </p:cNvCxnSpPr>
          <p:nvPr/>
        </p:nvCxnSpPr>
        <p:spPr>
          <a:xfrm flipH="1" flipV="1">
            <a:off x="7620001" y="2527426"/>
            <a:ext cx="935524" cy="731821"/>
          </a:xfrm>
          <a:prstGeom prst="straightConnector1">
            <a:avLst/>
          </a:prstGeom>
          <a:ln w="57150">
            <a:prstDash val="sysDot"/>
          </a:ln>
        </p:spPr>
        <p:style>
          <a:lnRef idx="3">
            <a:schemeClr val="accent1"/>
          </a:lnRef>
          <a:fillRef idx="0">
            <a:schemeClr val="accent1"/>
          </a:fillRef>
          <a:effectRef idx="2">
            <a:schemeClr val="accent1"/>
          </a:effectRef>
          <a:fontRef idx="minor">
            <a:schemeClr val="tx1"/>
          </a:fontRef>
        </p:style>
      </p:cxnSp>
      <p:cxnSp>
        <p:nvCxnSpPr>
          <p:cNvPr id="238" name="Straight Arrow Connector 237">
            <a:extLst>
              <a:ext uri="{FF2B5EF4-FFF2-40B4-BE49-F238E27FC236}">
                <a16:creationId xmlns:a16="http://schemas.microsoft.com/office/drawing/2014/main" id="{0C95E9EF-329E-A7B1-DB2D-084066D0233D}"/>
              </a:ext>
            </a:extLst>
          </p:cNvPr>
          <p:cNvCxnSpPr>
            <a:cxnSpLocks/>
          </p:cNvCxnSpPr>
          <p:nvPr/>
        </p:nvCxnSpPr>
        <p:spPr>
          <a:xfrm flipH="1">
            <a:off x="7627545" y="3659108"/>
            <a:ext cx="935525" cy="852536"/>
          </a:xfrm>
          <a:prstGeom prst="straightConnector1">
            <a:avLst/>
          </a:prstGeom>
          <a:ln w="57150">
            <a:prstDash val="sysDot"/>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4591358"/>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BohoVogueVTI">
  <a:themeElements>
    <a:clrScheme name="BohoVogueVTI">
      <a:dk1>
        <a:sysClr val="windowText" lastClr="000000"/>
      </a:dk1>
      <a:lt1>
        <a:sysClr val="window" lastClr="FFFFFF"/>
      </a:lt1>
      <a:dk2>
        <a:srgbClr val="35403A"/>
      </a:dk2>
      <a:lt2>
        <a:srgbClr val="F1EFEB"/>
      </a:lt2>
      <a:accent1>
        <a:srgbClr val="9E8B50"/>
      </a:accent1>
      <a:accent2>
        <a:srgbClr val="D5966B"/>
      </a:accent2>
      <a:accent3>
        <a:srgbClr val="9BA6BB"/>
      </a:accent3>
      <a:accent4>
        <a:srgbClr val="869880"/>
      </a:accent4>
      <a:accent5>
        <a:srgbClr val="588267"/>
      </a:accent5>
      <a:accent6>
        <a:srgbClr val="B89C46"/>
      </a:accent6>
      <a:hlink>
        <a:srgbClr val="C77138"/>
      </a:hlink>
      <a:folHlink>
        <a:srgbClr val="589374"/>
      </a:folHlink>
    </a:clrScheme>
    <a:fontScheme name="BohoVogueVTI">
      <a:majorFont>
        <a:latin typeface="Walbaum Display"/>
        <a:ea typeface=""/>
        <a:cs typeface=""/>
      </a:majorFont>
      <a:minorFont>
        <a:latin typeface="Aptos Light"/>
        <a:ea typeface=""/>
        <a:cs typeface=""/>
      </a:minorFont>
    </a:fontScheme>
    <a:fmtScheme name="BohoVogu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ohoVogueVTI" id="{587E0025-A466-4551-A341-1A9F570FDF06}" vid="{F615CBBD-D1BB-4663-887F-92A47C7C6A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3822</Words>
  <Application>Microsoft Macintosh PowerPoint</Application>
  <PresentationFormat>Widescreen</PresentationFormat>
  <Paragraphs>296</Paragraphs>
  <Slides>18</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Aptos Light</vt:lpstr>
      <vt:lpstr>Arial</vt:lpstr>
      <vt:lpstr>Arial,Sans-Serif</vt:lpstr>
      <vt:lpstr>Calibri</vt:lpstr>
      <vt:lpstr>Courier New</vt:lpstr>
      <vt:lpstr>Segoe UI</vt:lpstr>
      <vt:lpstr>Symbol</vt:lpstr>
      <vt:lpstr>Walbaum Display</vt:lpstr>
      <vt:lpstr>Wingdings</vt:lpstr>
      <vt:lpstr>Wingdings,Sans-Serif</vt:lpstr>
      <vt:lpstr>BohoVogueVTI</vt:lpstr>
      <vt:lpstr>PowerPoint Presentation</vt:lpstr>
      <vt:lpstr>Overview of Workshop</vt:lpstr>
      <vt:lpstr>Learning Goals</vt:lpstr>
      <vt:lpstr>Students as Partners (SaP):  Teaching and Learning as Relationship</vt:lpstr>
      <vt:lpstr>PowerPoint Presentation</vt:lpstr>
      <vt:lpstr>SaP in Our Practice: Opportunities</vt:lpstr>
      <vt:lpstr>Benefits of SaP</vt:lpstr>
      <vt:lpstr>Makeup of ACRL's Information Literacy Frames</vt:lpstr>
      <vt:lpstr>Making Room Framework</vt:lpstr>
      <vt:lpstr>Making Room for SaP in the Framework</vt:lpstr>
      <vt:lpstr>Making Room for SaP in the Framework</vt:lpstr>
      <vt:lpstr>Making Room for SaP in the Framework</vt:lpstr>
      <vt:lpstr>Hands-On Activity: Designing Transformative Actions</vt:lpstr>
      <vt:lpstr>Your Turn: Independent Reflection</vt:lpstr>
      <vt:lpstr>Pair and Share: Insights, Changes, Questions</vt:lpstr>
      <vt:lpstr>Continually Making Room: Relationships and Meaning</vt:lpstr>
      <vt:lpstr>Exploring More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Samantha Elizabeth LeGrand</cp:lastModifiedBy>
  <cp:revision>1</cp:revision>
  <dcterms:created xsi:type="dcterms:W3CDTF">2026-03-04T16:34:27Z</dcterms:created>
  <dcterms:modified xsi:type="dcterms:W3CDTF">2026-05-12T16:47:45Z</dcterms:modified>
</cp:coreProperties>
</file>