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Bungee" panose="020B0604020202020204" charset="0"/>
      <p:regular r:id="rId17"/>
    </p:embeddedFont>
    <p:embeddedFont>
      <p:font typeface="News Cycle" panose="020B0604020202020204" charset="2"/>
      <p:regular r:id="rId18"/>
      <p:bold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2257" autoAdjust="0"/>
  </p:normalViewPr>
  <p:slideViewPr>
    <p:cSldViewPr snapToGrid="0">
      <p:cViewPr varScale="1">
        <p:scale>
          <a:sx n="57" d="100"/>
          <a:sy n="57" d="100"/>
        </p:scale>
        <p:origin x="2220" y="4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d9cb50934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d9cb50934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da87d92788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da87d92788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dc138606aa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dc138606aa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dc138606aa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dc138606aa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dc6885d44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dc6885d44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c7fe96546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c7fe96546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210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c7fe96546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c7fe96546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c7fe96546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c7fe96546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bf001ddef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bf001ddef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da87d92788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da87d9278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c7fe965467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c7fe965467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bf001ddef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bf001dde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d9cb50934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d9cb50934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mailto:teresa.augustine@valpo.edu"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53"/>
        <p:cNvGrpSpPr/>
        <p:nvPr/>
      </p:nvGrpSpPr>
      <p:grpSpPr>
        <a:xfrm>
          <a:off x="0" y="0"/>
          <a:ext cx="0" cy="0"/>
          <a:chOff x="0" y="0"/>
          <a:chExt cx="0" cy="0"/>
        </a:xfrm>
      </p:grpSpPr>
      <p:sp>
        <p:nvSpPr>
          <p:cNvPr id="54" name="Google Shape;54;p13"/>
          <p:cNvSpPr txBox="1"/>
          <p:nvPr/>
        </p:nvSpPr>
        <p:spPr>
          <a:xfrm>
            <a:off x="-1130450" y="4867000"/>
            <a:ext cx="9453000" cy="446700"/>
          </a:xfrm>
          <a:prstGeom prst="rect">
            <a:avLst/>
          </a:prstGeom>
          <a:noFill/>
          <a:ln w="228600" cap="flat" cmpd="sng">
            <a:solidFill>
              <a:schemeClr val="dk1"/>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55" name="Google Shape;55;p13"/>
          <p:cNvSpPr txBox="1">
            <a:spLocks noGrp="1"/>
          </p:cNvSpPr>
          <p:nvPr>
            <p:ph type="title"/>
          </p:nvPr>
        </p:nvSpPr>
        <p:spPr>
          <a:xfrm>
            <a:off x="250650" y="1425800"/>
            <a:ext cx="5283300" cy="755700"/>
          </a:xfrm>
          <a:prstGeom prst="rect">
            <a:avLst/>
          </a:prstGeom>
          <a:ln>
            <a:noFill/>
          </a:ln>
        </p:spPr>
        <p:txBody>
          <a:bodyPr spcFirstLastPara="1" wrap="square" lIns="91425" tIns="91425" rIns="91425" bIns="91425" anchor="b" anchorCtr="0">
            <a:noAutofit/>
          </a:bodyPr>
          <a:lstStyle/>
          <a:p>
            <a:pPr marL="0" lvl="0" indent="0" algn="l" rtl="0">
              <a:lnSpc>
                <a:spcPct val="85000"/>
              </a:lnSpc>
              <a:spcBef>
                <a:spcPts val="0"/>
              </a:spcBef>
              <a:spcAft>
                <a:spcPts val="0"/>
              </a:spcAft>
              <a:buNone/>
            </a:pPr>
            <a:r>
              <a:rPr lang="en" sz="3900">
                <a:solidFill>
                  <a:srgbClr val="E3790A"/>
                </a:solidFill>
                <a:latin typeface="Bungee"/>
                <a:ea typeface="Bungee"/>
                <a:cs typeface="Bungee"/>
                <a:sym typeface="Bungee"/>
              </a:rPr>
              <a:t>Mutiny or Modernization: </a:t>
            </a:r>
            <a:endParaRPr sz="3900">
              <a:solidFill>
                <a:srgbClr val="E3790A"/>
              </a:solidFill>
              <a:latin typeface="Bungee"/>
              <a:ea typeface="Bungee"/>
              <a:cs typeface="Bungee"/>
              <a:sym typeface="Bungee"/>
            </a:endParaRPr>
          </a:p>
        </p:txBody>
      </p:sp>
      <p:sp>
        <p:nvSpPr>
          <p:cNvPr id="56" name="Google Shape;56;p13"/>
          <p:cNvSpPr txBox="1">
            <a:spLocks noGrp="1"/>
          </p:cNvSpPr>
          <p:nvPr>
            <p:ph type="body" idx="1"/>
          </p:nvPr>
        </p:nvSpPr>
        <p:spPr>
          <a:xfrm>
            <a:off x="303250" y="2073825"/>
            <a:ext cx="4840200" cy="637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3200" b="1">
                <a:solidFill>
                  <a:srgbClr val="F3F3F3"/>
                </a:solidFill>
                <a:latin typeface="News Cycle"/>
                <a:ea typeface="News Cycle"/>
                <a:cs typeface="News Cycle"/>
                <a:sym typeface="News Cycle"/>
              </a:rPr>
              <a:t>When Disruptive Technology </a:t>
            </a:r>
            <a:endParaRPr sz="3200" b="1">
              <a:solidFill>
                <a:srgbClr val="F3F3F3"/>
              </a:solidFill>
              <a:latin typeface="News Cycle"/>
              <a:ea typeface="News Cycle"/>
              <a:cs typeface="News Cycle"/>
              <a:sym typeface="News Cycle"/>
            </a:endParaRPr>
          </a:p>
          <a:p>
            <a:pPr marL="0" lvl="0" indent="0" algn="l" rtl="0">
              <a:lnSpc>
                <a:spcPct val="100000"/>
              </a:lnSpc>
              <a:spcBef>
                <a:spcPts val="1200"/>
              </a:spcBef>
              <a:spcAft>
                <a:spcPts val="1200"/>
              </a:spcAft>
              <a:buNone/>
            </a:pPr>
            <a:endParaRPr sz="3000">
              <a:solidFill>
                <a:srgbClr val="F3F3F3"/>
              </a:solidFill>
              <a:latin typeface="News Cycle"/>
              <a:ea typeface="News Cycle"/>
              <a:cs typeface="News Cycle"/>
              <a:sym typeface="News Cycle"/>
            </a:endParaRPr>
          </a:p>
        </p:txBody>
      </p:sp>
      <p:pic>
        <p:nvPicPr>
          <p:cNvPr id="57" name="Google Shape;57;p13" title="ChatGPT Image Mar 2, 2026, 01_04_40 PM.png"/>
          <p:cNvPicPr preferRelativeResize="0"/>
          <p:nvPr/>
        </p:nvPicPr>
        <p:blipFill>
          <a:blip r:embed="rId3">
            <a:alphaModFix/>
          </a:blip>
          <a:stretch>
            <a:fillRect/>
          </a:stretch>
        </p:blipFill>
        <p:spPr>
          <a:xfrm>
            <a:off x="5294800" y="625774"/>
            <a:ext cx="3665651" cy="3665674"/>
          </a:xfrm>
          <a:prstGeom prst="rect">
            <a:avLst/>
          </a:prstGeom>
          <a:noFill/>
          <a:ln w="38100" cap="flat" cmpd="sng">
            <a:solidFill>
              <a:schemeClr val="dk2"/>
            </a:solidFill>
            <a:prstDash val="solid"/>
            <a:round/>
            <a:headEnd type="none" w="sm" len="sm"/>
            <a:tailEnd type="none" w="sm" len="sm"/>
          </a:ln>
        </p:spPr>
      </p:pic>
      <p:sp>
        <p:nvSpPr>
          <p:cNvPr id="58" name="Google Shape;58;p13"/>
          <p:cNvSpPr txBox="1"/>
          <p:nvPr/>
        </p:nvSpPr>
        <p:spPr>
          <a:xfrm>
            <a:off x="414375" y="3531025"/>
            <a:ext cx="3980400" cy="108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3F3F3"/>
                </a:solidFill>
                <a:latin typeface="News Cycle"/>
                <a:ea typeface="News Cycle"/>
                <a:cs typeface="News Cycle"/>
                <a:sym typeface="News Cycle"/>
              </a:rPr>
              <a:t>Teresa Augustine </a:t>
            </a:r>
            <a:endParaRPr sz="1800">
              <a:solidFill>
                <a:srgbClr val="F3F3F3"/>
              </a:solidFill>
              <a:latin typeface="News Cycle"/>
              <a:ea typeface="News Cycle"/>
              <a:cs typeface="News Cycle"/>
              <a:sym typeface="News Cycle"/>
            </a:endParaRPr>
          </a:p>
          <a:p>
            <a:pPr marL="0" lvl="0" indent="0" algn="l" rtl="0">
              <a:spcBef>
                <a:spcPts val="0"/>
              </a:spcBef>
              <a:spcAft>
                <a:spcPts val="0"/>
              </a:spcAft>
              <a:buNone/>
            </a:pPr>
            <a:r>
              <a:rPr lang="en" sz="1800">
                <a:solidFill>
                  <a:srgbClr val="F3F3F3"/>
                </a:solidFill>
                <a:latin typeface="News Cycle"/>
                <a:ea typeface="News Cycle"/>
                <a:cs typeface="News Cycle"/>
                <a:sym typeface="News Cycle"/>
              </a:rPr>
              <a:t>Valparaiso University, Valparaiso, IN </a:t>
            </a:r>
            <a:endParaRPr sz="1800">
              <a:solidFill>
                <a:srgbClr val="F3F3F3"/>
              </a:solidFill>
              <a:latin typeface="News Cycle"/>
              <a:ea typeface="News Cycle"/>
              <a:cs typeface="News Cycle"/>
              <a:sym typeface="News Cycle"/>
            </a:endParaRPr>
          </a:p>
          <a:p>
            <a:pPr marL="0" lvl="0" indent="0" algn="l" rtl="0">
              <a:spcBef>
                <a:spcPts val="0"/>
              </a:spcBef>
              <a:spcAft>
                <a:spcPts val="0"/>
              </a:spcAft>
              <a:buNone/>
            </a:pPr>
            <a:r>
              <a:rPr lang="en" sz="1800">
                <a:solidFill>
                  <a:srgbClr val="F3F3F3"/>
                </a:solidFill>
                <a:uFill>
                  <a:noFill/>
                </a:uFill>
                <a:latin typeface="News Cycle"/>
                <a:ea typeface="News Cycle"/>
                <a:cs typeface="News Cycle"/>
                <a:sym typeface="News Cycle"/>
                <a:hlinkClick r:id="rId4">
                  <a:extLst>
                    <a:ext uri="{A12FA001-AC4F-418D-AE19-62706E023703}">
                      <ahyp:hlinkClr xmlns:ahyp="http://schemas.microsoft.com/office/drawing/2018/hyperlinkcolor" val="tx"/>
                    </a:ext>
                  </a:extLst>
                </a:hlinkClick>
              </a:rPr>
              <a:t>teresa.augustine@valpo.edu</a:t>
            </a:r>
            <a:endParaRPr sz="1800">
              <a:solidFill>
                <a:srgbClr val="F3F3F3"/>
              </a:solidFill>
              <a:latin typeface="News Cycle"/>
              <a:ea typeface="News Cycle"/>
              <a:cs typeface="News Cycle"/>
              <a:sym typeface="News Cycle"/>
            </a:endParaRPr>
          </a:p>
          <a:p>
            <a:pPr marL="0" lvl="0" indent="0" algn="l" rtl="0">
              <a:spcBef>
                <a:spcPts val="0"/>
              </a:spcBef>
              <a:spcAft>
                <a:spcPts val="0"/>
              </a:spcAft>
              <a:buNone/>
            </a:pPr>
            <a:endParaRPr sz="1800">
              <a:solidFill>
                <a:srgbClr val="666666"/>
              </a:solidFill>
              <a:latin typeface="News Cycle"/>
              <a:ea typeface="News Cycle"/>
              <a:cs typeface="News Cycle"/>
              <a:sym typeface="News Cycle"/>
            </a:endParaRPr>
          </a:p>
          <a:p>
            <a:pPr marL="0" lvl="0" indent="0" algn="l" rtl="0">
              <a:spcBef>
                <a:spcPts val="0"/>
              </a:spcBef>
              <a:spcAft>
                <a:spcPts val="0"/>
              </a:spcAft>
              <a:buNone/>
            </a:pPr>
            <a:endParaRPr sz="1800">
              <a:solidFill>
                <a:schemeClr val="dk2"/>
              </a:solidFill>
            </a:endParaRPr>
          </a:p>
        </p:txBody>
      </p:sp>
      <p:sp>
        <p:nvSpPr>
          <p:cNvPr id="59" name="Google Shape;59;p13"/>
          <p:cNvSpPr txBox="1">
            <a:spLocks noGrp="1"/>
          </p:cNvSpPr>
          <p:nvPr>
            <p:ph type="body" idx="1"/>
          </p:nvPr>
        </p:nvSpPr>
        <p:spPr>
          <a:xfrm>
            <a:off x="324075" y="2504963"/>
            <a:ext cx="4645800" cy="7557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1200"/>
              </a:spcAft>
              <a:buNone/>
            </a:pPr>
            <a:r>
              <a:rPr lang="en" sz="3300" b="1">
                <a:solidFill>
                  <a:srgbClr val="F3F3F3"/>
                </a:solidFill>
                <a:latin typeface="News Cycle"/>
                <a:ea typeface="News Cycle"/>
                <a:cs typeface="News Cycle"/>
                <a:sym typeface="News Cycle"/>
              </a:rPr>
              <a:t>Takes the Helm</a:t>
            </a:r>
            <a:endParaRPr sz="3300" b="1">
              <a:solidFill>
                <a:srgbClr val="F3F3F3"/>
              </a:solidFill>
              <a:latin typeface="News Cycle"/>
              <a:ea typeface="News Cycle"/>
              <a:cs typeface="News Cycle"/>
              <a:sym typeface="News Cycle"/>
            </a:endParaRPr>
          </a:p>
        </p:txBody>
      </p:sp>
      <p:sp>
        <p:nvSpPr>
          <p:cNvPr id="60" name="Google Shape;60;p13"/>
          <p:cNvSpPr txBox="1"/>
          <p:nvPr/>
        </p:nvSpPr>
        <p:spPr>
          <a:xfrm>
            <a:off x="4220725" y="-140700"/>
            <a:ext cx="5345700" cy="308700"/>
          </a:xfrm>
          <a:prstGeom prst="rect">
            <a:avLst/>
          </a:prstGeom>
          <a:noFill/>
          <a:ln w="228600" cap="flat" cmpd="sng">
            <a:solidFill>
              <a:srgbClr val="999999"/>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33"/>
        <p:cNvGrpSpPr/>
        <p:nvPr/>
      </p:nvGrpSpPr>
      <p:grpSpPr>
        <a:xfrm>
          <a:off x="0" y="0"/>
          <a:ext cx="0" cy="0"/>
          <a:chOff x="0" y="0"/>
          <a:chExt cx="0" cy="0"/>
        </a:xfrm>
      </p:grpSpPr>
      <p:grpSp>
        <p:nvGrpSpPr>
          <p:cNvPr id="134" name="Google Shape;134;p22"/>
          <p:cNvGrpSpPr/>
          <p:nvPr/>
        </p:nvGrpSpPr>
        <p:grpSpPr>
          <a:xfrm rot="819803">
            <a:off x="1798925" y="426088"/>
            <a:ext cx="5064895" cy="4646645"/>
            <a:chOff x="3036531" y="970048"/>
            <a:chExt cx="3175200" cy="3175200"/>
          </a:xfrm>
        </p:grpSpPr>
        <p:sp>
          <p:nvSpPr>
            <p:cNvPr id="135" name="Google Shape;135;p22"/>
            <p:cNvSpPr/>
            <p:nvPr/>
          </p:nvSpPr>
          <p:spPr>
            <a:xfrm rot="10800000">
              <a:off x="3036531" y="970048"/>
              <a:ext cx="3175200" cy="3175200"/>
            </a:xfrm>
            <a:prstGeom prst="blockArc">
              <a:avLst>
                <a:gd name="adj1" fmla="val 5399801"/>
                <a:gd name="adj2" fmla="val 3012680"/>
                <a:gd name="adj3" fmla="val 6939"/>
              </a:avLst>
            </a:prstGeom>
            <a:solidFill>
              <a:schemeClr val="dk1"/>
            </a:solidFill>
            <a:ln>
              <a:noFill/>
            </a:ln>
          </p:spPr>
          <p:txBody>
            <a:bodyPr spcFirstLastPara="1" wrap="square" lIns="120350" tIns="120350" rIns="120350" bIns="120350" anchor="ctr" anchorCtr="0">
              <a:noAutofit/>
            </a:bodyPr>
            <a:lstStyle/>
            <a:p>
              <a:pPr marL="0" lvl="0" indent="0" algn="l" rtl="0">
                <a:spcBef>
                  <a:spcPts val="0"/>
                </a:spcBef>
                <a:spcAft>
                  <a:spcPts val="0"/>
                </a:spcAft>
                <a:buNone/>
              </a:pPr>
              <a:endParaRPr sz="1203"/>
            </a:p>
          </p:txBody>
        </p:sp>
        <p:sp>
          <p:nvSpPr>
            <p:cNvPr id="136" name="Google Shape;136;p22"/>
            <p:cNvSpPr/>
            <p:nvPr/>
          </p:nvSpPr>
          <p:spPr>
            <a:xfrm rot="10800000">
              <a:off x="3384730" y="1245512"/>
              <a:ext cx="450600" cy="450600"/>
            </a:xfrm>
            <a:prstGeom prst="rtTriangle">
              <a:avLst/>
            </a:prstGeom>
            <a:solidFill>
              <a:schemeClr val="dk1"/>
            </a:solidFill>
            <a:ln>
              <a:noFill/>
            </a:ln>
          </p:spPr>
          <p:txBody>
            <a:bodyPr spcFirstLastPara="1" wrap="square" lIns="120350" tIns="120350" rIns="120350" bIns="120350" anchor="ctr" anchorCtr="0">
              <a:noAutofit/>
            </a:bodyPr>
            <a:lstStyle/>
            <a:p>
              <a:pPr marL="0" lvl="0" indent="0" algn="l" rtl="0">
                <a:spcBef>
                  <a:spcPts val="0"/>
                </a:spcBef>
                <a:spcAft>
                  <a:spcPts val="0"/>
                </a:spcAft>
                <a:buNone/>
              </a:pPr>
              <a:endParaRPr sz="1338"/>
            </a:p>
          </p:txBody>
        </p:sp>
      </p:grpSp>
      <p:grpSp>
        <p:nvGrpSpPr>
          <p:cNvPr id="137" name="Google Shape;137;p22"/>
          <p:cNvGrpSpPr/>
          <p:nvPr/>
        </p:nvGrpSpPr>
        <p:grpSpPr>
          <a:xfrm>
            <a:off x="3966957" y="432264"/>
            <a:ext cx="3374027" cy="1792489"/>
            <a:chOff x="3798079" y="891465"/>
            <a:chExt cx="1605304" cy="919980"/>
          </a:xfrm>
        </p:grpSpPr>
        <p:sp>
          <p:nvSpPr>
            <p:cNvPr id="138" name="Google Shape;138;p22"/>
            <p:cNvSpPr/>
            <p:nvPr/>
          </p:nvSpPr>
          <p:spPr>
            <a:xfrm>
              <a:off x="3798079" y="994245"/>
              <a:ext cx="1605300" cy="817200"/>
            </a:xfrm>
            <a:prstGeom prst="rect">
              <a:avLst/>
            </a:prstGeom>
            <a:solidFill>
              <a:srgbClr val="1C4587"/>
            </a:solidFill>
            <a:ln>
              <a:noFill/>
            </a:ln>
          </p:spPr>
          <p:txBody>
            <a:bodyPr spcFirstLastPara="1" wrap="square" lIns="140450" tIns="140450" rIns="140450" bIns="140450" anchor="ctr" anchorCtr="0">
              <a:noAutofit/>
            </a:bodyPr>
            <a:lstStyle/>
            <a:p>
              <a:pPr marL="0" lvl="0" indent="0" algn="ctr" rtl="0">
                <a:spcBef>
                  <a:spcPts val="0"/>
                </a:spcBef>
                <a:spcAft>
                  <a:spcPts val="0"/>
                </a:spcAft>
                <a:buNone/>
              </a:pPr>
              <a:r>
                <a:rPr lang="en" sz="3034">
                  <a:solidFill>
                    <a:srgbClr val="FFFFFF"/>
                  </a:solidFill>
                  <a:latin typeface="Bungee"/>
                  <a:ea typeface="Bungee"/>
                  <a:cs typeface="Bungee"/>
                  <a:sym typeface="Bungee"/>
                </a:rPr>
                <a:t>DISRUPTIVE </a:t>
              </a:r>
              <a:endParaRPr sz="3034">
                <a:solidFill>
                  <a:srgbClr val="FFFFFF"/>
                </a:solidFill>
                <a:latin typeface="Bungee"/>
                <a:ea typeface="Bungee"/>
                <a:cs typeface="Bungee"/>
                <a:sym typeface="Bungee"/>
              </a:endParaRPr>
            </a:p>
            <a:p>
              <a:pPr marL="0" lvl="0" indent="0" algn="ctr" rtl="0">
                <a:spcBef>
                  <a:spcPts val="0"/>
                </a:spcBef>
                <a:spcAft>
                  <a:spcPts val="0"/>
                </a:spcAft>
                <a:buNone/>
              </a:pPr>
              <a:r>
                <a:rPr lang="en" sz="3034">
                  <a:solidFill>
                    <a:srgbClr val="FFFFFF"/>
                  </a:solidFill>
                  <a:latin typeface="Bungee"/>
                  <a:ea typeface="Bungee"/>
                  <a:cs typeface="Bungee"/>
                  <a:sym typeface="Bungee"/>
                </a:rPr>
                <a:t>TECHNOLOGY</a:t>
              </a:r>
              <a:endParaRPr sz="3034">
                <a:solidFill>
                  <a:srgbClr val="FFFFFF"/>
                </a:solidFill>
                <a:latin typeface="Bungee"/>
                <a:ea typeface="Bungee"/>
                <a:cs typeface="Bungee"/>
                <a:sym typeface="Bungee"/>
              </a:endParaRPr>
            </a:p>
          </p:txBody>
        </p:sp>
        <p:sp>
          <p:nvSpPr>
            <p:cNvPr id="139" name="Google Shape;139;p22"/>
            <p:cNvSpPr/>
            <p:nvPr/>
          </p:nvSpPr>
          <p:spPr>
            <a:xfrm>
              <a:off x="3798083" y="891465"/>
              <a:ext cx="1605300" cy="102900"/>
            </a:xfrm>
            <a:prstGeom prst="round1Rect">
              <a:avLst>
                <a:gd name="adj" fmla="val 50000"/>
              </a:avLst>
            </a:prstGeom>
            <a:solidFill>
              <a:srgbClr val="E3790A"/>
            </a:solidFill>
            <a:ln>
              <a:noFill/>
            </a:ln>
          </p:spPr>
          <p:txBody>
            <a:bodyPr spcFirstLastPara="1" wrap="square" lIns="140450" tIns="140450" rIns="140450" bIns="140450" anchor="ctr" anchorCtr="0">
              <a:noAutofit/>
            </a:bodyPr>
            <a:lstStyle/>
            <a:p>
              <a:pPr marL="0" lvl="0" indent="0" algn="l" rtl="0">
                <a:spcBef>
                  <a:spcPts val="0"/>
                </a:spcBef>
                <a:spcAft>
                  <a:spcPts val="0"/>
                </a:spcAft>
                <a:buNone/>
              </a:pPr>
              <a:endParaRPr sz="1229">
                <a:solidFill>
                  <a:srgbClr val="FFFFFF"/>
                </a:solidFill>
              </a:endParaRPr>
            </a:p>
          </p:txBody>
        </p:sp>
      </p:grpSp>
      <p:grpSp>
        <p:nvGrpSpPr>
          <p:cNvPr id="140" name="Google Shape;140;p22"/>
          <p:cNvGrpSpPr/>
          <p:nvPr/>
        </p:nvGrpSpPr>
        <p:grpSpPr>
          <a:xfrm>
            <a:off x="5166162" y="2897123"/>
            <a:ext cx="2594654" cy="1737049"/>
            <a:chOff x="3798081" y="891461"/>
            <a:chExt cx="1332300" cy="878895"/>
          </a:xfrm>
        </p:grpSpPr>
        <p:sp>
          <p:nvSpPr>
            <p:cNvPr id="141" name="Google Shape;141;p22"/>
            <p:cNvSpPr/>
            <p:nvPr/>
          </p:nvSpPr>
          <p:spPr>
            <a:xfrm>
              <a:off x="3798081" y="994257"/>
              <a:ext cx="1332300" cy="776100"/>
            </a:xfrm>
            <a:prstGeom prst="rect">
              <a:avLst/>
            </a:prstGeom>
            <a:solidFill>
              <a:srgbClr val="85200C"/>
            </a:solidFill>
            <a:ln>
              <a:noFill/>
            </a:ln>
          </p:spPr>
          <p:txBody>
            <a:bodyPr spcFirstLastPara="1" wrap="square" lIns="147375" tIns="147375" rIns="147375" bIns="147375" anchor="ctr" anchorCtr="0">
              <a:noAutofit/>
            </a:bodyPr>
            <a:lstStyle/>
            <a:p>
              <a:pPr marL="0" lvl="0" indent="0" algn="ctr" rtl="0">
                <a:lnSpc>
                  <a:spcPct val="85000"/>
                </a:lnSpc>
                <a:spcBef>
                  <a:spcPts val="0"/>
                </a:spcBef>
                <a:spcAft>
                  <a:spcPts val="0"/>
                </a:spcAft>
                <a:buNone/>
              </a:pPr>
              <a:r>
                <a:rPr lang="en" sz="3621">
                  <a:solidFill>
                    <a:srgbClr val="FFFFFF"/>
                  </a:solidFill>
                  <a:latin typeface="Bungee"/>
                  <a:ea typeface="Bungee"/>
                  <a:cs typeface="Bungee"/>
                  <a:sym typeface="Bungee"/>
                </a:rPr>
                <a:t>ReD</a:t>
              </a:r>
              <a:endParaRPr sz="3621">
                <a:solidFill>
                  <a:srgbClr val="FFFFFF"/>
                </a:solidFill>
                <a:latin typeface="Bungee"/>
                <a:ea typeface="Bungee"/>
                <a:cs typeface="Bungee"/>
                <a:sym typeface="Bungee"/>
              </a:endParaRPr>
            </a:p>
            <a:p>
              <a:pPr marL="0" lvl="0" indent="0" algn="ctr" rtl="0">
                <a:lnSpc>
                  <a:spcPct val="85000"/>
                </a:lnSpc>
                <a:spcBef>
                  <a:spcPts val="0"/>
                </a:spcBef>
                <a:spcAft>
                  <a:spcPts val="0"/>
                </a:spcAft>
                <a:buNone/>
              </a:pPr>
              <a:r>
                <a:rPr lang="en" sz="3621">
                  <a:solidFill>
                    <a:srgbClr val="FFFFFF"/>
                  </a:solidFill>
                  <a:latin typeface="Bungee"/>
                  <a:ea typeface="Bungee"/>
                  <a:cs typeface="Bungee"/>
                  <a:sym typeface="Bungee"/>
                </a:rPr>
                <a:t>FLAGS</a:t>
              </a:r>
              <a:endParaRPr sz="3621">
                <a:solidFill>
                  <a:srgbClr val="FFFFFF"/>
                </a:solidFill>
                <a:latin typeface="Bungee"/>
                <a:ea typeface="Bungee"/>
                <a:cs typeface="Bungee"/>
                <a:sym typeface="Bungee"/>
              </a:endParaRPr>
            </a:p>
          </p:txBody>
        </p:sp>
        <p:sp>
          <p:nvSpPr>
            <p:cNvPr id="142" name="Google Shape;142;p22"/>
            <p:cNvSpPr/>
            <p:nvPr/>
          </p:nvSpPr>
          <p:spPr>
            <a:xfrm>
              <a:off x="3798081" y="891461"/>
              <a:ext cx="1332300" cy="102900"/>
            </a:xfrm>
            <a:prstGeom prst="round1Rect">
              <a:avLst>
                <a:gd name="adj" fmla="val 50000"/>
              </a:avLst>
            </a:prstGeom>
            <a:solidFill>
              <a:srgbClr val="E3790A"/>
            </a:solidFill>
            <a:ln>
              <a:noFill/>
            </a:ln>
          </p:spPr>
          <p:txBody>
            <a:bodyPr spcFirstLastPara="1" wrap="square" lIns="147375" tIns="147375" rIns="147375" bIns="147375" anchor="ctr" anchorCtr="0">
              <a:noAutofit/>
            </a:bodyPr>
            <a:lstStyle/>
            <a:p>
              <a:pPr marL="0" lvl="0" indent="0" algn="l" rtl="0">
                <a:spcBef>
                  <a:spcPts val="0"/>
                </a:spcBef>
                <a:spcAft>
                  <a:spcPts val="0"/>
                </a:spcAft>
                <a:buNone/>
              </a:pPr>
              <a:endParaRPr sz="1289">
                <a:solidFill>
                  <a:srgbClr val="FFFFFF"/>
                </a:solidFill>
              </a:endParaRPr>
            </a:p>
          </p:txBody>
        </p:sp>
      </p:grpSp>
      <p:grpSp>
        <p:nvGrpSpPr>
          <p:cNvPr id="143" name="Google Shape;143;p22"/>
          <p:cNvGrpSpPr/>
          <p:nvPr/>
        </p:nvGrpSpPr>
        <p:grpSpPr>
          <a:xfrm>
            <a:off x="769142" y="2308975"/>
            <a:ext cx="2594663" cy="1736973"/>
            <a:chOff x="3798081" y="891464"/>
            <a:chExt cx="1332305" cy="1077794"/>
          </a:xfrm>
        </p:grpSpPr>
        <p:sp>
          <p:nvSpPr>
            <p:cNvPr id="144" name="Google Shape;144;p22"/>
            <p:cNvSpPr/>
            <p:nvPr/>
          </p:nvSpPr>
          <p:spPr>
            <a:xfrm>
              <a:off x="3798081" y="994259"/>
              <a:ext cx="1332300" cy="975000"/>
            </a:xfrm>
            <a:prstGeom prst="rect">
              <a:avLst/>
            </a:prstGeom>
            <a:solidFill>
              <a:srgbClr val="134F5C"/>
            </a:solidFill>
            <a:ln>
              <a:noFill/>
            </a:ln>
          </p:spPr>
          <p:txBody>
            <a:bodyPr spcFirstLastPara="1" wrap="square" lIns="147350" tIns="147350" rIns="147350" bIns="147350" anchor="ctr" anchorCtr="0">
              <a:noAutofit/>
            </a:bodyPr>
            <a:lstStyle/>
            <a:p>
              <a:pPr marL="0" lvl="0" indent="0" algn="ctr" rtl="0">
                <a:spcBef>
                  <a:spcPts val="0"/>
                </a:spcBef>
                <a:spcAft>
                  <a:spcPts val="0"/>
                </a:spcAft>
                <a:buNone/>
              </a:pPr>
              <a:endParaRPr sz="3183">
                <a:solidFill>
                  <a:srgbClr val="FFFFFF"/>
                </a:solidFill>
                <a:latin typeface="Bungee"/>
                <a:ea typeface="Bungee"/>
                <a:cs typeface="Bungee"/>
                <a:sym typeface="Bungee"/>
              </a:endParaRPr>
            </a:p>
            <a:p>
              <a:pPr marL="0" lvl="0" indent="0" algn="ctr" rtl="0">
                <a:spcBef>
                  <a:spcPts val="0"/>
                </a:spcBef>
                <a:spcAft>
                  <a:spcPts val="0"/>
                </a:spcAft>
                <a:buNone/>
              </a:pPr>
              <a:r>
                <a:rPr lang="en" sz="3621">
                  <a:solidFill>
                    <a:srgbClr val="FFFFFF"/>
                  </a:solidFill>
                  <a:latin typeface="Bungee"/>
                  <a:ea typeface="Bungee"/>
                  <a:cs typeface="Bungee"/>
                  <a:sym typeface="Bungee"/>
                </a:rPr>
                <a:t>Major </a:t>
              </a:r>
              <a:endParaRPr sz="3621">
                <a:solidFill>
                  <a:srgbClr val="FFFFFF"/>
                </a:solidFill>
                <a:latin typeface="Bungee"/>
                <a:ea typeface="Bungee"/>
                <a:cs typeface="Bungee"/>
                <a:sym typeface="Bungee"/>
              </a:endParaRPr>
            </a:p>
            <a:p>
              <a:pPr marL="0" lvl="0" indent="0" algn="ctr" rtl="0">
                <a:spcBef>
                  <a:spcPts val="0"/>
                </a:spcBef>
                <a:spcAft>
                  <a:spcPts val="0"/>
                </a:spcAft>
                <a:buNone/>
              </a:pPr>
              <a:r>
                <a:rPr lang="en" sz="3621">
                  <a:solidFill>
                    <a:srgbClr val="FFFFFF"/>
                  </a:solidFill>
                  <a:latin typeface="Bungee"/>
                  <a:ea typeface="Bungee"/>
                  <a:cs typeface="Bungee"/>
                  <a:sym typeface="Bungee"/>
                </a:rPr>
                <a:t>Change</a:t>
              </a:r>
              <a:endParaRPr sz="3621">
                <a:solidFill>
                  <a:srgbClr val="FFFFFF"/>
                </a:solidFill>
                <a:latin typeface="Bungee"/>
                <a:ea typeface="Bungee"/>
                <a:cs typeface="Bungee"/>
                <a:sym typeface="Bungee"/>
              </a:endParaRPr>
            </a:p>
            <a:p>
              <a:pPr marL="0" lvl="0" indent="0" algn="l" rtl="0">
                <a:spcBef>
                  <a:spcPts val="0"/>
                </a:spcBef>
                <a:spcAft>
                  <a:spcPts val="0"/>
                </a:spcAft>
                <a:buNone/>
              </a:pPr>
              <a:endParaRPr sz="2552">
                <a:solidFill>
                  <a:srgbClr val="FFFFFF"/>
                </a:solidFill>
                <a:latin typeface="Bungee"/>
                <a:ea typeface="Bungee"/>
                <a:cs typeface="Bungee"/>
                <a:sym typeface="Bungee"/>
              </a:endParaRPr>
            </a:p>
          </p:txBody>
        </p:sp>
        <p:sp>
          <p:nvSpPr>
            <p:cNvPr id="145" name="Google Shape;145;p22"/>
            <p:cNvSpPr/>
            <p:nvPr/>
          </p:nvSpPr>
          <p:spPr>
            <a:xfrm>
              <a:off x="3798086" y="891464"/>
              <a:ext cx="1332300" cy="137100"/>
            </a:xfrm>
            <a:prstGeom prst="round1Rect">
              <a:avLst>
                <a:gd name="adj" fmla="val 50000"/>
              </a:avLst>
            </a:prstGeom>
            <a:solidFill>
              <a:srgbClr val="E3790A"/>
            </a:solidFill>
            <a:ln>
              <a:noFill/>
            </a:ln>
          </p:spPr>
          <p:txBody>
            <a:bodyPr spcFirstLastPara="1" wrap="square" lIns="147350" tIns="147350" rIns="147350" bIns="147350" anchor="ctr" anchorCtr="0">
              <a:noAutofit/>
            </a:bodyPr>
            <a:lstStyle/>
            <a:p>
              <a:pPr marL="0" lvl="0" indent="0" algn="l" rtl="0">
                <a:spcBef>
                  <a:spcPts val="0"/>
                </a:spcBef>
                <a:spcAft>
                  <a:spcPts val="0"/>
                </a:spcAft>
                <a:buNone/>
              </a:pPr>
              <a:endParaRPr sz="1289">
                <a:solidFill>
                  <a:srgbClr val="FFFFFF"/>
                </a:solidFill>
              </a:endParaRPr>
            </a:p>
          </p:txBody>
        </p:sp>
      </p:grpSp>
      <p:sp>
        <p:nvSpPr>
          <p:cNvPr id="146" name="Google Shape;146;p22"/>
          <p:cNvSpPr txBox="1"/>
          <p:nvPr/>
        </p:nvSpPr>
        <p:spPr>
          <a:xfrm>
            <a:off x="156850" y="-1236700"/>
            <a:ext cx="1164900" cy="1629900"/>
          </a:xfrm>
          <a:prstGeom prst="rect">
            <a:avLst/>
          </a:prstGeom>
          <a:noFill/>
          <a:ln w="228600" cap="flat" cmpd="sng">
            <a:solidFill>
              <a:srgbClr val="666666"/>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47" name="Google Shape;147;p22"/>
          <p:cNvSpPr txBox="1"/>
          <p:nvPr/>
        </p:nvSpPr>
        <p:spPr>
          <a:xfrm>
            <a:off x="8890750" y="3419075"/>
            <a:ext cx="1590000" cy="24978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48" name="Google Shape;148;p22"/>
          <p:cNvSpPr txBox="1"/>
          <p:nvPr/>
        </p:nvSpPr>
        <p:spPr>
          <a:xfrm>
            <a:off x="422625" y="765000"/>
            <a:ext cx="30000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b="1">
                <a:solidFill>
                  <a:srgbClr val="E3790A"/>
                </a:solidFill>
                <a:latin typeface="News Cycle"/>
                <a:ea typeface="News Cycle"/>
                <a:cs typeface="News Cycle"/>
                <a:sym typeface="News Cycle"/>
              </a:rPr>
              <a:t>Finding 1:</a:t>
            </a:r>
            <a:endParaRPr>
              <a:solidFill>
                <a:srgbClr val="E3790A"/>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52"/>
        <p:cNvGrpSpPr/>
        <p:nvPr/>
      </p:nvGrpSpPr>
      <p:grpSpPr>
        <a:xfrm>
          <a:off x="0" y="0"/>
          <a:ext cx="0" cy="0"/>
          <a:chOff x="0" y="0"/>
          <a:chExt cx="0" cy="0"/>
        </a:xfrm>
      </p:grpSpPr>
      <p:sp>
        <p:nvSpPr>
          <p:cNvPr id="153" name="Google Shape;153;p23"/>
          <p:cNvSpPr txBox="1"/>
          <p:nvPr/>
        </p:nvSpPr>
        <p:spPr>
          <a:xfrm>
            <a:off x="647386" y="913525"/>
            <a:ext cx="7680000" cy="781200"/>
          </a:xfrm>
          <a:prstGeom prst="rect">
            <a:avLst/>
          </a:prstGeom>
          <a:noFill/>
          <a:ln>
            <a:noFill/>
          </a:ln>
        </p:spPr>
        <p:txBody>
          <a:bodyPr spcFirstLastPara="1" wrap="square" lIns="91425" tIns="91425" rIns="91425" bIns="91425" anchor="t" anchorCtr="0">
            <a:noAutofit/>
          </a:bodyPr>
          <a:lstStyle/>
          <a:p>
            <a:pPr marL="1600200" lvl="0" indent="-1600200" algn="l" rtl="0">
              <a:spcBef>
                <a:spcPts val="0"/>
              </a:spcBef>
              <a:spcAft>
                <a:spcPts val="0"/>
              </a:spcAft>
              <a:buNone/>
            </a:pPr>
            <a:r>
              <a:rPr lang="en" sz="3000" b="1">
                <a:solidFill>
                  <a:srgbClr val="E3790A"/>
                </a:solidFill>
                <a:latin typeface="News Cycle"/>
                <a:ea typeface="News Cycle"/>
                <a:cs typeface="News Cycle"/>
                <a:sym typeface="News Cycle"/>
              </a:rPr>
              <a:t>Finding 2:</a:t>
            </a:r>
            <a:r>
              <a:rPr lang="en" sz="3000">
                <a:solidFill>
                  <a:schemeClr val="lt2"/>
                </a:solidFill>
                <a:latin typeface="News Cycle"/>
                <a:ea typeface="News Cycle"/>
                <a:cs typeface="News Cycle"/>
                <a:sym typeface="News Cycle"/>
              </a:rPr>
              <a:t> </a:t>
            </a:r>
            <a:r>
              <a:rPr lang="en" sz="3000" b="1">
                <a:solidFill>
                  <a:schemeClr val="lt2"/>
                </a:solidFill>
                <a:latin typeface="News Cycle"/>
                <a:ea typeface="News Cycle"/>
                <a:cs typeface="News Cycle"/>
                <a:sym typeface="News Cycle"/>
              </a:rPr>
              <a:t>Libraries are susceptible to external factors.</a:t>
            </a:r>
            <a:endParaRPr sz="3000" b="1">
              <a:solidFill>
                <a:schemeClr val="lt2"/>
              </a:solidFill>
              <a:latin typeface="News Cycle"/>
              <a:ea typeface="News Cycle"/>
              <a:cs typeface="News Cycle"/>
              <a:sym typeface="News Cycle"/>
            </a:endParaRPr>
          </a:p>
          <a:p>
            <a:pPr marL="0" lvl="0" indent="0" algn="l" rtl="0">
              <a:spcBef>
                <a:spcPts val="0"/>
              </a:spcBef>
              <a:spcAft>
                <a:spcPts val="0"/>
              </a:spcAft>
              <a:buNone/>
            </a:pPr>
            <a:endParaRPr sz="3000">
              <a:solidFill>
                <a:schemeClr val="dk2"/>
              </a:solidFill>
              <a:latin typeface="News Cycle"/>
              <a:ea typeface="News Cycle"/>
              <a:cs typeface="News Cycle"/>
              <a:sym typeface="News Cycle"/>
            </a:endParaRPr>
          </a:p>
        </p:txBody>
      </p:sp>
      <p:sp>
        <p:nvSpPr>
          <p:cNvPr id="154" name="Google Shape;154;p23"/>
          <p:cNvSpPr txBox="1"/>
          <p:nvPr/>
        </p:nvSpPr>
        <p:spPr>
          <a:xfrm>
            <a:off x="647386" y="2153802"/>
            <a:ext cx="7680000" cy="78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E3790A"/>
                </a:solidFill>
                <a:latin typeface="News Cycle"/>
                <a:ea typeface="News Cycle"/>
                <a:cs typeface="News Cycle"/>
                <a:sym typeface="News Cycle"/>
              </a:rPr>
              <a:t>Finding 3:</a:t>
            </a:r>
            <a:r>
              <a:rPr lang="en" sz="3000" b="1">
                <a:solidFill>
                  <a:schemeClr val="lt2"/>
                </a:solidFill>
                <a:latin typeface="News Cycle"/>
                <a:ea typeface="News Cycle"/>
                <a:cs typeface="News Cycle"/>
                <a:sym typeface="News Cycle"/>
              </a:rPr>
              <a:t> Libraries are resilient.</a:t>
            </a:r>
            <a:endParaRPr sz="3000" b="1">
              <a:solidFill>
                <a:schemeClr val="lt2"/>
              </a:solidFill>
              <a:latin typeface="News Cycle"/>
              <a:ea typeface="News Cycle"/>
              <a:cs typeface="News Cycle"/>
              <a:sym typeface="News Cycle"/>
            </a:endParaRPr>
          </a:p>
          <a:p>
            <a:pPr marL="0" lvl="0" indent="0" algn="l" rtl="0">
              <a:spcBef>
                <a:spcPts val="0"/>
              </a:spcBef>
              <a:spcAft>
                <a:spcPts val="0"/>
              </a:spcAft>
              <a:buNone/>
            </a:pPr>
            <a:endParaRPr sz="3000" b="1">
              <a:solidFill>
                <a:schemeClr val="dk2"/>
              </a:solidFill>
              <a:latin typeface="News Cycle"/>
              <a:ea typeface="News Cycle"/>
              <a:cs typeface="News Cycle"/>
              <a:sym typeface="News Cycle"/>
            </a:endParaRPr>
          </a:p>
        </p:txBody>
      </p:sp>
      <p:sp>
        <p:nvSpPr>
          <p:cNvPr id="155" name="Google Shape;155;p23"/>
          <p:cNvSpPr txBox="1"/>
          <p:nvPr/>
        </p:nvSpPr>
        <p:spPr>
          <a:xfrm>
            <a:off x="647375" y="3127775"/>
            <a:ext cx="7680000" cy="781200"/>
          </a:xfrm>
          <a:prstGeom prst="rect">
            <a:avLst/>
          </a:prstGeom>
          <a:noFill/>
          <a:ln>
            <a:noFill/>
          </a:ln>
        </p:spPr>
        <p:txBody>
          <a:bodyPr spcFirstLastPara="1" wrap="square" lIns="91425" tIns="91425" rIns="91425" bIns="91425" anchor="t" anchorCtr="0">
            <a:noAutofit/>
          </a:bodyPr>
          <a:lstStyle/>
          <a:p>
            <a:pPr marL="1600200" lvl="0" indent="-1600200" algn="l" rtl="0">
              <a:spcBef>
                <a:spcPts val="0"/>
              </a:spcBef>
              <a:spcAft>
                <a:spcPts val="0"/>
              </a:spcAft>
              <a:buNone/>
            </a:pPr>
            <a:r>
              <a:rPr lang="en" sz="3000" b="1">
                <a:solidFill>
                  <a:srgbClr val="E3790A"/>
                </a:solidFill>
                <a:latin typeface="News Cycle"/>
                <a:ea typeface="News Cycle"/>
                <a:cs typeface="News Cycle"/>
                <a:sym typeface="News Cycle"/>
              </a:rPr>
              <a:t>Finding 4:</a:t>
            </a:r>
            <a:r>
              <a:rPr lang="en" sz="3000" b="1">
                <a:solidFill>
                  <a:schemeClr val="lt2"/>
                </a:solidFill>
                <a:latin typeface="News Cycle"/>
                <a:ea typeface="News Cycle"/>
                <a:cs typeface="News Cycle"/>
                <a:sym typeface="News Cycle"/>
              </a:rPr>
              <a:t> Libraries are moved forward by innovators. </a:t>
            </a:r>
            <a:endParaRPr sz="3000" b="1">
              <a:solidFill>
                <a:schemeClr val="dk2"/>
              </a:solidFill>
              <a:latin typeface="News Cycle"/>
              <a:ea typeface="News Cycle"/>
              <a:cs typeface="News Cycle"/>
              <a:sym typeface="News Cycle"/>
            </a:endParaRPr>
          </a:p>
        </p:txBody>
      </p:sp>
      <p:sp>
        <p:nvSpPr>
          <p:cNvPr id="156" name="Google Shape;156;p23"/>
          <p:cNvSpPr txBox="1"/>
          <p:nvPr/>
        </p:nvSpPr>
        <p:spPr>
          <a:xfrm>
            <a:off x="8776025" y="442275"/>
            <a:ext cx="1164900" cy="1629900"/>
          </a:xfrm>
          <a:prstGeom prst="rect">
            <a:avLst/>
          </a:prstGeom>
          <a:noFill/>
          <a:ln w="228600" cap="flat" cmpd="sng">
            <a:solidFill>
              <a:srgbClr val="666666"/>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57" name="Google Shape;157;p23"/>
          <p:cNvSpPr txBox="1"/>
          <p:nvPr/>
        </p:nvSpPr>
        <p:spPr>
          <a:xfrm>
            <a:off x="5772200" y="4661125"/>
            <a:ext cx="3032100" cy="17259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61"/>
        <p:cNvGrpSpPr/>
        <p:nvPr/>
      </p:nvGrpSpPr>
      <p:grpSpPr>
        <a:xfrm>
          <a:off x="0" y="0"/>
          <a:ext cx="0" cy="0"/>
          <a:chOff x="0" y="0"/>
          <a:chExt cx="0" cy="0"/>
        </a:xfrm>
      </p:grpSpPr>
      <p:sp>
        <p:nvSpPr>
          <p:cNvPr id="162" name="Google Shape;162;p24"/>
          <p:cNvSpPr txBox="1"/>
          <p:nvPr/>
        </p:nvSpPr>
        <p:spPr>
          <a:xfrm>
            <a:off x="648125" y="1180025"/>
            <a:ext cx="7415100" cy="781200"/>
          </a:xfrm>
          <a:prstGeom prst="rect">
            <a:avLst/>
          </a:prstGeom>
          <a:noFill/>
          <a:ln>
            <a:noFill/>
          </a:ln>
        </p:spPr>
        <p:txBody>
          <a:bodyPr spcFirstLastPara="1" wrap="square" lIns="91425" tIns="91425" rIns="91425" bIns="91425" anchor="t" anchorCtr="0">
            <a:noAutofit/>
          </a:bodyPr>
          <a:lstStyle/>
          <a:p>
            <a:pPr marL="1920240" lvl="0" indent="-1920240" algn="l" rtl="0">
              <a:spcBef>
                <a:spcPts val="0"/>
              </a:spcBef>
              <a:spcAft>
                <a:spcPts val="0"/>
              </a:spcAft>
              <a:buNone/>
            </a:pPr>
            <a:r>
              <a:rPr lang="en" sz="3700" b="1">
                <a:solidFill>
                  <a:srgbClr val="E3790A"/>
                </a:solidFill>
                <a:latin typeface="News Cycle"/>
                <a:ea typeface="News Cycle"/>
                <a:cs typeface="News Cycle"/>
                <a:sym typeface="News Cycle"/>
              </a:rPr>
              <a:t>Finding 5:</a:t>
            </a:r>
            <a:r>
              <a:rPr lang="en" sz="3700" b="1">
                <a:solidFill>
                  <a:schemeClr val="lt2"/>
                </a:solidFill>
                <a:latin typeface="News Cycle"/>
                <a:ea typeface="News Cycle"/>
                <a:cs typeface="News Cycle"/>
                <a:sym typeface="News Cycle"/>
              </a:rPr>
              <a:t> Librarians have supported and educated their communities for decades, now is the chance to </a:t>
            </a:r>
            <a:r>
              <a:rPr lang="en" sz="3700" b="1" u="sng">
                <a:solidFill>
                  <a:schemeClr val="lt2"/>
                </a:solidFill>
                <a:latin typeface="News Cycle"/>
                <a:ea typeface="News Cycle"/>
                <a:cs typeface="News Cycle"/>
                <a:sym typeface="News Cycle"/>
              </a:rPr>
              <a:t>lead</a:t>
            </a:r>
            <a:r>
              <a:rPr lang="en" sz="3700" b="1">
                <a:solidFill>
                  <a:schemeClr val="lt2"/>
                </a:solidFill>
                <a:latin typeface="News Cycle"/>
                <a:ea typeface="News Cycle"/>
                <a:cs typeface="News Cycle"/>
                <a:sym typeface="News Cycle"/>
              </a:rPr>
              <a:t>. </a:t>
            </a:r>
            <a:endParaRPr sz="3700" b="1">
              <a:solidFill>
                <a:schemeClr val="dk2"/>
              </a:solidFill>
              <a:latin typeface="News Cycle"/>
              <a:ea typeface="News Cycle"/>
              <a:cs typeface="News Cycle"/>
              <a:sym typeface="News Cycle"/>
            </a:endParaRPr>
          </a:p>
        </p:txBody>
      </p:sp>
      <p:sp>
        <p:nvSpPr>
          <p:cNvPr id="163" name="Google Shape;163;p24"/>
          <p:cNvSpPr txBox="1"/>
          <p:nvPr/>
        </p:nvSpPr>
        <p:spPr>
          <a:xfrm>
            <a:off x="8291850" y="200425"/>
            <a:ext cx="1164900" cy="1629900"/>
          </a:xfrm>
          <a:prstGeom prst="rect">
            <a:avLst/>
          </a:prstGeom>
          <a:noFill/>
          <a:ln w="228600" cap="flat" cmpd="sng">
            <a:solidFill>
              <a:srgbClr val="666666"/>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64" name="Google Shape;164;p24"/>
          <p:cNvSpPr txBox="1"/>
          <p:nvPr/>
        </p:nvSpPr>
        <p:spPr>
          <a:xfrm>
            <a:off x="876625" y="4349275"/>
            <a:ext cx="1590000" cy="17259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68"/>
        <p:cNvGrpSpPr/>
        <p:nvPr/>
      </p:nvGrpSpPr>
      <p:grpSpPr>
        <a:xfrm>
          <a:off x="0" y="0"/>
          <a:ext cx="0" cy="0"/>
          <a:chOff x="0" y="0"/>
          <a:chExt cx="0" cy="0"/>
        </a:xfrm>
      </p:grpSpPr>
      <p:sp>
        <p:nvSpPr>
          <p:cNvPr id="169" name="Google Shape;169;p25"/>
          <p:cNvSpPr txBox="1"/>
          <p:nvPr/>
        </p:nvSpPr>
        <p:spPr>
          <a:xfrm>
            <a:off x="694125" y="1272325"/>
            <a:ext cx="7878900" cy="15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a:solidFill>
                  <a:schemeClr val="lt2"/>
                </a:solidFill>
                <a:latin typeface="News Cycle"/>
                <a:ea typeface="News Cycle"/>
                <a:cs typeface="News Cycle"/>
                <a:sym typeface="News Cycle"/>
              </a:rPr>
              <a:t>“Libraries cannot cling to the past, steadfastly refusing to change, nor can they simply go along for the ride passively accepting what comes along. Libraries and the individual librarians working in them must not only welcome the future, but also believe they have a stake in shaping it." </a:t>
            </a:r>
            <a:endParaRPr sz="2800">
              <a:solidFill>
                <a:schemeClr val="lt2"/>
              </a:solidFill>
              <a:latin typeface="News Cycle"/>
              <a:ea typeface="News Cycle"/>
              <a:cs typeface="News Cycle"/>
              <a:sym typeface="News Cycle"/>
            </a:endParaRPr>
          </a:p>
          <a:p>
            <a:pPr marL="0" lvl="0" indent="0" algn="l" rtl="0">
              <a:spcBef>
                <a:spcPts val="0"/>
              </a:spcBef>
              <a:spcAft>
                <a:spcPts val="0"/>
              </a:spcAft>
              <a:buNone/>
            </a:pPr>
            <a:endParaRPr sz="2000">
              <a:solidFill>
                <a:schemeClr val="lt2"/>
              </a:solidFill>
              <a:latin typeface="News Cycle"/>
              <a:ea typeface="News Cycle"/>
              <a:cs typeface="News Cycle"/>
              <a:sym typeface="News Cycle"/>
            </a:endParaRPr>
          </a:p>
          <a:p>
            <a:pPr marL="0" lvl="0" indent="0" algn="l" rtl="0">
              <a:spcBef>
                <a:spcPts val="0"/>
              </a:spcBef>
              <a:spcAft>
                <a:spcPts val="0"/>
              </a:spcAft>
              <a:buNone/>
            </a:pPr>
            <a:r>
              <a:rPr lang="en" sz="2000">
                <a:solidFill>
                  <a:schemeClr val="lt2"/>
                </a:solidFill>
                <a:latin typeface="News Cycle"/>
                <a:ea typeface="News Cycle"/>
                <a:cs typeface="News Cycle"/>
                <a:sym typeface="News Cycle"/>
              </a:rPr>
              <a:t>(Stueart, 1984, p. 1726)</a:t>
            </a:r>
            <a:endParaRPr sz="2000">
              <a:solidFill>
                <a:schemeClr val="lt2"/>
              </a:solidFill>
              <a:latin typeface="News Cycle"/>
              <a:ea typeface="News Cycle"/>
              <a:cs typeface="News Cycle"/>
              <a:sym typeface="News Cycle"/>
            </a:endParaRPr>
          </a:p>
        </p:txBody>
      </p:sp>
      <p:sp>
        <p:nvSpPr>
          <p:cNvPr id="170" name="Google Shape;170;p25"/>
          <p:cNvSpPr txBox="1"/>
          <p:nvPr/>
        </p:nvSpPr>
        <p:spPr>
          <a:xfrm>
            <a:off x="5625600" y="4785250"/>
            <a:ext cx="3999300" cy="17259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71" name="Google Shape;171;p25"/>
          <p:cNvSpPr txBox="1"/>
          <p:nvPr/>
        </p:nvSpPr>
        <p:spPr>
          <a:xfrm rot="5400000">
            <a:off x="2579350" y="-1776150"/>
            <a:ext cx="1164900" cy="3291300"/>
          </a:xfrm>
          <a:prstGeom prst="rect">
            <a:avLst/>
          </a:prstGeom>
          <a:noFill/>
          <a:ln w="228600" cap="flat" cmpd="sng">
            <a:solidFill>
              <a:srgbClr val="666666"/>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75"/>
        <p:cNvGrpSpPr/>
        <p:nvPr/>
      </p:nvGrpSpPr>
      <p:grpSpPr>
        <a:xfrm>
          <a:off x="0" y="0"/>
          <a:ext cx="0" cy="0"/>
          <a:chOff x="0" y="0"/>
          <a:chExt cx="0" cy="0"/>
        </a:xfrm>
      </p:grpSpPr>
      <p:sp>
        <p:nvSpPr>
          <p:cNvPr id="176" name="Google Shape;176;p26"/>
          <p:cNvSpPr txBox="1"/>
          <p:nvPr/>
        </p:nvSpPr>
        <p:spPr>
          <a:xfrm>
            <a:off x="334850" y="1400925"/>
            <a:ext cx="7289400" cy="15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E3790A"/>
                </a:solidFill>
                <a:latin typeface="Bungee"/>
                <a:ea typeface="Bungee"/>
                <a:cs typeface="Bungee"/>
                <a:sym typeface="Bungee"/>
              </a:rPr>
              <a:t>ReFerences:</a:t>
            </a:r>
            <a:endParaRPr sz="6000" b="1">
              <a:solidFill>
                <a:srgbClr val="E3790A"/>
              </a:solidFill>
              <a:latin typeface="Bungee"/>
              <a:ea typeface="Bungee"/>
              <a:cs typeface="Bungee"/>
              <a:sym typeface="Bungee"/>
            </a:endParaRPr>
          </a:p>
        </p:txBody>
      </p:sp>
      <p:sp>
        <p:nvSpPr>
          <p:cNvPr id="177" name="Google Shape;177;p26"/>
          <p:cNvSpPr txBox="1"/>
          <p:nvPr/>
        </p:nvSpPr>
        <p:spPr>
          <a:xfrm rot="-740589">
            <a:off x="8270090" y="24317"/>
            <a:ext cx="1164825" cy="1629817"/>
          </a:xfrm>
          <a:prstGeom prst="rect">
            <a:avLst/>
          </a:prstGeom>
          <a:noFill/>
          <a:ln w="228600" cap="flat" cmpd="sng">
            <a:solidFill>
              <a:srgbClr val="666666"/>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78" name="Google Shape;178;p26"/>
          <p:cNvSpPr txBox="1"/>
          <p:nvPr/>
        </p:nvSpPr>
        <p:spPr>
          <a:xfrm rot="237397">
            <a:off x="-603053" y="4221316"/>
            <a:ext cx="3673856" cy="118182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79" name="Google Shape;179;p26"/>
          <p:cNvSpPr txBox="1"/>
          <p:nvPr/>
        </p:nvSpPr>
        <p:spPr>
          <a:xfrm rot="5400000">
            <a:off x="8686650" y="2378875"/>
            <a:ext cx="1164900" cy="1629900"/>
          </a:xfrm>
          <a:prstGeom prst="rect">
            <a:avLst/>
          </a:prstGeom>
          <a:noFill/>
          <a:ln w="228600" cap="flat" cmpd="sng">
            <a:solidFill>
              <a:srgbClr val="CCCCCC"/>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rgbClr val="CCCCCC"/>
              </a:solidFill>
            </a:endParaRPr>
          </a:p>
        </p:txBody>
      </p:sp>
      <p:sp>
        <p:nvSpPr>
          <p:cNvPr id="180" name="Google Shape;180;p26"/>
          <p:cNvSpPr txBox="1"/>
          <p:nvPr/>
        </p:nvSpPr>
        <p:spPr>
          <a:xfrm>
            <a:off x="377950" y="2343350"/>
            <a:ext cx="68346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800" b="1">
                <a:solidFill>
                  <a:schemeClr val="lt2"/>
                </a:solidFill>
                <a:latin typeface="News Cycle"/>
                <a:ea typeface="News Cycle"/>
                <a:cs typeface="News Cycle"/>
                <a:sym typeface="News Cycle"/>
              </a:rPr>
              <a:t>http://bit.ly/4nbjNvL</a:t>
            </a:r>
            <a:endParaRPr sz="4800" b="1">
              <a:solidFill>
                <a:schemeClr val="lt2"/>
              </a:solidFill>
              <a:latin typeface="News Cycle"/>
              <a:ea typeface="News Cycle"/>
              <a:cs typeface="News Cycle"/>
              <a:sym typeface="News Cycle"/>
            </a:endParaRPr>
          </a:p>
        </p:txBody>
      </p:sp>
      <p:pic>
        <p:nvPicPr>
          <p:cNvPr id="181" name="Google Shape;181;p26"/>
          <p:cNvPicPr preferRelativeResize="0"/>
          <p:nvPr/>
        </p:nvPicPr>
        <p:blipFill>
          <a:blip r:embed="rId3">
            <a:alphaModFix/>
          </a:blip>
          <a:stretch>
            <a:fillRect/>
          </a:stretch>
        </p:blipFill>
        <p:spPr>
          <a:xfrm>
            <a:off x="6107600" y="1594650"/>
            <a:ext cx="1971875" cy="1971875"/>
          </a:xfrm>
          <a:prstGeom prst="rect">
            <a:avLst/>
          </a:prstGeom>
          <a:noFill/>
          <a:ln>
            <a:noFill/>
          </a:ln>
        </p:spPr>
      </p:pic>
      <p:sp>
        <p:nvSpPr>
          <p:cNvPr id="182" name="Google Shape;182;p26"/>
          <p:cNvSpPr txBox="1"/>
          <p:nvPr/>
        </p:nvSpPr>
        <p:spPr>
          <a:xfrm>
            <a:off x="334850" y="3266750"/>
            <a:ext cx="6051600" cy="41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lt2"/>
                </a:solidFill>
                <a:latin typeface="News Cycle"/>
                <a:ea typeface="News Cycle"/>
                <a:cs typeface="News Cycle"/>
                <a:sym typeface="News Cycle"/>
              </a:rPr>
              <a:t>Note: Title page image generated by Open AI’s ChatGPT (2026) all other images generated with Google Gemini (2026). </a:t>
            </a:r>
            <a:endParaRPr sz="900">
              <a:solidFill>
                <a:schemeClr val="lt2"/>
              </a:solidFill>
              <a:latin typeface="News Cycle"/>
              <a:ea typeface="News Cycle"/>
              <a:cs typeface="News Cycle"/>
              <a:sym typeface="News Cycl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E3790A"/>
                </a:solidFill>
                <a:latin typeface="News Cycle"/>
                <a:ea typeface="News Cycle"/>
                <a:cs typeface="News Cycle"/>
                <a:sym typeface="News Cycle"/>
              </a:rPr>
              <a:t>Disruptive Technology</a:t>
            </a:r>
            <a:endParaRPr sz="6000" b="1">
              <a:solidFill>
                <a:srgbClr val="E3790A"/>
              </a:solidFill>
              <a:latin typeface="News Cycle"/>
              <a:ea typeface="News Cycle"/>
              <a:cs typeface="News Cycle"/>
              <a:sym typeface="News Cycle"/>
            </a:endParaRPr>
          </a:p>
          <a:p>
            <a:pPr marL="0" lvl="0" indent="0" algn="l" rtl="0">
              <a:spcBef>
                <a:spcPts val="0"/>
              </a:spcBef>
              <a:spcAft>
                <a:spcPts val="0"/>
              </a:spcAft>
              <a:buNone/>
            </a:pPr>
            <a:endParaRPr/>
          </a:p>
        </p:txBody>
      </p:sp>
      <p:sp>
        <p:nvSpPr>
          <p:cNvPr id="66" name="Google Shape;66;p14"/>
          <p:cNvSpPr txBox="1">
            <a:spLocks noGrp="1"/>
          </p:cNvSpPr>
          <p:nvPr>
            <p:ph type="body" idx="1"/>
          </p:nvPr>
        </p:nvSpPr>
        <p:spPr>
          <a:xfrm>
            <a:off x="600575" y="1700725"/>
            <a:ext cx="8090400" cy="16437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1200"/>
              </a:spcAft>
              <a:buNone/>
            </a:pPr>
            <a:r>
              <a:rPr lang="en" sz="2300">
                <a:solidFill>
                  <a:schemeClr val="lt2"/>
                </a:solidFill>
                <a:latin typeface="News Cycle"/>
                <a:ea typeface="News Cycle"/>
                <a:cs typeface="News Cycle"/>
                <a:sym typeface="News Cycle"/>
              </a:rPr>
              <a:t>Oxford Reference (2026): A specific technology that can fundamentally change not only established technologies but also the rules and business models of a given market, and often business and society overall. </a:t>
            </a:r>
            <a:r>
              <a:rPr lang="en" sz="2500">
                <a:solidFill>
                  <a:schemeClr val="lt2"/>
                </a:solidFill>
                <a:latin typeface="News Cycle"/>
                <a:ea typeface="News Cycle"/>
                <a:cs typeface="News Cycle"/>
                <a:sym typeface="News Cycle"/>
              </a:rPr>
              <a:t> </a:t>
            </a:r>
            <a:endParaRPr sz="3200" b="1">
              <a:solidFill>
                <a:schemeClr val="lt2"/>
              </a:solidFill>
              <a:latin typeface="News Cycle"/>
              <a:ea typeface="News Cycle"/>
              <a:cs typeface="News Cycle"/>
              <a:sym typeface="News Cycle"/>
            </a:endParaRPr>
          </a:p>
        </p:txBody>
      </p:sp>
      <p:sp>
        <p:nvSpPr>
          <p:cNvPr id="67" name="Google Shape;67;p14"/>
          <p:cNvSpPr txBox="1"/>
          <p:nvPr/>
        </p:nvSpPr>
        <p:spPr>
          <a:xfrm>
            <a:off x="2931300" y="4282200"/>
            <a:ext cx="5013600" cy="985200"/>
          </a:xfrm>
          <a:prstGeom prst="rect">
            <a:avLst/>
          </a:prstGeom>
          <a:noFill/>
          <a:ln w="228600" cap="flat" cmpd="sng">
            <a:solidFill>
              <a:srgbClr val="999999"/>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71"/>
        <p:cNvGrpSpPr/>
        <p:nvPr/>
      </p:nvGrpSpPr>
      <p:grpSpPr>
        <a:xfrm>
          <a:off x="0" y="0"/>
          <a:ext cx="0" cy="0"/>
          <a:chOff x="0" y="0"/>
          <a:chExt cx="0" cy="0"/>
        </a:xfrm>
      </p:grpSpPr>
      <p:sp>
        <p:nvSpPr>
          <p:cNvPr id="72" name="Google Shape;72;p15"/>
          <p:cNvSpPr txBox="1">
            <a:spLocks noGrp="1"/>
          </p:cNvSpPr>
          <p:nvPr>
            <p:ph type="title"/>
          </p:nvPr>
        </p:nvSpPr>
        <p:spPr>
          <a:xfrm>
            <a:off x="5091375" y="928300"/>
            <a:ext cx="3940500" cy="2680200"/>
          </a:xfrm>
          <a:prstGeom prst="rect">
            <a:avLst/>
          </a:prstGeom>
          <a:noFill/>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4700" b="1">
                <a:solidFill>
                  <a:srgbClr val="E3790A"/>
                </a:solidFill>
                <a:latin typeface="News Cycle"/>
                <a:ea typeface="News Cycle"/>
                <a:cs typeface="News Cycle"/>
                <a:sym typeface="News Cycle"/>
              </a:rPr>
              <a:t>The Electronic Card Catalog</a:t>
            </a:r>
            <a:endParaRPr sz="4700">
              <a:solidFill>
                <a:srgbClr val="E3790A"/>
              </a:solidFill>
              <a:latin typeface="News Cycle"/>
              <a:ea typeface="News Cycle"/>
              <a:cs typeface="News Cycle"/>
              <a:sym typeface="News Cycle"/>
            </a:endParaRPr>
          </a:p>
          <a:p>
            <a:pPr marL="0" lvl="0" indent="0" algn="l" rtl="0">
              <a:spcBef>
                <a:spcPts val="0"/>
              </a:spcBef>
              <a:spcAft>
                <a:spcPts val="0"/>
              </a:spcAft>
              <a:buNone/>
            </a:pPr>
            <a:r>
              <a:rPr lang="en" sz="3400" i="1">
                <a:solidFill>
                  <a:srgbClr val="F3F3F3"/>
                </a:solidFill>
                <a:latin typeface="News Cycle"/>
                <a:ea typeface="News Cycle"/>
                <a:cs typeface="News Cycle"/>
                <a:sym typeface="News Cycle"/>
              </a:rPr>
              <a:t>The Interloper of Index</a:t>
            </a:r>
            <a:endParaRPr sz="2400">
              <a:solidFill>
                <a:srgbClr val="F3F3F3"/>
              </a:solidFill>
              <a:latin typeface="News Cycle"/>
              <a:ea typeface="News Cycle"/>
              <a:cs typeface="News Cycle"/>
              <a:sym typeface="News Cycle"/>
            </a:endParaRPr>
          </a:p>
          <a:p>
            <a:pPr marL="0" lvl="0" indent="0" algn="l" rtl="0">
              <a:spcBef>
                <a:spcPts val="0"/>
              </a:spcBef>
              <a:spcAft>
                <a:spcPts val="0"/>
              </a:spcAft>
              <a:buNone/>
            </a:pPr>
            <a:endParaRPr sz="2400">
              <a:solidFill>
                <a:srgbClr val="F3F3F3"/>
              </a:solidFill>
              <a:latin typeface="News Cycle"/>
              <a:ea typeface="News Cycle"/>
              <a:cs typeface="News Cycle"/>
              <a:sym typeface="News Cycle"/>
            </a:endParaRPr>
          </a:p>
          <a:p>
            <a:pPr marL="0" lvl="0" indent="0" algn="l" rtl="0">
              <a:spcBef>
                <a:spcPts val="0"/>
              </a:spcBef>
              <a:spcAft>
                <a:spcPts val="0"/>
              </a:spcAft>
              <a:buNone/>
            </a:pPr>
            <a:r>
              <a:rPr lang="en" sz="2400">
                <a:solidFill>
                  <a:srgbClr val="F3F3F3"/>
                </a:solidFill>
                <a:latin typeface="News Cycle"/>
                <a:ea typeface="News Cycle"/>
                <a:cs typeface="News Cycle"/>
                <a:sym typeface="News Cycle"/>
              </a:rPr>
              <a:t>c. 1980s</a:t>
            </a:r>
            <a:endParaRPr sz="2400">
              <a:solidFill>
                <a:srgbClr val="F3F3F3"/>
              </a:solidFill>
              <a:latin typeface="News Cycle"/>
              <a:ea typeface="News Cycle"/>
              <a:cs typeface="News Cycle"/>
              <a:sym typeface="News Cycle"/>
            </a:endParaRPr>
          </a:p>
        </p:txBody>
      </p:sp>
      <p:pic>
        <p:nvPicPr>
          <p:cNvPr id="73" name="Google Shape;73;p15" title="Gemini_Generated_Image_uotgjfuotgjfuotg.png"/>
          <p:cNvPicPr preferRelativeResize="0"/>
          <p:nvPr/>
        </p:nvPicPr>
        <p:blipFill>
          <a:blip r:embed="rId3">
            <a:alphaModFix/>
          </a:blip>
          <a:stretch>
            <a:fillRect/>
          </a:stretch>
        </p:blipFill>
        <p:spPr>
          <a:xfrm>
            <a:off x="204175" y="196375"/>
            <a:ext cx="4750725" cy="4750725"/>
          </a:xfrm>
          <a:prstGeom prst="rect">
            <a:avLst/>
          </a:prstGeom>
          <a:noFill/>
          <a:ln>
            <a:noFill/>
          </a:ln>
        </p:spPr>
      </p:pic>
      <p:sp>
        <p:nvSpPr>
          <p:cNvPr id="74" name="Google Shape;74;p15"/>
          <p:cNvSpPr txBox="1"/>
          <p:nvPr/>
        </p:nvSpPr>
        <p:spPr>
          <a:xfrm>
            <a:off x="6271800" y="4872925"/>
            <a:ext cx="3194100" cy="9852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75" name="Google Shape;75;p15"/>
          <p:cNvSpPr txBox="1"/>
          <p:nvPr/>
        </p:nvSpPr>
        <p:spPr>
          <a:xfrm>
            <a:off x="7628025" y="4063600"/>
            <a:ext cx="2100000" cy="1767900"/>
          </a:xfrm>
          <a:prstGeom prst="rect">
            <a:avLst/>
          </a:prstGeom>
          <a:noFill/>
          <a:ln w="228600" cap="flat" cmpd="sng">
            <a:solidFill>
              <a:srgbClr val="999999"/>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79"/>
        <p:cNvGrpSpPr/>
        <p:nvPr/>
      </p:nvGrpSpPr>
      <p:grpSpPr>
        <a:xfrm>
          <a:off x="0" y="0"/>
          <a:ext cx="0" cy="0"/>
          <a:chOff x="0" y="0"/>
          <a:chExt cx="0" cy="0"/>
        </a:xfrm>
      </p:grpSpPr>
      <p:sp>
        <p:nvSpPr>
          <p:cNvPr id="80" name="Google Shape;80;p16"/>
          <p:cNvSpPr txBox="1"/>
          <p:nvPr/>
        </p:nvSpPr>
        <p:spPr>
          <a:xfrm>
            <a:off x="1909850" y="-632725"/>
            <a:ext cx="3194100" cy="9852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81" name="Google Shape;81;p16"/>
          <p:cNvSpPr txBox="1">
            <a:spLocks noGrp="1"/>
          </p:cNvSpPr>
          <p:nvPr>
            <p:ph type="title"/>
          </p:nvPr>
        </p:nvSpPr>
        <p:spPr>
          <a:xfrm>
            <a:off x="275250" y="816800"/>
            <a:ext cx="3944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900" b="1" dirty="0">
                <a:solidFill>
                  <a:srgbClr val="E3790A"/>
                </a:solidFill>
                <a:latin typeface="News Cycle"/>
                <a:ea typeface="News Cycle"/>
                <a:cs typeface="News Cycle"/>
                <a:sym typeface="News Cycle"/>
              </a:rPr>
              <a:t>The Internet</a:t>
            </a:r>
            <a:endParaRPr sz="4900" b="1" dirty="0">
              <a:solidFill>
                <a:srgbClr val="E3790A"/>
              </a:solidFill>
              <a:latin typeface="News Cycle"/>
              <a:ea typeface="News Cycle"/>
              <a:cs typeface="News Cycle"/>
              <a:sym typeface="News Cycle"/>
            </a:endParaRPr>
          </a:p>
          <a:p>
            <a:pPr marL="0" lvl="0" indent="0" algn="l" rtl="0">
              <a:lnSpc>
                <a:spcPct val="85000"/>
              </a:lnSpc>
              <a:spcBef>
                <a:spcPts val="0"/>
              </a:spcBef>
              <a:spcAft>
                <a:spcPts val="0"/>
              </a:spcAft>
              <a:buNone/>
            </a:pPr>
            <a:r>
              <a:rPr lang="en" sz="4000" i="1" dirty="0">
                <a:solidFill>
                  <a:schemeClr val="lt2"/>
                </a:solidFill>
                <a:latin typeface="News Cycle"/>
                <a:ea typeface="News Cycle"/>
                <a:cs typeface="News Cycle"/>
                <a:sym typeface="News Cycle"/>
              </a:rPr>
              <a:t>The Scourge of </a:t>
            </a:r>
            <a:endParaRPr sz="4000" i="1" dirty="0">
              <a:solidFill>
                <a:schemeClr val="lt2"/>
              </a:solidFill>
              <a:latin typeface="News Cycle"/>
              <a:ea typeface="News Cycle"/>
              <a:cs typeface="News Cycle"/>
              <a:sym typeface="News Cycle"/>
            </a:endParaRPr>
          </a:p>
          <a:p>
            <a:pPr marL="0" lvl="0" indent="0" algn="l" rtl="0">
              <a:lnSpc>
                <a:spcPct val="85000"/>
              </a:lnSpc>
              <a:spcBef>
                <a:spcPts val="0"/>
              </a:spcBef>
              <a:spcAft>
                <a:spcPts val="0"/>
              </a:spcAft>
              <a:buNone/>
            </a:pPr>
            <a:r>
              <a:rPr lang="en" sz="4000" i="1" dirty="0">
                <a:solidFill>
                  <a:schemeClr val="lt2"/>
                </a:solidFill>
                <a:latin typeface="News Cycle"/>
                <a:ea typeface="News Cycle"/>
                <a:cs typeface="News Cycle"/>
                <a:sym typeface="News Cycle"/>
              </a:rPr>
              <a:t>the Seven Seas</a:t>
            </a:r>
            <a:endParaRPr sz="4000" i="1" dirty="0">
              <a:solidFill>
                <a:schemeClr val="lt2"/>
              </a:solidFill>
              <a:latin typeface="News Cycle"/>
              <a:ea typeface="News Cycle"/>
              <a:cs typeface="News Cycle"/>
              <a:sym typeface="News Cycle"/>
            </a:endParaRPr>
          </a:p>
          <a:p>
            <a:pPr marL="0" lvl="0" indent="0" algn="l" rtl="0">
              <a:spcBef>
                <a:spcPts val="0"/>
              </a:spcBef>
              <a:spcAft>
                <a:spcPts val="0"/>
              </a:spcAft>
              <a:buNone/>
            </a:pPr>
            <a:endParaRPr sz="2200" dirty="0">
              <a:solidFill>
                <a:schemeClr val="lt2"/>
              </a:solidFill>
              <a:latin typeface="News Cycle"/>
              <a:ea typeface="News Cycle"/>
              <a:cs typeface="News Cycle"/>
              <a:sym typeface="News Cycle"/>
            </a:endParaRPr>
          </a:p>
          <a:p>
            <a:pPr marL="0" lvl="0" indent="0" algn="l" rtl="0">
              <a:spcBef>
                <a:spcPts val="0"/>
              </a:spcBef>
              <a:spcAft>
                <a:spcPts val="0"/>
              </a:spcAft>
              <a:buNone/>
            </a:pPr>
            <a:r>
              <a:rPr lang="en" sz="2400" dirty="0">
                <a:solidFill>
                  <a:schemeClr val="lt2"/>
                </a:solidFill>
                <a:latin typeface="News Cycle"/>
                <a:ea typeface="News Cycle"/>
                <a:cs typeface="News Cycle"/>
                <a:sym typeface="News Cycle"/>
              </a:rPr>
              <a:t>c. 1990s</a:t>
            </a:r>
            <a:endParaRPr sz="2400" dirty="0">
              <a:solidFill>
                <a:schemeClr val="lt2"/>
              </a:solidFill>
              <a:latin typeface="News Cycle"/>
              <a:ea typeface="News Cycle"/>
              <a:cs typeface="News Cycle"/>
              <a:sym typeface="News Cycle"/>
            </a:endParaRPr>
          </a:p>
        </p:txBody>
      </p:sp>
      <p:sp>
        <p:nvSpPr>
          <p:cNvPr id="82" name="Google Shape;82;p16"/>
          <p:cNvSpPr txBox="1"/>
          <p:nvPr/>
        </p:nvSpPr>
        <p:spPr>
          <a:xfrm>
            <a:off x="2138300" y="4632650"/>
            <a:ext cx="5013600" cy="985200"/>
          </a:xfrm>
          <a:prstGeom prst="rect">
            <a:avLst/>
          </a:prstGeom>
          <a:noFill/>
          <a:ln w="228600" cap="flat" cmpd="sng">
            <a:solidFill>
              <a:srgbClr val="999999"/>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pic>
        <p:nvPicPr>
          <p:cNvPr id="83" name="Google Shape;83;p16" title="Gemini_Generated_Image_3d9gjf3d9gjf3d9g.png"/>
          <p:cNvPicPr preferRelativeResize="0"/>
          <p:nvPr/>
        </p:nvPicPr>
        <p:blipFill>
          <a:blip r:embed="rId3">
            <a:alphaModFix/>
          </a:blip>
          <a:stretch>
            <a:fillRect/>
          </a:stretch>
        </p:blipFill>
        <p:spPr>
          <a:xfrm>
            <a:off x="3733375" y="199288"/>
            <a:ext cx="5278050" cy="4744925"/>
          </a:xfrm>
          <a:prstGeom prst="rect">
            <a:avLst/>
          </a:prstGeom>
          <a:noFill/>
          <a:ln>
            <a:noFill/>
          </a:ln>
        </p:spPr>
      </p:pic>
      <p:sp>
        <p:nvSpPr>
          <p:cNvPr id="84" name="Google Shape;84;p16"/>
          <p:cNvSpPr/>
          <p:nvPr/>
        </p:nvSpPr>
        <p:spPr>
          <a:xfrm>
            <a:off x="5838400" y="4632650"/>
            <a:ext cx="1068000" cy="185100"/>
          </a:xfrm>
          <a:prstGeom prst="rect">
            <a:avLst/>
          </a:prstGeom>
          <a:solidFill>
            <a:srgbClr val="B5965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u="sng"/>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88"/>
        <p:cNvGrpSpPr/>
        <p:nvPr/>
      </p:nvGrpSpPr>
      <p:grpSpPr>
        <a:xfrm>
          <a:off x="0" y="0"/>
          <a:ext cx="0" cy="0"/>
          <a:chOff x="0" y="0"/>
          <a:chExt cx="0" cy="0"/>
        </a:xfrm>
      </p:grpSpPr>
      <p:sp>
        <p:nvSpPr>
          <p:cNvPr id="89" name="Google Shape;89;p17"/>
          <p:cNvSpPr txBox="1"/>
          <p:nvPr/>
        </p:nvSpPr>
        <p:spPr>
          <a:xfrm>
            <a:off x="4524775" y="-1072225"/>
            <a:ext cx="3445200" cy="12528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90" name="Google Shape;90;p17"/>
          <p:cNvSpPr txBox="1"/>
          <p:nvPr/>
        </p:nvSpPr>
        <p:spPr>
          <a:xfrm>
            <a:off x="3951850" y="4902300"/>
            <a:ext cx="4113900" cy="985200"/>
          </a:xfrm>
          <a:prstGeom prst="rect">
            <a:avLst/>
          </a:prstGeom>
          <a:noFill/>
          <a:ln w="228600" cap="flat" cmpd="sng">
            <a:solidFill>
              <a:srgbClr val="999999"/>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91" name="Google Shape;91;p17"/>
          <p:cNvSpPr txBox="1">
            <a:spLocks noGrp="1"/>
          </p:cNvSpPr>
          <p:nvPr>
            <p:ph type="title"/>
          </p:nvPr>
        </p:nvSpPr>
        <p:spPr>
          <a:xfrm>
            <a:off x="5771875" y="1010275"/>
            <a:ext cx="3445200" cy="1963800"/>
          </a:xfrm>
          <a:prstGeom prst="rect">
            <a:avLst/>
          </a:prstGeom>
        </p:spPr>
        <p:txBody>
          <a:bodyPr spcFirstLastPara="1" wrap="square" lIns="91425" tIns="91425" rIns="91425" bIns="91425" anchor="t" anchorCtr="0">
            <a:normAutofit fontScale="90000"/>
          </a:bodyPr>
          <a:lstStyle/>
          <a:p>
            <a:pPr marL="0" lvl="0" indent="0" algn="l" rtl="0">
              <a:lnSpc>
                <a:spcPct val="80000"/>
              </a:lnSpc>
              <a:spcBef>
                <a:spcPts val="0"/>
              </a:spcBef>
              <a:spcAft>
                <a:spcPts val="0"/>
              </a:spcAft>
              <a:buNone/>
            </a:pPr>
            <a:r>
              <a:rPr lang="en" sz="5367" b="1">
                <a:solidFill>
                  <a:srgbClr val="E3790A"/>
                </a:solidFill>
                <a:latin typeface="News Cycle"/>
                <a:ea typeface="News Cycle"/>
                <a:cs typeface="News Cycle"/>
                <a:sym typeface="News Cycle"/>
              </a:rPr>
              <a:t>The Online </a:t>
            </a:r>
            <a:endParaRPr sz="5367" b="1">
              <a:solidFill>
                <a:srgbClr val="E3790A"/>
              </a:solidFill>
              <a:latin typeface="News Cycle"/>
              <a:ea typeface="News Cycle"/>
              <a:cs typeface="News Cycle"/>
              <a:sym typeface="News Cycle"/>
            </a:endParaRPr>
          </a:p>
          <a:p>
            <a:pPr marL="0" lvl="0" indent="0" algn="l" rtl="0">
              <a:lnSpc>
                <a:spcPct val="80000"/>
              </a:lnSpc>
              <a:spcBef>
                <a:spcPts val="0"/>
              </a:spcBef>
              <a:spcAft>
                <a:spcPts val="0"/>
              </a:spcAft>
              <a:buNone/>
            </a:pPr>
            <a:r>
              <a:rPr lang="en" sz="5367" b="1">
                <a:solidFill>
                  <a:srgbClr val="E3790A"/>
                </a:solidFill>
                <a:latin typeface="News Cycle"/>
                <a:ea typeface="News Cycle"/>
                <a:cs typeface="News Cycle"/>
                <a:sym typeface="News Cycle"/>
              </a:rPr>
              <a:t>Journal</a:t>
            </a:r>
            <a:endParaRPr sz="5367" b="1">
              <a:solidFill>
                <a:srgbClr val="E3790A"/>
              </a:solidFill>
              <a:latin typeface="News Cycle"/>
              <a:ea typeface="News Cycle"/>
              <a:cs typeface="News Cycle"/>
              <a:sym typeface="News Cycle"/>
            </a:endParaRPr>
          </a:p>
          <a:p>
            <a:pPr marL="0" lvl="0" indent="0" algn="l" rtl="0">
              <a:spcBef>
                <a:spcPts val="0"/>
              </a:spcBef>
              <a:spcAft>
                <a:spcPts val="0"/>
              </a:spcAft>
              <a:buNone/>
            </a:pPr>
            <a:r>
              <a:rPr lang="en" sz="3750" i="1">
                <a:solidFill>
                  <a:schemeClr val="lt2"/>
                </a:solidFill>
                <a:latin typeface="News Cycle"/>
                <a:ea typeface="News Cycle"/>
                <a:cs typeface="News Cycle"/>
                <a:sym typeface="News Cycle"/>
              </a:rPr>
              <a:t>The Scallywag of Scholarship</a:t>
            </a:r>
            <a:endParaRPr sz="3750" i="1">
              <a:solidFill>
                <a:schemeClr val="lt2"/>
              </a:solidFill>
              <a:latin typeface="News Cycle"/>
              <a:ea typeface="News Cycle"/>
              <a:cs typeface="News Cycle"/>
              <a:sym typeface="News Cycle"/>
            </a:endParaRPr>
          </a:p>
          <a:p>
            <a:pPr marL="0" lvl="0" indent="0" algn="l" rtl="0">
              <a:spcBef>
                <a:spcPts val="0"/>
              </a:spcBef>
              <a:spcAft>
                <a:spcPts val="0"/>
              </a:spcAft>
              <a:buNone/>
            </a:pPr>
            <a:endParaRPr sz="3750" i="1">
              <a:solidFill>
                <a:schemeClr val="lt2"/>
              </a:solidFill>
              <a:latin typeface="News Cycle"/>
              <a:ea typeface="News Cycle"/>
              <a:cs typeface="News Cycle"/>
              <a:sym typeface="News Cycle"/>
            </a:endParaRPr>
          </a:p>
          <a:p>
            <a:pPr marL="0" lvl="0" indent="0" algn="l" rtl="0">
              <a:spcBef>
                <a:spcPts val="0"/>
              </a:spcBef>
              <a:spcAft>
                <a:spcPts val="0"/>
              </a:spcAft>
              <a:buNone/>
            </a:pPr>
            <a:r>
              <a:rPr lang="en" sz="2650">
                <a:solidFill>
                  <a:schemeClr val="lt2"/>
                </a:solidFill>
                <a:latin typeface="News Cycle"/>
                <a:ea typeface="News Cycle"/>
                <a:cs typeface="News Cycle"/>
                <a:sym typeface="News Cycle"/>
              </a:rPr>
              <a:t>c. Late 1990s</a:t>
            </a:r>
            <a:endParaRPr sz="2650">
              <a:solidFill>
                <a:schemeClr val="lt2"/>
              </a:solidFill>
              <a:latin typeface="News Cycle"/>
              <a:ea typeface="News Cycle"/>
              <a:cs typeface="News Cycle"/>
              <a:sym typeface="News Cycle"/>
            </a:endParaRPr>
          </a:p>
        </p:txBody>
      </p:sp>
      <p:pic>
        <p:nvPicPr>
          <p:cNvPr id="92" name="Google Shape;92;p17" title="Gemini_Generated_Image_c5bfqqc5bfqqc5bf.png"/>
          <p:cNvPicPr preferRelativeResize="0"/>
          <p:nvPr/>
        </p:nvPicPr>
        <p:blipFill>
          <a:blip r:embed="rId3">
            <a:alphaModFix/>
          </a:blip>
          <a:stretch>
            <a:fillRect/>
          </a:stretch>
        </p:blipFill>
        <p:spPr>
          <a:xfrm>
            <a:off x="196339" y="265038"/>
            <a:ext cx="5358236" cy="4613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189300" y="1012075"/>
            <a:ext cx="4382700" cy="14385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6200" b="1" dirty="0">
                <a:solidFill>
                  <a:srgbClr val="E3790A"/>
                </a:solidFill>
                <a:latin typeface="News Cycle"/>
                <a:ea typeface="News Cycle"/>
                <a:cs typeface="News Cycle"/>
                <a:sym typeface="News Cycle"/>
              </a:rPr>
              <a:t>The E-Book </a:t>
            </a:r>
            <a:endParaRPr sz="6200" b="1" dirty="0">
              <a:solidFill>
                <a:srgbClr val="E3790A"/>
              </a:solidFill>
              <a:latin typeface="News Cycle"/>
              <a:ea typeface="News Cycle"/>
              <a:cs typeface="News Cycle"/>
              <a:sym typeface="News Cycle"/>
            </a:endParaRPr>
          </a:p>
          <a:p>
            <a:pPr marL="0" lvl="0" indent="0" algn="l" rtl="0">
              <a:spcBef>
                <a:spcPts val="0"/>
              </a:spcBef>
              <a:spcAft>
                <a:spcPts val="0"/>
              </a:spcAft>
              <a:buNone/>
            </a:pPr>
            <a:r>
              <a:rPr lang="en" sz="4100" i="1" dirty="0">
                <a:solidFill>
                  <a:schemeClr val="lt2"/>
                </a:solidFill>
                <a:latin typeface="News Cycle"/>
                <a:ea typeface="News Cycle"/>
                <a:cs typeface="News Cycle"/>
                <a:sym typeface="News Cycle"/>
              </a:rPr>
              <a:t>The Terror of Tomes</a:t>
            </a:r>
            <a:endParaRPr sz="4100" i="1" dirty="0">
              <a:solidFill>
                <a:schemeClr val="lt2"/>
              </a:solidFill>
              <a:latin typeface="News Cycle"/>
              <a:ea typeface="News Cycle"/>
              <a:cs typeface="News Cycle"/>
              <a:sym typeface="News Cycle"/>
            </a:endParaRPr>
          </a:p>
          <a:p>
            <a:pPr marL="0" lvl="0" indent="0" algn="l" rtl="0">
              <a:spcBef>
                <a:spcPts val="0"/>
              </a:spcBef>
              <a:spcAft>
                <a:spcPts val="0"/>
              </a:spcAft>
              <a:buNone/>
            </a:pPr>
            <a:endParaRPr sz="3400" dirty="0">
              <a:solidFill>
                <a:schemeClr val="lt2"/>
              </a:solidFill>
              <a:latin typeface="News Cycle"/>
              <a:ea typeface="News Cycle"/>
              <a:cs typeface="News Cycle"/>
              <a:sym typeface="News Cycle"/>
            </a:endParaRPr>
          </a:p>
          <a:p>
            <a:pPr marL="0" lvl="0" indent="0" algn="l" rtl="0">
              <a:spcBef>
                <a:spcPts val="0"/>
              </a:spcBef>
              <a:spcAft>
                <a:spcPts val="0"/>
              </a:spcAft>
              <a:buNone/>
            </a:pPr>
            <a:r>
              <a:rPr lang="en" sz="2650" dirty="0">
                <a:solidFill>
                  <a:schemeClr val="lt2"/>
                </a:solidFill>
                <a:latin typeface="News Cycle"/>
                <a:ea typeface="News Cycle"/>
                <a:cs typeface="News Cycle"/>
                <a:sym typeface="News Cycle"/>
              </a:rPr>
              <a:t>c. Early 2000s</a:t>
            </a:r>
            <a:endParaRPr sz="2650" dirty="0">
              <a:solidFill>
                <a:schemeClr val="lt2"/>
              </a:solidFill>
              <a:latin typeface="News Cycle"/>
              <a:ea typeface="News Cycle"/>
              <a:cs typeface="News Cycle"/>
              <a:sym typeface="News Cycle"/>
            </a:endParaRPr>
          </a:p>
        </p:txBody>
      </p:sp>
      <p:sp>
        <p:nvSpPr>
          <p:cNvPr id="98" name="Google Shape;98;p18"/>
          <p:cNvSpPr/>
          <p:nvPr/>
        </p:nvSpPr>
        <p:spPr>
          <a:xfrm rot="10800000">
            <a:off x="7793500" y="3920225"/>
            <a:ext cx="249600" cy="1071900"/>
          </a:xfrm>
          <a:prstGeom prst="rect">
            <a:avLst/>
          </a:prstGeom>
          <a:solidFill>
            <a:srgbClr val="999999"/>
          </a:solidFill>
          <a:ln w="952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9" name="Google Shape;99;p18"/>
          <p:cNvSpPr/>
          <p:nvPr/>
        </p:nvSpPr>
        <p:spPr>
          <a:xfrm rot="5400000">
            <a:off x="9189650" y="4325000"/>
            <a:ext cx="249600" cy="542100"/>
          </a:xfrm>
          <a:prstGeom prst="rect">
            <a:avLst/>
          </a:prstGeom>
          <a:solidFill>
            <a:srgbClr val="999999"/>
          </a:solidFill>
          <a:ln w="952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0" name="Google Shape;100;p18"/>
          <p:cNvSpPr/>
          <p:nvPr/>
        </p:nvSpPr>
        <p:spPr>
          <a:xfrm rot="5400000">
            <a:off x="6960175" y="-536700"/>
            <a:ext cx="180900" cy="1071900"/>
          </a:xfrm>
          <a:prstGeom prst="rect">
            <a:avLst/>
          </a:prstGeom>
          <a:solidFill>
            <a:srgbClr val="999999"/>
          </a:solidFill>
          <a:ln w="952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1" name="Google Shape;101;p18" title="Gemini_Generated_Image_ph3s2gph3s2gph3s.png"/>
          <p:cNvPicPr preferRelativeResize="0"/>
          <p:nvPr/>
        </p:nvPicPr>
        <p:blipFill rotWithShape="1">
          <a:blip r:embed="rId3">
            <a:alphaModFix/>
          </a:blip>
          <a:srcRect l="5144" t="1938" r="3163" b="5332"/>
          <a:stretch/>
        </p:blipFill>
        <p:spPr>
          <a:xfrm>
            <a:off x="4277330" y="164387"/>
            <a:ext cx="4611850" cy="4814725"/>
          </a:xfrm>
          <a:prstGeom prst="rect">
            <a:avLst/>
          </a:prstGeom>
          <a:noFill/>
          <a:ln>
            <a:noFill/>
          </a:ln>
        </p:spPr>
      </p:pic>
      <p:sp>
        <p:nvSpPr>
          <p:cNvPr id="102" name="Google Shape;102;p18"/>
          <p:cNvSpPr txBox="1"/>
          <p:nvPr/>
        </p:nvSpPr>
        <p:spPr>
          <a:xfrm>
            <a:off x="425550" y="4720850"/>
            <a:ext cx="3194100" cy="9852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03" name="Google Shape;103;p18"/>
          <p:cNvSpPr txBox="1"/>
          <p:nvPr/>
        </p:nvSpPr>
        <p:spPr>
          <a:xfrm>
            <a:off x="-519825" y="-661425"/>
            <a:ext cx="2156100" cy="985200"/>
          </a:xfrm>
          <a:prstGeom prst="rect">
            <a:avLst/>
          </a:prstGeom>
          <a:noFill/>
          <a:ln w="228600" cap="flat" cmpd="sng">
            <a:solidFill>
              <a:srgbClr val="999999"/>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07"/>
        <p:cNvGrpSpPr/>
        <p:nvPr/>
      </p:nvGrpSpPr>
      <p:grpSpPr>
        <a:xfrm>
          <a:off x="0" y="0"/>
          <a:ext cx="0" cy="0"/>
          <a:chOff x="0" y="0"/>
          <a:chExt cx="0" cy="0"/>
        </a:xfrm>
      </p:grpSpPr>
      <p:sp>
        <p:nvSpPr>
          <p:cNvPr id="108" name="Google Shape;108;p19"/>
          <p:cNvSpPr txBox="1"/>
          <p:nvPr/>
        </p:nvSpPr>
        <p:spPr>
          <a:xfrm>
            <a:off x="3932175" y="4722275"/>
            <a:ext cx="3444300" cy="32214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09" name="Google Shape;109;p19"/>
          <p:cNvSpPr txBox="1"/>
          <p:nvPr/>
        </p:nvSpPr>
        <p:spPr>
          <a:xfrm>
            <a:off x="-994400" y="-130275"/>
            <a:ext cx="3745500" cy="1723800"/>
          </a:xfrm>
          <a:prstGeom prst="rect">
            <a:avLst/>
          </a:prstGeom>
          <a:noFill/>
          <a:ln w="228600" cap="flat" cmpd="sng">
            <a:solidFill>
              <a:srgbClr val="666666"/>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pic>
        <p:nvPicPr>
          <p:cNvPr id="110" name="Google Shape;110;p19" title="Gemini_Generated_Image_e0cskje0cskje0cs.png"/>
          <p:cNvPicPr preferRelativeResize="0"/>
          <p:nvPr/>
        </p:nvPicPr>
        <p:blipFill rotWithShape="1">
          <a:blip r:embed="rId3">
            <a:alphaModFix/>
          </a:blip>
          <a:srcRect l="2910" t="1845" r="2303" b="1565"/>
          <a:stretch/>
        </p:blipFill>
        <p:spPr>
          <a:xfrm>
            <a:off x="130275" y="141776"/>
            <a:ext cx="4891950" cy="4827151"/>
          </a:xfrm>
          <a:prstGeom prst="rect">
            <a:avLst/>
          </a:prstGeom>
          <a:noFill/>
          <a:ln>
            <a:noFill/>
          </a:ln>
        </p:spPr>
      </p:pic>
      <p:sp>
        <p:nvSpPr>
          <p:cNvPr id="111" name="Google Shape;111;p19"/>
          <p:cNvSpPr txBox="1">
            <a:spLocks noGrp="1"/>
          </p:cNvSpPr>
          <p:nvPr>
            <p:ph type="title"/>
          </p:nvPr>
        </p:nvSpPr>
        <p:spPr>
          <a:xfrm>
            <a:off x="5207050" y="1066800"/>
            <a:ext cx="3918000" cy="14385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5644" b="1">
                <a:solidFill>
                  <a:srgbClr val="E3790A"/>
                </a:solidFill>
                <a:latin typeface="News Cycle"/>
                <a:ea typeface="News Cycle"/>
                <a:cs typeface="News Cycle"/>
                <a:sym typeface="News Cycle"/>
              </a:rPr>
              <a:t>The Wikipedia </a:t>
            </a:r>
            <a:endParaRPr sz="5644" b="1">
              <a:solidFill>
                <a:srgbClr val="E3790A"/>
              </a:solidFill>
              <a:latin typeface="News Cycle"/>
              <a:ea typeface="News Cycle"/>
              <a:cs typeface="News Cycle"/>
              <a:sym typeface="News Cycle"/>
            </a:endParaRPr>
          </a:p>
          <a:p>
            <a:pPr marL="0" lvl="0" indent="0" algn="l" rtl="0">
              <a:spcBef>
                <a:spcPts val="0"/>
              </a:spcBef>
              <a:spcAft>
                <a:spcPts val="0"/>
              </a:spcAft>
              <a:buNone/>
            </a:pPr>
            <a:r>
              <a:rPr lang="en" sz="3972" i="1">
                <a:solidFill>
                  <a:schemeClr val="lt2"/>
                </a:solidFill>
                <a:latin typeface="News Cycle"/>
                <a:ea typeface="News Cycle"/>
                <a:cs typeface="News Cycle"/>
                <a:sym typeface="News Cycle"/>
              </a:rPr>
              <a:t>The Rapscallion of </a:t>
            </a:r>
            <a:endParaRPr sz="3972" i="1">
              <a:solidFill>
                <a:schemeClr val="lt2"/>
              </a:solidFill>
              <a:latin typeface="News Cycle"/>
              <a:ea typeface="News Cycle"/>
              <a:cs typeface="News Cycle"/>
              <a:sym typeface="News Cycle"/>
            </a:endParaRPr>
          </a:p>
          <a:p>
            <a:pPr marL="0" lvl="0" indent="0" algn="l" rtl="0">
              <a:spcBef>
                <a:spcPts val="0"/>
              </a:spcBef>
              <a:spcAft>
                <a:spcPts val="0"/>
              </a:spcAft>
              <a:buNone/>
            </a:pPr>
            <a:r>
              <a:rPr lang="en" sz="3972" i="1">
                <a:solidFill>
                  <a:schemeClr val="lt2"/>
                </a:solidFill>
                <a:latin typeface="News Cycle"/>
                <a:ea typeface="News Cycle"/>
                <a:cs typeface="News Cycle"/>
                <a:sym typeface="News Cycle"/>
              </a:rPr>
              <a:t>Reference</a:t>
            </a:r>
            <a:endParaRPr sz="3972" i="1">
              <a:solidFill>
                <a:schemeClr val="lt2"/>
              </a:solidFill>
              <a:latin typeface="News Cycle"/>
              <a:ea typeface="News Cycle"/>
              <a:cs typeface="News Cycle"/>
              <a:sym typeface="News Cycle"/>
            </a:endParaRPr>
          </a:p>
          <a:p>
            <a:pPr marL="0" lvl="0" indent="0" algn="l" rtl="0">
              <a:spcBef>
                <a:spcPts val="0"/>
              </a:spcBef>
              <a:spcAft>
                <a:spcPts val="0"/>
              </a:spcAft>
              <a:buNone/>
            </a:pPr>
            <a:endParaRPr sz="3750" i="1">
              <a:solidFill>
                <a:schemeClr val="lt2"/>
              </a:solidFill>
              <a:latin typeface="News Cycle"/>
              <a:ea typeface="News Cycle"/>
              <a:cs typeface="News Cycle"/>
              <a:sym typeface="News Cycle"/>
            </a:endParaRPr>
          </a:p>
          <a:p>
            <a:pPr marL="0" lvl="0" indent="0" algn="l" rtl="0">
              <a:spcBef>
                <a:spcPts val="0"/>
              </a:spcBef>
              <a:spcAft>
                <a:spcPts val="0"/>
              </a:spcAft>
              <a:buNone/>
            </a:pPr>
            <a:r>
              <a:rPr lang="en" sz="2650">
                <a:solidFill>
                  <a:schemeClr val="lt2"/>
                </a:solidFill>
                <a:latin typeface="News Cycle"/>
                <a:ea typeface="News Cycle"/>
                <a:cs typeface="News Cycle"/>
                <a:sym typeface="News Cycle"/>
              </a:rPr>
              <a:t>c. Early 2010s</a:t>
            </a:r>
            <a:endParaRPr sz="2650">
              <a:solidFill>
                <a:schemeClr val="lt2"/>
              </a:solidFill>
              <a:latin typeface="News Cycle"/>
              <a:ea typeface="News Cycle"/>
              <a:cs typeface="News Cycle"/>
              <a:sym typeface="News Cycle"/>
            </a:endParaRPr>
          </a:p>
        </p:txBody>
      </p:sp>
      <p:sp>
        <p:nvSpPr>
          <p:cNvPr id="112" name="Google Shape;112;p19"/>
          <p:cNvSpPr txBox="1"/>
          <p:nvPr/>
        </p:nvSpPr>
        <p:spPr>
          <a:xfrm>
            <a:off x="5603400" y="-608675"/>
            <a:ext cx="4831500" cy="985200"/>
          </a:xfrm>
          <a:prstGeom prst="rect">
            <a:avLst/>
          </a:prstGeom>
          <a:noFill/>
          <a:ln w="228600" cap="flat" cmpd="sng">
            <a:solidFill>
              <a:srgbClr val="999999"/>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16"/>
        <p:cNvGrpSpPr/>
        <p:nvPr/>
      </p:nvGrpSpPr>
      <p:grpSpPr>
        <a:xfrm>
          <a:off x="0" y="0"/>
          <a:ext cx="0" cy="0"/>
          <a:chOff x="0" y="0"/>
          <a:chExt cx="0" cy="0"/>
        </a:xfrm>
      </p:grpSpPr>
      <p:sp>
        <p:nvSpPr>
          <p:cNvPr id="117" name="Google Shape;117;p20"/>
          <p:cNvSpPr txBox="1"/>
          <p:nvPr/>
        </p:nvSpPr>
        <p:spPr>
          <a:xfrm>
            <a:off x="916800" y="-1501750"/>
            <a:ext cx="7310400" cy="1629900"/>
          </a:xfrm>
          <a:prstGeom prst="rect">
            <a:avLst/>
          </a:prstGeom>
          <a:noFill/>
          <a:ln w="228600" cap="flat" cmpd="sng">
            <a:solidFill>
              <a:srgbClr val="666666"/>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18" name="Google Shape;118;p20"/>
          <p:cNvSpPr txBox="1"/>
          <p:nvPr/>
        </p:nvSpPr>
        <p:spPr>
          <a:xfrm>
            <a:off x="7454050" y="3823775"/>
            <a:ext cx="5013600" cy="985200"/>
          </a:xfrm>
          <a:prstGeom prst="rect">
            <a:avLst/>
          </a:prstGeom>
          <a:noFill/>
          <a:ln w="228600" cap="flat" cmpd="sng">
            <a:solidFill>
              <a:srgbClr val="999999"/>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19" name="Google Shape;119;p20"/>
          <p:cNvSpPr txBox="1">
            <a:spLocks noGrp="1"/>
          </p:cNvSpPr>
          <p:nvPr>
            <p:ph type="title"/>
          </p:nvPr>
        </p:nvSpPr>
        <p:spPr>
          <a:xfrm>
            <a:off x="394400" y="515175"/>
            <a:ext cx="4067400" cy="1963800"/>
          </a:xfrm>
          <a:prstGeom prst="rect">
            <a:avLst/>
          </a:prstGeom>
        </p:spPr>
        <p:txBody>
          <a:bodyPr spcFirstLastPara="1" wrap="square" lIns="91425" tIns="91425" rIns="91425" bIns="91425" anchor="t" anchorCtr="0">
            <a:noAutofit/>
          </a:bodyPr>
          <a:lstStyle/>
          <a:p>
            <a:pPr marL="0" lvl="0" indent="0" algn="l" rtl="0">
              <a:lnSpc>
                <a:spcPct val="85000"/>
              </a:lnSpc>
              <a:spcBef>
                <a:spcPts val="0"/>
              </a:spcBef>
              <a:spcAft>
                <a:spcPts val="0"/>
              </a:spcAft>
              <a:buSzPts val="891"/>
              <a:buNone/>
            </a:pPr>
            <a:r>
              <a:rPr lang="en" sz="4800" b="1">
                <a:solidFill>
                  <a:srgbClr val="E3790A"/>
                </a:solidFill>
                <a:latin typeface="News Cycle"/>
                <a:ea typeface="News Cycle"/>
                <a:cs typeface="News Cycle"/>
                <a:sym typeface="News Cycle"/>
              </a:rPr>
              <a:t>The </a:t>
            </a:r>
            <a:endParaRPr sz="4800" b="1">
              <a:solidFill>
                <a:srgbClr val="E3790A"/>
              </a:solidFill>
              <a:latin typeface="News Cycle"/>
              <a:ea typeface="News Cycle"/>
              <a:cs typeface="News Cycle"/>
              <a:sym typeface="News Cycle"/>
            </a:endParaRPr>
          </a:p>
          <a:p>
            <a:pPr marL="0" lvl="0" indent="0" algn="l" rtl="0">
              <a:lnSpc>
                <a:spcPct val="85000"/>
              </a:lnSpc>
              <a:spcBef>
                <a:spcPts val="0"/>
              </a:spcBef>
              <a:spcAft>
                <a:spcPts val="0"/>
              </a:spcAft>
              <a:buSzPts val="891"/>
              <a:buNone/>
            </a:pPr>
            <a:r>
              <a:rPr lang="en" sz="4800" b="1">
                <a:solidFill>
                  <a:srgbClr val="E3790A"/>
                </a:solidFill>
                <a:latin typeface="News Cycle"/>
                <a:ea typeface="News Cycle"/>
                <a:cs typeface="News Cycle"/>
                <a:sym typeface="News Cycle"/>
              </a:rPr>
              <a:t>Generative</a:t>
            </a:r>
            <a:endParaRPr sz="4800" b="1">
              <a:solidFill>
                <a:srgbClr val="E3790A"/>
              </a:solidFill>
              <a:latin typeface="News Cycle"/>
              <a:ea typeface="News Cycle"/>
              <a:cs typeface="News Cycle"/>
              <a:sym typeface="News Cycle"/>
            </a:endParaRPr>
          </a:p>
          <a:p>
            <a:pPr marL="0" lvl="0" indent="0" algn="l" rtl="0">
              <a:lnSpc>
                <a:spcPct val="85000"/>
              </a:lnSpc>
              <a:spcBef>
                <a:spcPts val="0"/>
              </a:spcBef>
              <a:spcAft>
                <a:spcPts val="0"/>
              </a:spcAft>
              <a:buSzPts val="891"/>
              <a:buNone/>
            </a:pPr>
            <a:r>
              <a:rPr lang="en" sz="4800" b="1">
                <a:solidFill>
                  <a:srgbClr val="E3790A"/>
                </a:solidFill>
                <a:latin typeface="News Cycle"/>
                <a:ea typeface="News Cycle"/>
                <a:cs typeface="News Cycle"/>
                <a:sym typeface="News Cycle"/>
              </a:rPr>
              <a:t>Artificial Intelligence</a:t>
            </a:r>
            <a:r>
              <a:rPr lang="en" sz="4733" b="1">
                <a:solidFill>
                  <a:srgbClr val="E3790A"/>
                </a:solidFill>
                <a:latin typeface="News Cycle"/>
                <a:ea typeface="News Cycle"/>
                <a:cs typeface="News Cycle"/>
                <a:sym typeface="News Cycle"/>
              </a:rPr>
              <a:t> </a:t>
            </a:r>
            <a:endParaRPr sz="4733" b="1">
              <a:solidFill>
                <a:srgbClr val="E3790A"/>
              </a:solidFill>
              <a:latin typeface="News Cycle"/>
              <a:ea typeface="News Cycle"/>
              <a:cs typeface="News Cycle"/>
              <a:sym typeface="News Cycle"/>
            </a:endParaRPr>
          </a:p>
          <a:p>
            <a:pPr marL="0" lvl="0" indent="0" algn="l" rtl="0">
              <a:lnSpc>
                <a:spcPct val="85000"/>
              </a:lnSpc>
              <a:spcBef>
                <a:spcPts val="0"/>
              </a:spcBef>
              <a:spcAft>
                <a:spcPts val="0"/>
              </a:spcAft>
              <a:buSzPts val="891"/>
              <a:buNone/>
            </a:pPr>
            <a:r>
              <a:rPr lang="en" sz="3298" i="1">
                <a:solidFill>
                  <a:schemeClr val="lt2"/>
                </a:solidFill>
                <a:latin typeface="News Cycle"/>
                <a:ea typeface="News Cycle"/>
                <a:cs typeface="News Cycle"/>
                <a:sym typeface="News Cycle"/>
              </a:rPr>
              <a:t>The Neural Marauder</a:t>
            </a:r>
            <a:endParaRPr sz="3298" i="1">
              <a:solidFill>
                <a:schemeClr val="lt2"/>
              </a:solidFill>
              <a:latin typeface="News Cycle"/>
              <a:ea typeface="News Cycle"/>
              <a:cs typeface="News Cycle"/>
              <a:sym typeface="News Cycle"/>
            </a:endParaRPr>
          </a:p>
          <a:p>
            <a:pPr marL="0" lvl="0" indent="0" algn="l" rtl="0">
              <a:lnSpc>
                <a:spcPct val="85000"/>
              </a:lnSpc>
              <a:spcBef>
                <a:spcPts val="0"/>
              </a:spcBef>
              <a:spcAft>
                <a:spcPts val="0"/>
              </a:spcAft>
              <a:buSzPts val="891"/>
              <a:buNone/>
            </a:pPr>
            <a:endParaRPr sz="2407">
              <a:solidFill>
                <a:schemeClr val="lt2"/>
              </a:solidFill>
              <a:latin typeface="News Cycle"/>
              <a:ea typeface="News Cycle"/>
              <a:cs typeface="News Cycle"/>
              <a:sym typeface="News Cycle"/>
            </a:endParaRPr>
          </a:p>
          <a:p>
            <a:pPr marL="0" lvl="0" indent="0" algn="l" rtl="0">
              <a:lnSpc>
                <a:spcPct val="85000"/>
              </a:lnSpc>
              <a:spcBef>
                <a:spcPts val="0"/>
              </a:spcBef>
              <a:spcAft>
                <a:spcPts val="0"/>
              </a:spcAft>
              <a:buSzPts val="891"/>
              <a:buNone/>
            </a:pPr>
            <a:r>
              <a:rPr lang="en" sz="2407">
                <a:solidFill>
                  <a:schemeClr val="lt2"/>
                </a:solidFill>
                <a:latin typeface="News Cycle"/>
                <a:ea typeface="News Cycle"/>
                <a:cs typeface="News Cycle"/>
                <a:sym typeface="News Cycle"/>
              </a:rPr>
              <a:t>c. Today</a:t>
            </a:r>
            <a:endParaRPr sz="2407">
              <a:solidFill>
                <a:schemeClr val="lt2"/>
              </a:solidFill>
              <a:latin typeface="News Cycle"/>
              <a:ea typeface="News Cycle"/>
              <a:cs typeface="News Cycle"/>
              <a:sym typeface="News Cycle"/>
            </a:endParaRPr>
          </a:p>
        </p:txBody>
      </p:sp>
      <p:sp>
        <p:nvSpPr>
          <p:cNvPr id="120" name="Google Shape;120;p20"/>
          <p:cNvSpPr txBox="1"/>
          <p:nvPr/>
        </p:nvSpPr>
        <p:spPr>
          <a:xfrm>
            <a:off x="-389425" y="4930150"/>
            <a:ext cx="3444300" cy="298500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pic>
        <p:nvPicPr>
          <p:cNvPr id="121" name="Google Shape;121;p20" title="image_6c52f2bc (1).png"/>
          <p:cNvPicPr preferRelativeResize="0"/>
          <p:nvPr/>
        </p:nvPicPr>
        <p:blipFill>
          <a:blip r:embed="rId3">
            <a:alphaModFix/>
          </a:blip>
          <a:stretch>
            <a:fillRect/>
          </a:stretch>
        </p:blipFill>
        <p:spPr>
          <a:xfrm>
            <a:off x="4151550" y="128150"/>
            <a:ext cx="4856225" cy="4856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25"/>
        <p:cNvGrpSpPr/>
        <p:nvPr/>
      </p:nvGrpSpPr>
      <p:grpSpPr>
        <a:xfrm>
          <a:off x="0" y="0"/>
          <a:ext cx="0" cy="0"/>
          <a:chOff x="0" y="0"/>
          <a:chExt cx="0" cy="0"/>
        </a:xfrm>
      </p:grpSpPr>
      <p:sp>
        <p:nvSpPr>
          <p:cNvPr id="126" name="Google Shape;126;p21"/>
          <p:cNvSpPr txBox="1"/>
          <p:nvPr/>
        </p:nvSpPr>
        <p:spPr>
          <a:xfrm>
            <a:off x="927300" y="1110100"/>
            <a:ext cx="7289400" cy="15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700" b="1">
                <a:solidFill>
                  <a:srgbClr val="E3790A"/>
                </a:solidFill>
                <a:latin typeface="Bungee"/>
                <a:ea typeface="Bungee"/>
                <a:cs typeface="Bungee"/>
                <a:sym typeface="Bungee"/>
              </a:rPr>
              <a:t>BUT AI FEELS different…</a:t>
            </a:r>
            <a:endParaRPr sz="6700" b="1">
              <a:solidFill>
                <a:srgbClr val="E3790A"/>
              </a:solidFill>
              <a:latin typeface="Bungee"/>
              <a:ea typeface="Bungee"/>
              <a:cs typeface="Bungee"/>
              <a:sym typeface="Bungee"/>
            </a:endParaRPr>
          </a:p>
        </p:txBody>
      </p:sp>
      <p:sp>
        <p:nvSpPr>
          <p:cNvPr id="127" name="Google Shape;127;p21"/>
          <p:cNvSpPr txBox="1"/>
          <p:nvPr/>
        </p:nvSpPr>
        <p:spPr>
          <a:xfrm rot="-740589">
            <a:off x="8240315" y="188092"/>
            <a:ext cx="1164825" cy="1629817"/>
          </a:xfrm>
          <a:prstGeom prst="rect">
            <a:avLst/>
          </a:prstGeom>
          <a:noFill/>
          <a:ln w="228600" cap="flat" cmpd="sng">
            <a:solidFill>
              <a:srgbClr val="666666"/>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28" name="Google Shape;128;p21"/>
          <p:cNvSpPr txBox="1"/>
          <p:nvPr/>
        </p:nvSpPr>
        <p:spPr>
          <a:xfrm rot="237397">
            <a:off x="-603053" y="4221316"/>
            <a:ext cx="3673856" cy="1181820"/>
          </a:xfrm>
          <a:prstGeom prst="rect">
            <a:avLst/>
          </a:prstGeom>
          <a:noFill/>
          <a:ln w="22860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129" name="Google Shape;129;p21"/>
          <p:cNvSpPr txBox="1"/>
          <p:nvPr/>
        </p:nvSpPr>
        <p:spPr>
          <a:xfrm rot="5400000">
            <a:off x="8567550" y="2386325"/>
            <a:ext cx="1164900" cy="1629900"/>
          </a:xfrm>
          <a:prstGeom prst="rect">
            <a:avLst/>
          </a:prstGeom>
          <a:noFill/>
          <a:ln w="228600" cap="flat" cmpd="sng">
            <a:solidFill>
              <a:srgbClr val="CCCCCC"/>
            </a:solidFill>
            <a:prstDash val="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rgbClr val="CCCCCC"/>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281</Words>
  <Application>Microsoft Office PowerPoint</Application>
  <PresentationFormat>On-screen Show (16:9)</PresentationFormat>
  <Paragraphs>56</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Bungee</vt:lpstr>
      <vt:lpstr>News Cycle</vt:lpstr>
      <vt:lpstr>Arial</vt:lpstr>
      <vt:lpstr>Simple Light</vt:lpstr>
      <vt:lpstr>Mutiny or Modernization: </vt:lpstr>
      <vt:lpstr>Disruptive Technology </vt:lpstr>
      <vt:lpstr>The Electronic Card Catalog The Interloper of Index  c. 1980s</vt:lpstr>
      <vt:lpstr>The Internet The Scourge of  the Seven Seas  c. 1990s</vt:lpstr>
      <vt:lpstr>The Online  Journal The Scallywag of Scholarship  c. Late 1990s</vt:lpstr>
      <vt:lpstr>The E-Book  The Terror of Tomes  c. Early 2000s</vt:lpstr>
      <vt:lpstr>The Wikipedia  The Rapscallion of  Reference  c. Early 2010s</vt:lpstr>
      <vt:lpstr>The  Generative Artificial Intelligence  The Neural Marauder  c. Today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Mutiny or Modernization: </dc:title>
  <dc:creator>Teresa Augustine</dc:creator>
  <cp:lastModifiedBy>Teresa Augustine</cp:lastModifiedBy>
  <cp:revision>2</cp:revision>
  <dcterms:modified xsi:type="dcterms:W3CDTF">2026-05-06T15:44:37Z</dcterms:modified>
</cp:coreProperties>
</file>