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5143500" cx="9144000"/>
  <p:notesSz cx="6858000" cy="9144000"/>
  <p:embeddedFontLst>
    <p:embeddedFont>
      <p:font typeface="Roboto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1D74594-2217-4274-BC8C-71714A2837EA}">
  <a:tblStyle styleId="{A1D74594-2217-4274-BC8C-71714A2837E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Roboto-regular.fntdata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Roboto-italic.fntdata"/><Relationship Id="rId25" Type="http://schemas.openxmlformats.org/officeDocument/2006/relationships/font" Target="fonts/Roboto-bold.fntdata"/><Relationship Id="rId27" Type="http://schemas.openxmlformats.org/officeDocument/2006/relationships/font" Target="fonts/Roboto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dbf082fa56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dbf082fa56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dbf082fa56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dbf082fa56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dbf082fa56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dbf082fa56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dbf082fa56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dbf082fa56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dbf082fa56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dbf082fa56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dbf082fa56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dbf082fa56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dbf082fa56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dbf082fa56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dbf082fa56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dbf082fa56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dfc3decb2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dfc3decb2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dbf082fa56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dbf082fa56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dbf082fa5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dbf082fa5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dbf082fa56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dbf082fa56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dc688c202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dc688c202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bf082fa56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dbf082fa56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dbf082fa56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dbf082fa56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dbf082fa56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dbf082fa56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mailto:jwallace@tarleton.edu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en"/>
              <a:t>Fact-Checking the Bots: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A Research Assignment for the AI Era</a:t>
            </a:r>
            <a:r>
              <a:rPr lang="en" sz="4089"/>
              <a:t> </a:t>
            </a:r>
            <a:endParaRPr sz="4089"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688925" y="2834125"/>
            <a:ext cx="8143500" cy="14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/>
              <a:t>Joshua Wallace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/>
              <a:t>Graduate Services Librarian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/>
              <a:t>Tarleton State University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“Accurate” Still Misleads </a:t>
            </a:r>
            <a:endParaRPr/>
          </a:p>
        </p:txBody>
      </p:sp>
      <p:sp>
        <p:nvSpPr>
          <p:cNvPr id="144" name="Google Shape;144;p22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-339963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263"/>
              <a:t>Several students noticed that AI left out important people, events, or context</a:t>
            </a:r>
            <a:endParaRPr sz="2263"/>
          </a:p>
          <a:p>
            <a:pPr indent="-339963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263"/>
              <a:t>Omissions made some essays misleading even without false statements</a:t>
            </a:r>
            <a:endParaRPr sz="2263" u="sng"/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63" u="sng"/>
          </a:p>
          <a:p>
            <a:pPr indent="-339963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2263" u="sng"/>
              <a:t>Examples</a:t>
            </a:r>
            <a:r>
              <a:rPr lang="en" sz="2263"/>
              <a:t>:</a:t>
            </a:r>
            <a:endParaRPr sz="2263"/>
          </a:p>
          <a:p>
            <a:pPr indent="-339963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263"/>
              <a:t>Montgomery Bus Boycott: over credited the Montgomery Improvement Association while omitting other organizers such as the Women’s Political Council</a:t>
            </a:r>
            <a:endParaRPr sz="2263"/>
          </a:p>
          <a:p>
            <a:pPr indent="-339963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263"/>
              <a:t>Andrew Carnegie: emphasized success while omitting darker aspects of his business practices</a:t>
            </a:r>
            <a:endParaRPr sz="2263"/>
          </a:p>
          <a:p>
            <a:pPr indent="-339963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263"/>
              <a:t>Stamp Act: made history sound “too neat” and removed the “messy human side”</a:t>
            </a:r>
            <a:endParaRPr sz="2263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Students Also Found Direct Errors </a:t>
            </a:r>
            <a:endParaRPr/>
          </a:p>
        </p:txBody>
      </p:sp>
      <p:sp>
        <p:nvSpPr>
          <p:cNvPr id="150" name="Google Shape;150;p23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Some student identified clearly false details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u="sng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u="sng"/>
              <a:t>Examples</a:t>
            </a:r>
            <a:r>
              <a:rPr lang="en"/>
              <a:t>: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fabricated Harriet Tubman quote in an Underground Railroad essay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claim that Yamamoto led the attack on Pearl Harbor rather than Nagumo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wrong date for dissolution of Standard Oil: 1908 instead of 1911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overstated numbers in the Salem Witch Trials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confusion between the Occupation of Veracruz of 1914 and the Mexican-American War of 1846-48</a:t>
            </a:r>
            <a:endParaRPr sz="2400">
              <a:solidFill>
                <a:srgbClr val="4E4E4E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as Starting Point, Not Authority </a:t>
            </a:r>
            <a:endParaRPr/>
          </a:p>
        </p:txBody>
      </p:sp>
      <p:sp>
        <p:nvSpPr>
          <p:cNvPr id="156" name="Google Shape;156;p2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Many students still saw value in AI</a:t>
            </a:r>
            <a:endParaRPr sz="2200"/>
          </a:p>
          <a:p>
            <a:pPr indent="-3683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They described it as useful for:</a:t>
            </a:r>
            <a:endParaRPr sz="2200"/>
          </a:p>
          <a:p>
            <a:pPr indent="-34290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brainstorming</a:t>
            </a:r>
            <a:endParaRPr sz="1800"/>
          </a:p>
          <a:p>
            <a:pPr indent="-34290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quick summaries</a:t>
            </a:r>
            <a:endParaRPr sz="1800"/>
          </a:p>
          <a:p>
            <a:pPr indent="-34290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getting started</a:t>
            </a:r>
            <a:endParaRPr sz="1800"/>
          </a:p>
          <a:p>
            <a:pPr indent="-3683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But they also concluded:</a:t>
            </a:r>
            <a:endParaRPr sz="2200"/>
          </a:p>
          <a:p>
            <a:pPr indent="-34290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AI must be fact-checked</a:t>
            </a:r>
            <a:endParaRPr sz="1800"/>
          </a:p>
          <a:p>
            <a:pPr indent="-34290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credible sources are essential</a:t>
            </a:r>
            <a:endParaRPr sz="1800"/>
          </a:p>
          <a:p>
            <a:pPr indent="-34290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AI should not be used as a primary research source</a:t>
            </a:r>
            <a:endParaRPr sz="2800">
              <a:solidFill>
                <a:srgbClr val="4E4E4E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00"/>
          </a:p>
        </p:txBody>
      </p:sp>
      <p:pic>
        <p:nvPicPr>
          <p:cNvPr descr="File:EJ Smith.jpg - Wikimedia Commons" id="157" name="Google Shape;15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1950" y="410000"/>
            <a:ext cx="2330351" cy="299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Verification Improved Historical Understanding </a:t>
            </a:r>
            <a:endParaRPr/>
          </a:p>
        </p:txBody>
      </p:sp>
      <p:sp>
        <p:nvSpPr>
          <p:cNvPr id="163" name="Google Shape;163;p25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62465" lvl="0" marL="457200" rtl="0" algn="l">
              <a:spcBef>
                <a:spcPts val="0"/>
              </a:spcBef>
              <a:spcAft>
                <a:spcPts val="0"/>
              </a:spcAft>
              <a:buSzPts val="2108"/>
              <a:buChar char="●"/>
            </a:pPr>
            <a:r>
              <a:rPr lang="en" sz="2108"/>
              <a:t>Students said fact-checking helped them:</a:t>
            </a:r>
            <a:endParaRPr sz="2108"/>
          </a:p>
          <a:p>
            <a:pPr indent="-337065" lvl="1" marL="914400" rtl="0" algn="l">
              <a:spcBef>
                <a:spcPts val="0"/>
              </a:spcBef>
              <a:spcAft>
                <a:spcPts val="0"/>
              </a:spcAft>
              <a:buSzPts val="1708"/>
              <a:buChar char="○"/>
            </a:pPr>
            <a:r>
              <a:rPr lang="en" sz="1708"/>
              <a:t>dig deeper into topics</a:t>
            </a:r>
            <a:endParaRPr sz="1708"/>
          </a:p>
          <a:p>
            <a:pPr indent="-337065" lvl="1" marL="914400" rtl="0" algn="l">
              <a:spcBef>
                <a:spcPts val="0"/>
              </a:spcBef>
              <a:spcAft>
                <a:spcPts val="0"/>
              </a:spcAft>
              <a:buSzPts val="1708"/>
              <a:buChar char="○"/>
            </a:pPr>
            <a:r>
              <a:rPr lang="en" sz="1708"/>
              <a:t>notice details they had missed</a:t>
            </a:r>
            <a:endParaRPr sz="1708"/>
          </a:p>
          <a:p>
            <a:pPr indent="-337065" lvl="1" marL="914400" rtl="0" algn="l">
              <a:spcBef>
                <a:spcPts val="0"/>
              </a:spcBef>
              <a:spcAft>
                <a:spcPts val="0"/>
              </a:spcAft>
              <a:buSzPts val="1708"/>
              <a:buChar char="○"/>
            </a:pPr>
            <a:r>
              <a:rPr lang="en" sz="1708"/>
              <a:t>understand complexity and nuance</a:t>
            </a:r>
            <a:endParaRPr sz="1708"/>
          </a:p>
          <a:p>
            <a:pPr indent="-337065" lvl="1" marL="914400" rtl="0" algn="l">
              <a:spcBef>
                <a:spcPts val="0"/>
              </a:spcBef>
              <a:spcAft>
                <a:spcPts val="0"/>
              </a:spcAft>
              <a:buSzPts val="1708"/>
              <a:buChar char="○"/>
            </a:pPr>
            <a:r>
              <a:rPr lang="en" sz="1708"/>
              <a:t>engage more critically with historical information</a:t>
            </a:r>
            <a:endParaRPr sz="2108"/>
          </a:p>
          <a:p>
            <a:pPr indent="-362465" lvl="0" marL="457200" rtl="0" algn="l">
              <a:spcBef>
                <a:spcPts val="0"/>
              </a:spcBef>
              <a:spcAft>
                <a:spcPts val="0"/>
              </a:spcAft>
              <a:buSzPts val="2108"/>
              <a:buChar char="●"/>
            </a:pPr>
            <a:r>
              <a:rPr lang="en" sz="2108"/>
              <a:t>Examples:</a:t>
            </a:r>
            <a:endParaRPr sz="2108"/>
          </a:p>
          <a:p>
            <a:pPr indent="-337065" lvl="1" marL="914400" rtl="0" algn="l">
              <a:spcBef>
                <a:spcPts val="0"/>
              </a:spcBef>
              <a:spcAft>
                <a:spcPts val="0"/>
              </a:spcAft>
              <a:buSzPts val="1708"/>
              <a:buChar char="○"/>
            </a:pPr>
            <a:r>
              <a:rPr lang="en" sz="1708"/>
              <a:t>9/11: student said the process helped them dig deeper into the tragedy</a:t>
            </a:r>
            <a:endParaRPr sz="1708"/>
          </a:p>
          <a:p>
            <a:pPr indent="-337065" lvl="1" marL="914400" rtl="0" algn="l">
              <a:spcBef>
                <a:spcPts val="0"/>
              </a:spcBef>
              <a:spcAft>
                <a:spcPts val="0"/>
              </a:spcAft>
              <a:buSzPts val="1708"/>
              <a:buChar char="○"/>
            </a:pPr>
            <a:r>
              <a:rPr lang="en" sz="1708"/>
              <a:t>French and Indian War: student appreciated smaller details AI skipped</a:t>
            </a:r>
            <a:endParaRPr sz="1708"/>
          </a:p>
          <a:p>
            <a:pPr indent="-337065" lvl="1" marL="914400" rtl="0" algn="l">
              <a:spcBef>
                <a:spcPts val="0"/>
              </a:spcBef>
              <a:spcAft>
                <a:spcPts val="0"/>
              </a:spcAft>
              <a:buSzPts val="1708"/>
              <a:buChar char="○"/>
            </a:pPr>
            <a:r>
              <a:rPr lang="en" sz="1708"/>
              <a:t>Articles of Confederation: checking every claim deepened understanding</a:t>
            </a:r>
            <a:endParaRPr sz="3108">
              <a:solidFill>
                <a:srgbClr val="4E4E4E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This Fits in the ACRL Framework </a:t>
            </a:r>
            <a:endParaRPr/>
          </a:p>
        </p:txBody>
      </p:sp>
      <p:sp>
        <p:nvSpPr>
          <p:cNvPr id="169" name="Google Shape;169;p26"/>
          <p:cNvSpPr txBox="1"/>
          <p:nvPr>
            <p:ph idx="1" type="body"/>
          </p:nvPr>
        </p:nvSpPr>
        <p:spPr>
          <a:xfrm>
            <a:off x="311700" y="1229875"/>
            <a:ext cx="8520600" cy="318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3092"/>
              <a:buFont typeface="Arial"/>
              <a:buNone/>
            </a:pPr>
            <a:r>
              <a:rPr b="1" lang="en" sz="2072"/>
              <a:t>Authority Is Constructed and Contextual</a:t>
            </a:r>
            <a:endParaRPr b="1" sz="2072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3092"/>
              <a:buFont typeface="Arial"/>
              <a:buNone/>
            </a:pPr>
            <a:r>
              <a:rPr lang="en" sz="2072"/>
              <a:t>•Students learned that polished AI prose can sound authoritative while still being incomplete or wrong</a:t>
            </a:r>
            <a:endParaRPr sz="2072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3092"/>
              <a:buFont typeface="Arial"/>
              <a:buNone/>
            </a:pPr>
            <a:r>
              <a:rPr b="1" lang="en" sz="2072"/>
              <a:t>Information Creation as a Process</a:t>
            </a:r>
            <a:endParaRPr b="1" sz="2072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3092"/>
              <a:buFont typeface="Arial"/>
              <a:buNone/>
            </a:pPr>
            <a:r>
              <a:rPr lang="en" sz="2072"/>
              <a:t>•AI-generated essays lacked visible sourcing, transparency, and disciplinary context</a:t>
            </a:r>
            <a:endParaRPr sz="2072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3092"/>
              <a:buFont typeface="Arial"/>
              <a:buNone/>
            </a:pPr>
            <a:r>
              <a:rPr b="1" lang="en" sz="2072"/>
              <a:t>Research as Inquiry</a:t>
            </a:r>
            <a:endParaRPr b="1" sz="2072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3092"/>
              <a:buFont typeface="Arial"/>
              <a:buNone/>
            </a:pPr>
            <a:r>
              <a:rPr lang="en" sz="2072"/>
              <a:t>•Students moved from accepting claims to testing and questioning them through research</a:t>
            </a:r>
            <a:endParaRPr sz="3072">
              <a:solidFill>
                <a:srgbClr val="4E4E4E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Students Learned to Look For </a:t>
            </a:r>
            <a:endParaRPr/>
          </a:p>
        </p:txBody>
      </p:sp>
      <p:sp>
        <p:nvSpPr>
          <p:cNvPr id="175" name="Google Shape;175;p2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0699"/>
              <a:buFont typeface="Arial"/>
              <a:buNone/>
            </a:pPr>
            <a:r>
              <a:rPr lang="en" sz="2703"/>
              <a:t>Students encountered:</a:t>
            </a:r>
            <a:endParaRPr sz="2703"/>
          </a:p>
          <a:p>
            <a:pPr indent="-361609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2703"/>
              <a:t>outright falsehoods</a:t>
            </a:r>
            <a:endParaRPr sz="2703"/>
          </a:p>
          <a:p>
            <a:pPr indent="-361609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703"/>
              <a:t>fabricated details or quotes</a:t>
            </a:r>
            <a:endParaRPr sz="2703"/>
          </a:p>
          <a:p>
            <a:pPr indent="-361609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703"/>
              <a:t>incorrect names or dates</a:t>
            </a:r>
            <a:endParaRPr sz="2703"/>
          </a:p>
          <a:p>
            <a:pPr indent="-361609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703"/>
              <a:t>oversimplification</a:t>
            </a:r>
            <a:endParaRPr sz="2703"/>
          </a:p>
          <a:p>
            <a:pPr indent="-361609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703"/>
              <a:t>omissions of key context</a:t>
            </a:r>
            <a:endParaRPr sz="2703"/>
          </a:p>
          <a:p>
            <a:pPr indent="-361609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703"/>
              <a:t>exaggerated or embellished language</a:t>
            </a:r>
            <a:endParaRPr sz="2703"/>
          </a:p>
          <a:p>
            <a:pPr indent="-361609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703"/>
              <a:t>lack of sourcing or transparency</a:t>
            </a:r>
            <a:endParaRPr sz="3703">
              <a:solidFill>
                <a:srgbClr val="4E4E4E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descr="Free Images : weapon, product, firearm, man made object, gun ..." id="176" name="Google Shape;17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1650" y="1157275"/>
            <a:ext cx="3120650" cy="207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Benefits of this Assignment </a:t>
            </a:r>
            <a:endParaRPr/>
          </a:p>
        </p:txBody>
      </p:sp>
      <p:sp>
        <p:nvSpPr>
          <p:cNvPr id="182" name="Google Shape;182;p28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Moves the classroom conversation beyond plagiarism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Gives students practice identifying claims and verifying evidence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Helps students see that confidence and fluency </a:t>
            </a:r>
            <a:r>
              <a:rPr lang="en" sz="2100"/>
              <a:t>≠ </a:t>
            </a:r>
            <a:r>
              <a:rPr lang="en"/>
              <a:t>authority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Encourages use of library resources in a meaningful context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be adapted to other topics and disciplines</a:t>
            </a:r>
            <a:endParaRPr sz="2400">
              <a:solidFill>
                <a:srgbClr val="4E4E4E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 </a:t>
            </a:r>
            <a:endParaRPr/>
          </a:p>
        </p:txBody>
      </p:sp>
      <p:sp>
        <p:nvSpPr>
          <p:cNvPr id="188" name="Google Shape;188;p29"/>
          <p:cNvSpPr txBox="1"/>
          <p:nvPr>
            <p:ph idx="1" type="body"/>
          </p:nvPr>
        </p:nvSpPr>
        <p:spPr>
          <a:xfrm>
            <a:off x="280375" y="1229875"/>
            <a:ext cx="3439200" cy="31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solidFill>
                  <a:srgbClr val="171717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jwallace@tarleton.edu</a:t>
            </a:r>
            <a:r>
              <a:rPr b="1" lang="en"/>
              <a:t> 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254-968-9455</a:t>
            </a:r>
            <a:endParaRPr/>
          </a:p>
        </p:txBody>
      </p:sp>
      <p:pic>
        <p:nvPicPr>
          <p:cNvPr id="189" name="Google Shape;18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67838" y="410000"/>
            <a:ext cx="4262813" cy="3140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Tarleton State </a:t>
            </a:r>
            <a:r>
              <a:rPr lang="en"/>
              <a:t>University</a:t>
            </a:r>
            <a:r>
              <a:rPr lang="en"/>
              <a:t> </a:t>
            </a:r>
            <a:endParaRPr/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Founded in 1899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Joined Texas A&amp;M System in 1917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21,000 students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1600" y="1017800"/>
            <a:ext cx="4176520" cy="368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 </a:t>
            </a:r>
            <a:endParaRPr/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311700" y="1229125"/>
            <a:ext cx="8520600" cy="333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•Background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•The assignment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•Student reflections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•Connecting to ACRL Framework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•Wrap-up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descr="Royalty-Free photo: Shallow focus photography of brass measuring ..." id="100" name="Google Shape;10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5975" y="410000"/>
            <a:ext cx="3566550" cy="267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</a:t>
            </a:r>
            <a:r>
              <a:rPr lang="en" sz="4400"/>
              <a:t> </a:t>
            </a:r>
            <a:endParaRPr/>
          </a:p>
        </p:txBody>
      </p:sp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•History instructor since 2004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•Academic librarian since 2007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•Used to have a traditional research paper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•I first encountered student using AI in 2023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•Moved to in-class essays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7" name="Google Shape;107;p16"/>
          <p:cNvSpPr txBox="1"/>
          <p:nvPr>
            <p:ph idx="4294967295" type="body"/>
          </p:nvPr>
        </p:nvSpPr>
        <p:spPr>
          <a:xfrm>
            <a:off x="4974950" y="1229975"/>
            <a:ext cx="39927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•In late 2024 I brainstormed an idea for incorporating AI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•Implemented it 3 times so far: Spring 25, Fall 25, and Spring 26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Students Were Asked to Do </a:t>
            </a:r>
            <a:endParaRPr/>
          </a:p>
        </p:txBody>
      </p:sp>
      <p:sp>
        <p:nvSpPr>
          <p:cNvPr id="113" name="Google Shape;113;p1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Ask ChatGPT to write a 5-paragraph essay on a historical topic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Identify 8–10 factual claims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Verify each claim using credible library sources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Complete a verification chart labeling claims as: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True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False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Other (partially true, unverifiable, etc.).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Write a 1-page reflection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Submit a works cited/bibliography</a:t>
            </a:r>
            <a:endParaRPr sz="2800">
              <a:solidFill>
                <a:srgbClr val="4E4E4E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Verification Chart </a:t>
            </a:r>
            <a:endParaRPr/>
          </a:p>
        </p:txBody>
      </p:sp>
      <p:graphicFrame>
        <p:nvGraphicFramePr>
          <p:cNvPr id="119" name="Google Shape;119;p18"/>
          <p:cNvGraphicFramePr/>
          <p:nvPr/>
        </p:nvGraphicFramePr>
        <p:xfrm>
          <a:off x="483950" y="1131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{A1D74594-2217-4274-BC8C-71714A2837EA}</a:tableStyleId>
              </a:tblPr>
              <a:tblGrid>
                <a:gridCol w="1661025"/>
                <a:gridCol w="1661025"/>
                <a:gridCol w="1170650"/>
                <a:gridCol w="2151400"/>
              </a:tblGrid>
              <a:tr h="7206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" sz="1200"/>
                        <a:t>Claim from AI Essay</a:t>
                      </a:r>
                      <a:endParaRPr b="1"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" sz="1200"/>
                        <a:t>Source Consulted</a:t>
                      </a:r>
                      <a:endParaRPr b="1"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" sz="1200"/>
                        <a:t>Verification (True / False / Partially True)</a:t>
                      </a:r>
                      <a:endParaRPr b="1"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" sz="1200"/>
                        <a:t>Notes</a:t>
                      </a:r>
                      <a:endParaRPr b="1"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162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200"/>
                        <a:t>George Washington was born in 1732 in Virginia.</a:t>
                      </a:r>
                      <a:endParaRPr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200"/>
                        <a:t>Encyclopedia Britannica</a:t>
                      </a:r>
                      <a:endParaRPr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200"/>
                        <a:t>True</a:t>
                      </a:r>
                      <a:endParaRPr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200"/>
                        <a:t>Born Feb. 22, 1732 (O.S. Feb. 11) in Westmoreland County, VA.</a:t>
                      </a:r>
                      <a:endParaRPr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162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200"/>
                        <a:t>As a young man, he worked as a surveyor.</a:t>
                      </a:r>
                      <a:endParaRPr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200"/>
                        <a:t>Mount Vernon Digital Encyclopedia</a:t>
                      </a:r>
                      <a:endParaRPr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200"/>
                        <a:t>True</a:t>
                      </a:r>
                      <a:endParaRPr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200"/>
                        <a:t>Washington became the official surveyor for Culpeper County in 1749.</a:t>
                      </a:r>
                      <a:endParaRPr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7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200"/>
                        <a:t>Washington’s victory at Yorktown in 1781 ended the Revolutionary War.</a:t>
                      </a:r>
                      <a:endParaRPr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200"/>
                        <a:t>American Battlefield Trust</a:t>
                      </a:r>
                      <a:endParaRPr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200"/>
                        <a:t>Partially True</a:t>
                      </a:r>
                      <a:endParaRPr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200"/>
                        <a:t>Yorktown was decisive, but the Treaty of Paris (1783) formally ended the war.</a:t>
                      </a:r>
                      <a:endParaRPr sz="1200"/>
                    </a:p>
                  </a:txBody>
                  <a:tcPr marT="91425" marB="914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Reactions</a:t>
            </a:r>
            <a:endParaRPr/>
          </a:p>
        </p:txBody>
      </p:sp>
      <p:graphicFrame>
        <p:nvGraphicFramePr>
          <p:cNvPr id="125" name="Google Shape;125;p19"/>
          <p:cNvGraphicFramePr/>
          <p:nvPr/>
        </p:nvGraphicFramePr>
        <p:xfrm>
          <a:off x="311700" y="959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{A1D74594-2217-4274-BC8C-71714A2837EA}</a:tableStyleId>
              </a:tblPr>
              <a:tblGrid>
                <a:gridCol w="3844750"/>
                <a:gridCol w="718450"/>
                <a:gridCol w="941475"/>
              </a:tblGrid>
              <a:tr h="350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171717"/>
                          </a:solidFill>
                        </a:rPr>
                        <a:t>Reaction Type</a:t>
                      </a:r>
                      <a:endParaRPr b="1"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/>
                        <a:t>Number</a:t>
                      </a:r>
                      <a:endParaRPr b="1" sz="1100"/>
                    </a:p>
                  </a:txBody>
                  <a:tcPr marT="91425" marB="91425" marR="91425" marL="91425">
                    <a:lnB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/>
                        <a:t>Percentage</a:t>
                      </a:r>
                      <a:endParaRPr b="1" sz="1100"/>
                    </a:p>
                  </a:txBody>
                  <a:tcPr marT="91425" marB="91425" marR="91425" marL="91425">
                    <a:lnB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0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Mostly/broadly accurate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37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86</a:t>
                      </a: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%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0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Oversimplified/lacked nuance/vague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28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65%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50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Missing details/context/incomplete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20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46.5%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50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Explicit need to fact-check/verify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14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32.5%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50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Found factual errors/fabrications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11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25.6%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50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Deepened understanding of topic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11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25.6%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50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Useful as starting point/brainstorming tool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8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18.6</a:t>
                      </a: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%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50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Growth in critical thinking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6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14%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50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Writing quality issues (fluff/awkward/embellished)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5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11.6%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50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Unsupported/no citations/weak evidence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2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71717"/>
                          </a:solidFill>
                        </a:rPr>
                        <a:t>4.7%</a:t>
                      </a:r>
                      <a:endParaRPr sz="1100">
                        <a:solidFill>
                          <a:srgbClr val="171717"/>
                        </a:solidFill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15608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6" name="Google Shape;126;p19"/>
          <p:cNvSpPr txBox="1"/>
          <p:nvPr/>
        </p:nvSpPr>
        <p:spPr>
          <a:xfrm>
            <a:off x="5849150" y="959250"/>
            <a:ext cx="3123600" cy="32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N = 43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104 students have done this assignment.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33 did it in Spring 25 before I required a reflection component. 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71 students have completed</a:t>
            </a:r>
            <a:r>
              <a:rPr lang="en" sz="1600">
                <a:solidFill>
                  <a:schemeClr val="dk2"/>
                </a:solidFill>
              </a:rPr>
              <a:t> a reflection,</a:t>
            </a:r>
            <a:r>
              <a:rPr lang="en" sz="1600">
                <a:solidFill>
                  <a:schemeClr val="dk2"/>
                </a:solidFill>
              </a:rPr>
              <a:t> but 28 didn’t provide a relevant assessment of the AI’s performance. 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Verdict: “Mostly Accurate, But…” </a:t>
            </a:r>
            <a:endParaRPr/>
          </a:p>
        </p:txBody>
      </p:sp>
      <p:sp>
        <p:nvSpPr>
          <p:cNvPr id="132" name="Google Shape;132;p20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Many students found ChatGPT broadly accurate at a general level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But they also described the essays as:</a:t>
            </a:r>
            <a:endParaRPr sz="21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Vague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Brief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Surface-level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I</a:t>
            </a:r>
            <a:r>
              <a:rPr lang="en" sz="1700"/>
              <a:t>ncomplete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Lacking context</a:t>
            </a:r>
            <a:endParaRPr sz="3100">
              <a:solidFill>
                <a:srgbClr val="4E4E4E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Most Common Problem: Oversimplification </a:t>
            </a:r>
            <a:endParaRPr/>
          </a:p>
        </p:txBody>
      </p:sp>
      <p:sp>
        <p:nvSpPr>
          <p:cNvPr id="138" name="Google Shape;138;p2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Students repeatedly said AI writing was too simplified 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Common issues included:</a:t>
            </a:r>
            <a:endParaRPr sz="22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missing nuance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limited context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compressed explanations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broad summaries without complexity</a:t>
            </a:r>
            <a:endParaRPr sz="3200">
              <a:solidFill>
                <a:srgbClr val="4E4E4E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