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8" r:id="rId3"/>
    <p:sldId id="264" r:id="rId4"/>
    <p:sldId id="271" r:id="rId5"/>
    <p:sldId id="267" r:id="rId6"/>
    <p:sldId id="269" r:id="rId7"/>
    <p:sldId id="272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B89A4A-5ABE-8F48-285D-14F9D25ADFFB}" v="187" dt="2026-05-04T21:04:02.5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5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34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126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687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53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666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549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5/26/2026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542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5/26/2026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863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5/26/2026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004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147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5/26/2026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02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5/26/2026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815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88" r:id="rId6"/>
    <p:sldLayoutId id="2147483684" r:id="rId7"/>
    <p:sldLayoutId id="2147483685" r:id="rId8"/>
    <p:sldLayoutId id="2147483686" r:id="rId9"/>
    <p:sldLayoutId id="2147483687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0956" y="4436741"/>
            <a:ext cx="4868589" cy="1570359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100000"/>
              </a:lnSpc>
            </a:pPr>
            <a:endParaRPr lang="en-US" sz="2400" dirty="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en-US" sz="2400" dirty="0">
              <a:latin typeface="Calibri"/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en-US" sz="2800">
                <a:latin typeface="Calibri"/>
                <a:ea typeface="Calibri"/>
                <a:cs typeface="Calibri"/>
              </a:rPr>
              <a:t>LYNETTE SEELMEYER</a:t>
            </a:r>
            <a:endParaRPr lang="en-US" sz="2800">
              <a:latin typeface="Calisto MT"/>
              <a:ea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en-US" sz="2800" dirty="0">
                <a:latin typeface="Calibri"/>
                <a:ea typeface="Calibri"/>
                <a:cs typeface="Calibri"/>
              </a:rPr>
              <a:t>Teaching &amp; Learning </a:t>
            </a:r>
            <a:r>
              <a:rPr lang="en-US" sz="2800">
                <a:latin typeface="Calibri"/>
                <a:ea typeface="Calibri"/>
                <a:cs typeface="Calibri"/>
              </a:rPr>
              <a:t>Librarian</a:t>
            </a:r>
            <a:br>
              <a:rPr lang="en-US" sz="2800" dirty="0">
                <a:latin typeface="Calibri"/>
                <a:ea typeface="Calibri"/>
                <a:cs typeface="Calibri"/>
              </a:rPr>
            </a:br>
            <a:r>
              <a:rPr lang="en-US" sz="2800">
                <a:latin typeface="Calibri"/>
                <a:ea typeface="Calibri"/>
                <a:cs typeface="Calibri"/>
              </a:rPr>
              <a:t>University of Northern Colorado</a:t>
            </a:r>
          </a:p>
          <a:p>
            <a:pPr>
              <a:lnSpc>
                <a:spcPct val="100000"/>
              </a:lnSpc>
            </a:pPr>
            <a:r>
              <a:rPr lang="en-US" sz="2800">
                <a:latin typeface="Calibri"/>
                <a:ea typeface="Calibri"/>
                <a:cs typeface="Calibri"/>
              </a:rPr>
              <a:t>Lynette.Seelmeyer@unco.edu</a:t>
            </a:r>
            <a:endParaRPr lang="en-US" sz="2800" dirty="0">
              <a:latin typeface="Calibri"/>
              <a:ea typeface="Calibri"/>
              <a:cs typeface="Calibri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D49C0EB0-B28B-23C8-3148-5E98C401C3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266" r="16407" b="8"/>
          <a:stretch>
            <a:fillRect/>
          </a:stretch>
        </p:blipFill>
        <p:spPr>
          <a:xfrm>
            <a:off x="6515100" y="10"/>
            <a:ext cx="5676900" cy="6857990"/>
          </a:xfrm>
          <a:prstGeom prst="rect">
            <a:avLst/>
          </a:prstGeom>
        </p:spPr>
      </p:pic>
      <p:pic>
        <p:nvPicPr>
          <p:cNvPr id="4" name="Picture 3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17ECEAEB-D884-3621-D694-D4FF2DA904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5478" y="5904848"/>
            <a:ext cx="2924175" cy="6572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E2FEF2-B778-906B-3EB2-324C2216B5E8}"/>
              </a:ext>
            </a:extLst>
          </p:cNvPr>
          <p:cNvSpPr txBox="1"/>
          <p:nvPr/>
        </p:nvSpPr>
        <p:spPr>
          <a:xfrm>
            <a:off x="707953" y="1549125"/>
            <a:ext cx="8325270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dirty="0">
                <a:latin typeface="Calibri"/>
                <a:ea typeface="Calibri"/>
                <a:cs typeface="Calibri"/>
              </a:rPr>
              <a:t>Coming Together: </a:t>
            </a:r>
            <a:r>
              <a:rPr lang="en-US" sz="4000">
                <a:latin typeface="Calibri"/>
                <a:ea typeface="Calibri"/>
                <a:cs typeface="Calibri"/>
              </a:rPr>
              <a:t>Interactive Collaboration Leads to Life-Long Connection</a:t>
            </a:r>
            <a:endParaRPr lang="en-US" sz="4000" dirty="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EA33A-5CDB-4157-461F-207435AEF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342344"/>
            <a:ext cx="10632067" cy="1197202"/>
          </a:xfrm>
        </p:spPr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What did  we  do?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D1F985-4EBE-3231-34E6-6AA8218DF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2760899"/>
            <a:ext cx="10848437" cy="33287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Char char="•"/>
            </a:pPr>
            <a:r>
              <a:rPr lang="en-US" sz="3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New two-part instruction for GOAL 402 – our graduating students</a:t>
            </a:r>
            <a:endParaRPr lang="en-US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457200" indent="-457200">
              <a:buChar char="•"/>
            </a:pPr>
            <a:r>
              <a:rPr lang="en-US" sz="32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Reorganized and re-scaffolded library instruction </a:t>
            </a:r>
            <a:br>
              <a:rPr lang="en-US" sz="3200" dirty="0">
                <a:latin typeface="Calibri"/>
                <a:ea typeface="Calibri"/>
                <a:cs typeface="Calibri"/>
              </a:rPr>
            </a:br>
            <a:r>
              <a:rPr lang="en-US" sz="3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for GOAL 101 – GOAL 301</a:t>
            </a:r>
            <a:endParaRPr lang="en-US" sz="320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Picture 5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3E38800C-D906-CEC6-A72B-BE5B5FA4A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0191" y="6174940"/>
            <a:ext cx="2526605" cy="60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985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9F3B2-80DB-BA7B-1CB6-36C70C103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464809"/>
            <a:ext cx="10632067" cy="1179058"/>
          </a:xfrm>
        </p:spPr>
        <p:txBody>
          <a:bodyPr/>
          <a:lstStyle/>
          <a:p>
            <a:r>
              <a:rPr lang="en-US">
                <a:latin typeface="Calibri"/>
                <a:ea typeface="Calibri"/>
                <a:cs typeface="Calibri"/>
              </a:rPr>
              <a:t>How did we do it?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1B8EF5-7F3A-8FA1-2A79-03F4B1BA3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2820535"/>
            <a:ext cx="10632067" cy="32691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Char char="•"/>
            </a:pPr>
            <a:r>
              <a:rPr lang="en-US" sz="3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Partnering with the GOAL program</a:t>
            </a:r>
          </a:p>
          <a:p>
            <a:pPr marL="457200" indent="-457200">
              <a:buChar char="•"/>
            </a:pPr>
            <a:r>
              <a:rPr lang="en-US" sz="3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Reaching out to and collaborating with community partners </a:t>
            </a:r>
          </a:p>
          <a:p>
            <a:pPr marL="457200" indent="-457200">
              <a:buChar char="•"/>
            </a:pPr>
            <a:r>
              <a:rPr lang="en-US" sz="3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Collaborating with UNCO Libraries' Facilities team</a:t>
            </a:r>
          </a:p>
        </p:txBody>
      </p:sp>
      <p:pic>
        <p:nvPicPr>
          <p:cNvPr id="5" name="Pictur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2D342975-77F0-CB7B-DEA4-29844B827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0656" y="6165806"/>
            <a:ext cx="2543175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47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DAD563-B4E2-430D-37D2-FEEE4E84A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279DF-672D-3C05-4896-86D459703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179059"/>
            <a:ext cx="10632067" cy="1074737"/>
          </a:xfrm>
        </p:spPr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at UNCO's </a:t>
            </a:r>
            <a:r>
              <a:rPr lang="en-US" dirty="0" err="1">
                <a:latin typeface="Calibri"/>
                <a:ea typeface="Calibri"/>
                <a:cs typeface="Calibri"/>
              </a:rPr>
              <a:t>michener</a:t>
            </a:r>
            <a:r>
              <a:rPr lang="en-US" dirty="0">
                <a:latin typeface="Calibri"/>
                <a:ea typeface="Calibri"/>
                <a:cs typeface="Calibri"/>
              </a:rPr>
              <a:t> library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9A2E9E-A809-6266-33EB-DAC9B1D19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2488757"/>
            <a:ext cx="10848437" cy="319379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Char char="•"/>
            </a:pPr>
            <a:r>
              <a:rPr lang="en-US" sz="3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Staying safe online</a:t>
            </a:r>
            <a:endParaRPr lang="en-US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457200" indent="-457200">
              <a:buChar char="•"/>
            </a:pPr>
            <a:r>
              <a:rPr lang="en-US" sz="3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Checking password strength</a:t>
            </a:r>
            <a:endParaRPr lang="en-US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457200" indent="-457200">
              <a:buChar char="•"/>
            </a:pPr>
            <a:r>
              <a:rPr lang="en-US" sz="3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Looking up students' home public libraries</a:t>
            </a:r>
            <a:endParaRPr lang="en-US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457200" indent="-457200">
              <a:buChar char="•"/>
            </a:pPr>
            <a:r>
              <a:rPr lang="en-US" sz="3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Preparing for our </a:t>
            </a:r>
            <a:r>
              <a:rPr lang="en-US" sz="32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field trip</a:t>
            </a:r>
            <a:endParaRPr lang="en-US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Picture 5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9021EC18-9019-BE3E-574D-0C1055BFF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8709" y="6172983"/>
            <a:ext cx="2543175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07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E9273-DA98-89B4-E688-F86C50C35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338943"/>
            <a:ext cx="4729359" cy="1317523"/>
          </a:xfrm>
        </p:spPr>
        <p:txBody>
          <a:bodyPr>
            <a:normAutofit/>
          </a:bodyPr>
          <a:lstStyle/>
          <a:p>
            <a:r>
              <a:rPr lang="en-US" sz="4800">
                <a:latin typeface="Calibri"/>
                <a:ea typeface="Calibri"/>
                <a:cs typeface="Calibri"/>
              </a:rPr>
              <a:t>FIELD  TRIP!</a:t>
            </a:r>
          </a:p>
        </p:txBody>
      </p:sp>
      <p:pic>
        <p:nvPicPr>
          <p:cNvPr id="5" name="Picture Placeholder 4" descr="Centennial Park Library creates a buzz with new pollinator garden">
            <a:extLst>
              <a:ext uri="{FF2B5EF4-FFF2-40B4-BE49-F238E27FC236}">
                <a16:creationId xmlns:a16="http://schemas.microsoft.com/office/drawing/2014/main" id="{3106D224-92C5-B052-B170-DB8E392500F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506" b="2506"/>
          <a:stretch/>
        </p:blipFill>
        <p:spPr>
          <a:xfrm>
            <a:off x="5868570" y="1243692"/>
            <a:ext cx="5332113" cy="43588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203B6-E10F-0056-EAB9-AC0BAFA618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3219450"/>
            <a:ext cx="5069538" cy="240460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>
                <a:latin typeface="Calibri"/>
                <a:ea typeface="Calibri"/>
                <a:cs typeface="Calibri"/>
              </a:rPr>
              <a:t>CENTENNIAL PARK </a:t>
            </a:r>
            <a:r>
              <a:rPr lang="en-US" sz="2800" dirty="0">
                <a:latin typeface="Calibri"/>
                <a:ea typeface="Calibri"/>
                <a:cs typeface="Calibri"/>
              </a:rPr>
              <a:t>LIBRARY</a:t>
            </a:r>
          </a:p>
          <a:p>
            <a:endParaRPr lang="en-US" sz="2800" dirty="0">
              <a:latin typeface="Calibri"/>
              <a:ea typeface="Calibri"/>
              <a:cs typeface="Calibri"/>
            </a:endParaRPr>
          </a:p>
          <a:p>
            <a:r>
              <a:rPr lang="en-US" sz="2800" dirty="0">
                <a:latin typeface="Calibri"/>
                <a:ea typeface="Calibri"/>
                <a:cs typeface="Calibri"/>
              </a:rPr>
              <a:t>HIGH PLAINS LIBRARY DISTRICT </a:t>
            </a:r>
            <a:r>
              <a:rPr lang="en-US" sz="2800">
                <a:latin typeface="Calibri"/>
                <a:ea typeface="Calibri"/>
                <a:cs typeface="Calibri"/>
              </a:rPr>
              <a:t>GREELEY, COLORADO</a:t>
            </a:r>
            <a:endParaRPr lang="en-US" sz="2800" dirty="0">
              <a:latin typeface="Calibri"/>
              <a:ea typeface="Calibri"/>
              <a:cs typeface="Calibri"/>
            </a:endParaRPr>
          </a:p>
        </p:txBody>
      </p:sp>
      <p:pic>
        <p:nvPicPr>
          <p:cNvPr id="6" name="Picture 5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C3F40DEF-3CC5-0D53-76EA-75D163FE5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810" y="6176962"/>
            <a:ext cx="2543175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221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41BFA31-6544-45C2-9DA0-9E1C5E0B1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A8037E-7F24-4484-45E1-99F4E77229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4969877"/>
            <a:ext cx="10693852" cy="102833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lvl="2" algn="ctr">
              <a:lnSpc>
                <a:spcPct val="100000"/>
              </a:lnSpc>
              <a:spcBef>
                <a:spcPts val="1000"/>
              </a:spcBef>
            </a:pPr>
            <a:r>
              <a:rPr lang="en-US" sz="2800">
                <a:solidFill>
                  <a:schemeClr val="tx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LIBRARY RESOURCES – LIBRARY SERVICES </a:t>
            </a:r>
          </a:p>
          <a:p>
            <a:pPr marL="0" lvl="2" algn="ctr">
              <a:lnSpc>
                <a:spcPct val="100000"/>
              </a:lnSpc>
              <a:spcBef>
                <a:spcPts val="1000"/>
              </a:spcBef>
            </a:pPr>
            <a:r>
              <a:rPr lang="en-US" sz="2800">
                <a:solidFill>
                  <a:schemeClr val="tx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TOUR –  THE SEED LIBRARY – THE MAKERSPACE</a:t>
            </a:r>
          </a:p>
        </p:txBody>
      </p:sp>
      <p:pic>
        <p:nvPicPr>
          <p:cNvPr id="4" name="Picture 3" descr="A group of people standing in a room&#10;&#10;AI-generated content may be incorrect.">
            <a:extLst>
              <a:ext uri="{FF2B5EF4-FFF2-40B4-BE49-F238E27FC236}">
                <a16:creationId xmlns:a16="http://schemas.microsoft.com/office/drawing/2014/main" id="{CCE8DB43-9294-D4E3-72FE-C09EE4421B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5724" y="723899"/>
            <a:ext cx="4778948" cy="35842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Picture 1" descr="A group of people sitting at computers&#10;&#10;AI-generated content may be incorrect.">
            <a:extLst>
              <a:ext uri="{FF2B5EF4-FFF2-40B4-BE49-F238E27FC236}">
                <a16:creationId xmlns:a16="http://schemas.microsoft.com/office/drawing/2014/main" id="{954FAF43-0724-8E4B-7DA7-E496E6B7B9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2812" y="723899"/>
            <a:ext cx="4778948" cy="3584211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C36F877-5419-44C1-A2CD-376BDDDC3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4667603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30F2D04D-B564-FA54-661C-4D44CC6E4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5810" y="6041263"/>
            <a:ext cx="2543175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821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D570E-2C61-F7F0-7AEE-4551F77435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1937E-30A1-FB36-C647-DE1F742A6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179059"/>
            <a:ext cx="10632067" cy="1074737"/>
          </a:xfrm>
        </p:spPr>
        <p:txBody>
          <a:bodyPr/>
          <a:lstStyle/>
          <a:p>
            <a:r>
              <a:rPr lang="en-US" dirty="0">
                <a:latin typeface="Calibri"/>
                <a:ea typeface="Calibri"/>
                <a:cs typeface="Calibri"/>
              </a:rPr>
              <a:t>what's next?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F157C8-B31C-65BE-D38C-F65E27925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2488757"/>
            <a:ext cx="10191212" cy="3193798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457200" indent="-457200">
              <a:buChar char="•"/>
            </a:pPr>
            <a:r>
              <a:rPr lang="en-US" sz="3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Fully re-scaffolded lesson plans and online content for </a:t>
            </a:r>
            <a:br>
              <a:rPr lang="en-US" sz="32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</a:br>
            <a:r>
              <a:rPr lang="en-US" sz="3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GOAL 101 – 301 ready to go for Fall 2026</a:t>
            </a:r>
            <a:endParaRPr lang="en-US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457200" indent="-457200">
              <a:buChar char="•"/>
            </a:pPr>
            <a:r>
              <a:rPr lang="en-US" sz="3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Collaboration with GOAL on library instruction for GOAL 401</a:t>
            </a:r>
            <a:endParaRPr lang="en-US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  <a:p>
            <a:pPr marL="457200" indent="-457200">
              <a:buChar char="•"/>
            </a:pPr>
            <a:r>
              <a:rPr lang="en-US" sz="32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Review of the Centennial Park field trip content and format for our next </a:t>
            </a:r>
            <a:r>
              <a:rPr lang="en-US" sz="320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visit in Spring</a:t>
            </a:r>
            <a:r>
              <a:rPr lang="en-US" sz="3200" dirty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 2027!</a:t>
            </a:r>
          </a:p>
          <a:p>
            <a:endParaRPr lang="en-US" sz="3200" dirty="0">
              <a:solidFill>
                <a:schemeClr val="tx1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6" name="Picture 5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64FBD0F5-E609-8F1E-CABB-FE2E816F3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8709" y="6172983"/>
            <a:ext cx="2543175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20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group of women sitting at a table with markers&#10;&#10;AI-generated content may be incorrect.">
            <a:extLst>
              <a:ext uri="{FF2B5EF4-FFF2-40B4-BE49-F238E27FC236}">
                <a16:creationId xmlns:a16="http://schemas.microsoft.com/office/drawing/2014/main" id="{7624E1EF-3DB9-6835-27A6-3CBECA9A435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19" r="6619"/>
          <a:stretch/>
        </p:blipFill>
        <p:spPr>
          <a:xfrm>
            <a:off x="4747760" y="1025979"/>
            <a:ext cx="4321629" cy="32974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EDB37DA-5F41-D353-A868-A82F0D575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338" y="5298622"/>
            <a:ext cx="6988145" cy="66438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4000">
                <a:latin typeface="Calibri"/>
                <a:ea typeface="Calibri"/>
                <a:cs typeface="Calibri"/>
              </a:rPr>
              <a:t>Conclusion  and  thanks!</a:t>
            </a:r>
          </a:p>
        </p:txBody>
      </p:sp>
      <p:pic>
        <p:nvPicPr>
          <p:cNvPr id="8" name="Picture 7" descr="A person holding a paper butterfly&#10;&#10;AI-generated content may be incorrect.">
            <a:extLst>
              <a:ext uri="{FF2B5EF4-FFF2-40B4-BE49-F238E27FC236}">
                <a16:creationId xmlns:a16="http://schemas.microsoft.com/office/drawing/2014/main" id="{16A1066C-BEE4-7719-C08E-713C1BAF1D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8150679" y="2585357"/>
            <a:ext cx="3755572" cy="2721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 descr="A person sitting at a desk with his hand on his chin&#10;&#10;AI-generated content may be incorrect.">
            <a:extLst>
              <a:ext uri="{FF2B5EF4-FFF2-40B4-BE49-F238E27FC236}">
                <a16:creationId xmlns:a16="http://schemas.microsoft.com/office/drawing/2014/main" id="{1318E043-A028-C727-6429-FCBF32CF1D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892" y="1986642"/>
            <a:ext cx="3946073" cy="28847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077848CD-4650-1911-9B2A-8CEAEED772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6687" y="6176962"/>
            <a:ext cx="2543175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368221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181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Calisto MT</vt:lpstr>
      <vt:lpstr>Univers Condensed</vt:lpstr>
      <vt:lpstr>ChronicleVTI</vt:lpstr>
      <vt:lpstr>PowerPoint Presentation</vt:lpstr>
      <vt:lpstr>What did  we  do?</vt:lpstr>
      <vt:lpstr>How did we do it?</vt:lpstr>
      <vt:lpstr>at UNCO's michener library</vt:lpstr>
      <vt:lpstr>FIELD  TRIP!</vt:lpstr>
      <vt:lpstr>PowerPoint Presentation</vt:lpstr>
      <vt:lpstr>what's next?</vt:lpstr>
      <vt:lpstr>Conclusion  and  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Brad Sietz</cp:lastModifiedBy>
  <cp:revision>634</cp:revision>
  <dcterms:created xsi:type="dcterms:W3CDTF">2026-03-06T22:38:49Z</dcterms:created>
  <dcterms:modified xsi:type="dcterms:W3CDTF">2026-05-26T23:01:11Z</dcterms:modified>
</cp:coreProperties>
</file>