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8288000" cy="10287000"/>
  <p:notesSz cx="6858000" cy="9144000"/>
  <p:embeddedFontLst>
    <p:embeddedFont>
      <p:font typeface="Arial MT Pro" panose="020B0604020202020204" charset="0"/>
      <p:regular r:id="rId37"/>
    </p:embeddedFont>
    <p:embeddedFont>
      <p:font typeface="Arial MT Pro Bold" panose="020B0604020202020204" charset="0"/>
      <p:regular r:id="rId38"/>
    </p:embeddedFont>
    <p:embeddedFont>
      <p:font typeface="Inter" panose="020B0604020202020204" charset="0"/>
      <p:regular r:id="rId39"/>
    </p:embeddedFont>
    <p:embeddedFont>
      <p:font typeface="Inter Bold" panose="020B0604020202020204" charset="0"/>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4576" autoAdjust="0"/>
  </p:normalViewPr>
  <p:slideViewPr>
    <p:cSldViewPr>
      <p:cViewPr varScale="1">
        <p:scale>
          <a:sx n="57" d="100"/>
          <a:sy n="57" d="100"/>
        </p:scale>
        <p:origin x="562"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3.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1.fntdata"/><Relationship Id="rId40"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Hi everyone, thank you for attending this session today! We are excited to talk about our badge design process using LibWizard. My name is Shana, one of our Information Literacy Directors at Southern New Hampshire University, and I am presenting with my colleagues Emily and Alley, who are Library Content Creation Specialists. We are part of a team at Southern New Hampshire University’s Shapiro Library that is focused on both maintaining the library’s existing digital learning objects and creating new information literacy content and digital learning objects in a variety of styles—from videos to interactive tutorials to research guides.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To make all of the badges feel visually engaging, we used Canva to create slide backdrops that we imported into LibWizard as image backgrounds. We looked for Canva templates that would meet accessibility standards with strong contrasts and clean, simple layouts. The Library Navigator badge has a gothic library visual theme, and the other three badges all use variations of a detective-themed, bulletin board or desk style—all of these styles are included on this slide.   </a:t>
            </a:r>
          </a:p>
          <a:p>
            <a:endParaRPr lang="en-US"/>
          </a:p>
          <a:p>
            <a:r>
              <a:rPr lang="en-US"/>
              <a:t>We then uploaded the Canva slides into LibWizard as visual backgrounds and added all instructional content using the interactive callouts and hotspots in LibWizard. Adding all instructional content in LibWizard addressed some of our accessibility concerns—adding text in LibWizard seemed to be better for screen readers than having extensive alt text for Canva images containing text. The Canva slides function as image backdrops, not as vehicles for conveying key information.  </a:t>
            </a:r>
          </a:p>
          <a:p>
            <a:endParaRPr lang="en-US"/>
          </a:p>
          <a:p>
            <a:r>
              <a:rPr lang="en-US"/>
              <a:t>I’ll hand things back to Emily to talk about incorporating infographics!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In addition to the slide backgrounds, we also incorporated previously made infographics to reinforce key concepts. And when possible, we framed them within the story. </a:t>
            </a:r>
          </a:p>
          <a:p>
            <a:endParaRPr lang="en-US"/>
          </a:p>
          <a:p>
            <a:r>
              <a:rPr lang="en-US"/>
              <a:t>For example, having our editor character Veronica send an infographic to the user as part of the investigation.  </a:t>
            </a:r>
          </a:p>
          <a:p>
            <a:endParaRPr lang="en-US"/>
          </a:p>
          <a:p>
            <a:r>
              <a:rPr lang="en-US"/>
              <a:t>Our internal accessibility review also gave us helpful feedback about how to make these infographics more accessible within LibWizard.  </a:t>
            </a:r>
          </a:p>
          <a:p>
            <a:endParaRPr lang="en-US"/>
          </a:p>
          <a:p>
            <a:r>
              <a:rPr lang="en-US"/>
              <a:t>As Alley mentioned previously,  avoid embedding infographics with dense text directly onto slides, as screen readers cannot read the text within images or graphics created in tools like Canva.</a:t>
            </a:r>
          </a:p>
          <a:p>
            <a:endParaRPr lang="en-US"/>
          </a:p>
          <a:p>
            <a:r>
              <a:rPr lang="en-US"/>
              <a:t> If you want to use an infographic, consider adapting it or including a link to a separate PDF version so it’s fully accessible.  </a:t>
            </a:r>
          </a:p>
          <a:p>
            <a:endParaRPr lang="en-US"/>
          </a:p>
          <a:p>
            <a:r>
              <a:rPr lang="en-US"/>
              <a:t>Or, use LibWizard’s hotspots or callouts to share the content of the infographic so the text is readable via screen readers.  One of our slides shows this approach-hotspots are layered over the image to present key information and related instructional content. We also included a link to the full PDF.   </a:t>
            </a:r>
          </a:p>
          <a:p>
            <a:endParaRPr lang="en-US"/>
          </a:p>
          <a:p>
            <a:r>
              <a:rPr lang="en-US"/>
              <a:t>This approach also helps keep the slide alt text concise and user-friendly, since the key information is already presented in the hotspots rather than embedded in the image.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In addition to static visuals, we also incorporated short videos to further support learner engagement and reinforce key concepts. </a:t>
            </a:r>
          </a:p>
          <a:p>
            <a:endParaRPr lang="en-US"/>
          </a:p>
          <a:p>
            <a:r>
              <a:rPr lang="en-US"/>
              <a:t>Each of our badges includes around 3 to 4 videos, each approximately under three minutes long. We created these videos in Camtasia while some of our newer badges include animated videos we created in the software Vyond.  </a:t>
            </a:r>
          </a:p>
          <a:p>
            <a:endParaRPr lang="en-US"/>
          </a:p>
          <a:p>
            <a:r>
              <a:rPr lang="en-US"/>
              <a:t>The interactive LibWizard offers flexible options for embedding videos—either as a standalone slide or embedding it in a slide using the media widget. After testing both options, we found that embedding videos within slides worked best for our design goals.   </a:t>
            </a:r>
          </a:p>
          <a:p>
            <a:endParaRPr lang="en-US"/>
          </a:p>
          <a:p>
            <a:r>
              <a:rPr lang="en-US"/>
              <a:t>This method gave us greater layout control, passed our internal accessibility review, and allowed us to pair videos with supporting text and a direct link to the video. </a:t>
            </a:r>
          </a:p>
          <a:p>
            <a:endParaRPr lang="en-US"/>
          </a:p>
          <a:p>
            <a:r>
              <a:rPr lang="en-US"/>
              <a:t>Providing the link on the slide proved especially helpful in cases where playback was disrupted, offering students a seamless alternative viewing option. On the slide is an example of what an embedded media widget looks like.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After completing the Expert Evaluator badge, we wanted to expand our use of multimedia by adding optional audio narration—especially on slides with character dialogue. </a:t>
            </a:r>
          </a:p>
          <a:p>
            <a:endParaRPr lang="en-US"/>
          </a:p>
          <a:p>
            <a:r>
              <a:rPr lang="en-US"/>
              <a:t>This also gave us a way to support learners who benefit from listening alongside reading and to deepen engagement with the content.  </a:t>
            </a:r>
          </a:p>
          <a:p>
            <a:endParaRPr lang="en-US"/>
          </a:p>
          <a:p>
            <a:r>
              <a:rPr lang="en-US"/>
              <a:t>While LibWizard doesn’t currently include a built-in audio widget, it does support custom HTML in the widget feature, which allows us to add audio. We used a simple HTML workaround (code shown on screen) to embed narration on slides where our character, Veronica, “speaks” directly to the learner—bringing her voice to life and adding another layer of engagement.  </a:t>
            </a:r>
          </a:p>
          <a:p>
            <a:endParaRPr lang="en-US"/>
          </a:p>
          <a:p>
            <a:r>
              <a:rPr lang="en-US"/>
              <a:t>We used Audiate, which is part of the Camtasia suite, to generate natural-sounding AI narration for Veronica, making it faster and easier to produce and update audio.   </a:t>
            </a:r>
          </a:p>
          <a:p>
            <a:endParaRPr lang="en-US"/>
          </a:p>
          <a:p>
            <a:r>
              <a:rPr lang="en-US"/>
              <a:t>To host the MP3 files, we uploaded them to a LibGuide, which generated direct URLs we could insert into the custom HTML widget code. </a:t>
            </a:r>
          </a:p>
          <a:p>
            <a:endParaRPr lang="en-US"/>
          </a:p>
          <a:p>
            <a:r>
              <a:rPr lang="en-US"/>
              <a:t>This method worked well for our team, though Springshare storage capacity may vary by institution. In our case, we only needed a few audio files, which fit comfortably within our available space.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Another key part of the learner experience was how we designed the quiz questions. Most questions were formatted as multiple choice or “Choose all that apply” to keep grading automated. As mentioned earlier, users have to select the correct answer in order to move forward, but they get unlimited attempts to get it correct.  </a:t>
            </a:r>
          </a:p>
          <a:p>
            <a:endParaRPr lang="en-US"/>
          </a:p>
          <a:p>
            <a:r>
              <a:rPr lang="en-US"/>
              <a:t>We also aimed to make the questions advance the narrative, helping users feel like they were solving a larger mystery rather than simply completing a quiz.  </a:t>
            </a:r>
          </a:p>
          <a:p>
            <a:endParaRPr lang="en-US"/>
          </a:p>
          <a:p>
            <a:r>
              <a:rPr lang="en-US"/>
              <a:t>For example, we used the correct/incorrect option in the quiz settings to reinforce both learning and story immersion. On the slide is an incorrect response feedback example from Expert Evaluator when a student chooses to trust an unreliable source.  </a:t>
            </a:r>
          </a:p>
          <a:p>
            <a:endParaRPr lang="en-US"/>
          </a:p>
          <a:p>
            <a:r>
              <a:rPr lang="en-US"/>
              <a:t>The feedback reads: “You contact Brad and set up a meeting. He tells you more about his theory, but has no evidence. You have wasted 2 days and the case goes cold. Try again!” </a:t>
            </a:r>
          </a:p>
          <a:p>
            <a:endParaRPr lang="en-US"/>
          </a:p>
          <a:p>
            <a:r>
              <a:rPr lang="en-US"/>
              <a:t>In terms of how the questions were presented, we used LibWizard’s quiz functionality to streamline the experience. Instead of showing one question per slide, we grouped multiple questions on a single slide when appropriate. This made the tutorial feel more concise and approachable for students, while still preserving the narrative flow.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One common piece of feedback from students, our UX team, and our own testing is related to the extra click required after submitting a quiz response. </a:t>
            </a:r>
          </a:p>
          <a:p>
            <a:endParaRPr lang="en-US"/>
          </a:p>
          <a:p>
            <a:r>
              <a:rPr lang="en-US"/>
              <a:t>Users must click Confirm or Next again after seeing the feedback to proceed. The extra click is tied to our use of the correct/incorrect option in the quiz answer properties, which we use to support our gamified approach.  </a:t>
            </a:r>
          </a:p>
          <a:p>
            <a:endParaRPr lang="en-US"/>
          </a:p>
          <a:p>
            <a:r>
              <a:rPr lang="en-US"/>
              <a:t>As shown in the screenshot on the left, this additional click can feel redundant and slightly disrupt the pacing of the tutorial. Though it is a required step when you use the correct/incorrect message option.  </a:t>
            </a:r>
          </a:p>
          <a:p>
            <a:endParaRPr lang="en-US"/>
          </a:p>
          <a:p>
            <a:r>
              <a:rPr lang="en-US"/>
              <a:t>LibWizard also automatically displays a quiz summary message after all questions in a section have been answered. This message includes both a score summary (e.g., “You got 3 out of 4 correct”) and a reminder that selecting the correct answer allows users to proceed. This message is shown in the image on the right. Since our badges already require correct responses to proceed, this message can feel repetitive and/or confuse students in our context. </a:t>
            </a:r>
          </a:p>
          <a:p>
            <a:endParaRPr lang="en-US"/>
          </a:p>
          <a:p>
            <a:r>
              <a:rPr lang="en-US"/>
              <a:t>Currently, there is a system-level setting available to adjust the message, but any changes made there would apply to all our tutorials in LibWizard, which isn't ideal for our specific needs.  </a:t>
            </a:r>
          </a:p>
          <a:p>
            <a:endParaRPr lang="en-US"/>
          </a:p>
          <a:p>
            <a:r>
              <a:rPr lang="en-US"/>
              <a:t> We have submitted a feature request with Springshare for this, but for a workaround, we’ve added a clarifying note within the correct-response feedback area that says “Select confirm again to move forward” to help reduce confusion. You can see that message highlighted in green on the left side of the slide.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Once we completed the design and build stages, we shifted focus to reviewing and refining the badges. </a:t>
            </a:r>
          </a:p>
          <a:p>
            <a:endParaRPr lang="en-US"/>
          </a:p>
          <a:p>
            <a:r>
              <a:rPr lang="en-US"/>
              <a:t>Our team members each completed one another’s badge and shared feedback, and our internal UX team also reviewed the tutorials with a focus on accessibility. </a:t>
            </a:r>
          </a:p>
          <a:p>
            <a:endParaRPr lang="en-US"/>
          </a:p>
          <a:p>
            <a:r>
              <a:rPr lang="en-US"/>
              <a:t>Based on that input, we made a series of final edits.  </a:t>
            </a:r>
          </a:p>
          <a:p>
            <a:endParaRPr lang="en-US"/>
          </a:p>
          <a:p>
            <a:r>
              <a:rPr lang="en-US"/>
              <a:t>We also did a round of student testing where students took the module and filled out a survey—we’ll talk more about that process later in the presentation. After making more edits based on student feedback, the badges were ready to go live!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Building on the feedback we received, we implemented several CSS customizations to better support our specific design goals.</a:t>
            </a:r>
          </a:p>
          <a:p>
            <a:endParaRPr lang="en-US"/>
          </a:p>
          <a:p>
            <a:r>
              <a:rPr lang="en-US"/>
              <a:t> LibWizard’s support for custom CSS gave us the flexibility to make these targeted adjustments at both the system and tutorial levels. </a:t>
            </a:r>
          </a:p>
          <a:p>
            <a:endParaRPr lang="en-US"/>
          </a:p>
          <a:p>
            <a:r>
              <a:rPr lang="en-US"/>
              <a:t>At the system level in LibWizard, we adjusted the size of hotspots and navigation arrows to improve usability across all tutorials. Within each tutorial, we added custom CSS through the Look &amp; Feel settings. </a:t>
            </a:r>
          </a:p>
          <a:p>
            <a:endParaRPr lang="en-US"/>
          </a:p>
          <a:p>
            <a:r>
              <a:rPr lang="en-US"/>
              <a:t>A few examples include which are on the slide:  </a:t>
            </a:r>
          </a:p>
          <a:p>
            <a:endParaRPr lang="en-US"/>
          </a:p>
          <a:p>
            <a:r>
              <a:rPr lang="en-US"/>
              <a:t>Adjusting quiz button color contrast to align with accessibility standards and our branding.  </a:t>
            </a:r>
          </a:p>
          <a:p>
            <a:endParaRPr lang="en-US"/>
          </a:p>
          <a:p>
            <a:r>
              <a:rPr lang="en-US"/>
              <a:t>Because students aren’t receiving a grade, we chose to hide the default quiz review table that appears at the end and replaced it with a brief thank-you message to reduce confusion and simplify the final slide design.  </a:t>
            </a:r>
          </a:p>
          <a:p>
            <a:endParaRPr lang="en-US"/>
          </a:p>
          <a:p>
            <a:r>
              <a:rPr lang="en-US"/>
              <a:t>Re-centered the overall LibWizard tutorial on the screen. Whenever our tutorials had more than around 35 slides, they didn't stay centered for us anymore.  </a:t>
            </a:r>
          </a:p>
          <a:p>
            <a:endParaRPr lang="en-US"/>
          </a:p>
          <a:p>
            <a:r>
              <a:rPr lang="en-US"/>
              <a:t>To ensure consistency across future projects, we maintain a centralized SharePoint file with our CSS customizations. Each snippet includes comments that explain its function, making it easy for any team member, regardless of coding experience, to understand and reuse the code in future projects.   </a:t>
            </a:r>
          </a:p>
          <a:p>
            <a:endParaRPr lang="en-US"/>
          </a:p>
          <a:p>
            <a:r>
              <a:rPr lang="en-US"/>
              <a:t>I will pass it over to Alley to talk more about our story concepts in more detail.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I'm going to walk through how we merged different story concepts with LibWizard features.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For the story concepts for our badges, we’ve used a range of different scenarios. Our information literacy badge and research skills badges use investigative/mystery scenarios. Our orientation badge is a digital take on the library orientation scavenger hunt. Our source types badge and business database badge both use employment scenarios, where users work for either a fictional museum or a corporation. Our APA badge is an academic narrative scenario. And for our library navigator badge, we use an escape room format. </a:t>
            </a:r>
          </a:p>
          <a:p>
            <a:endParaRPr lang="en-US"/>
          </a:p>
          <a:p>
            <a:r>
              <a:rPr lang="en-US"/>
              <a:t>The key in choosing a story concept for a badge was mapping our learning goals: we found that there were different story ideas that fit better with different goals. For instance, the Library Navigator Badge’s goals mostly involved straightforward skills like identifying the Interlibrary Loan Form or using the Publication Finder, so we felt like the best way to gamify this was to use an Escape Room format with basic library website-related puzzles and tasks. However, we used a more narrative, mystery style format for the badges: Expert Evaluator and Research Expert 1 and 2 as these badges involved more nuanced critical thinking and evaluation skills, so we felt like a mystery-narrative format would allow for more complex evaluation since we could create fictional characters, news stories, and social media posts for users to engage with.   </a:t>
            </a:r>
          </a:p>
          <a:p>
            <a:endParaRPr lang="en-US"/>
          </a:p>
          <a:p>
            <a:r>
              <a:rPr lang="en-US"/>
              <a:t>I’m going to discuss three aspects of our story concepts more in depth to give an idea of how we pull together narrative elements and Springshare features.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We wanted to start by shouting out and thanking the members of our Content Creation Team who are not presenting today, but were key parts of this design process—so shout out to Beth and Elaina for all of your work on these badges!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The first thing I’m going to highlight is organizing badges by level. To make the badges feel like games, not quizzes,  we try to organize them into different “levels” so that the user feels like they are progressing through a narrative experience. For example, in our escape room badge, Library Navigator, those levels are movement based: solving puzzles allows you to move to different rooms, which again were created using Canva.  I’ve included some images of the rooms in this badge on this slide. </a:t>
            </a:r>
          </a:p>
          <a:p>
            <a:endParaRPr lang="en-US"/>
          </a:p>
          <a:p>
            <a:r>
              <a:rPr lang="en-US"/>
              <a:t>These “levels” look a bit different in each badge. For example, in our information literacy badge, Expert Evaluator, the user role plays as an investigator looking into the cause of a mysterious factory fire, and the different levels of game play are based on source type and source evaluation method. So, in Round One, users evaluate newspaper articles using the CCOW method, and in Round Two, users evaluate social media posts using the SIFT method.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Next, I’m going to spotlight the clickable hotspots. The interactive hotspots that LibWizard features really helped us make this whole experience feel more gamelike. In the interactive format of LibWizard, there are flashing hotspots that users can click on and little boxes of text appear. In the Library Navigator Badge, I used the flashing hotspots mostly to make users feel more active. The actual actions users can perform in this tutorial are limited: they can click on hotspots, answer multiple choice questions, and sometimes type in a bit of text. But I wanted to make the users feel like they were performing more complicated tasks like you would in a physical escape room, so I used the hotspots to “reveal” different pieces of information (you click on the hotspots to read hidden clues) and I included role play descriptions.  </a:t>
            </a:r>
          </a:p>
          <a:p>
            <a:endParaRPr lang="en-US"/>
          </a:p>
          <a:p>
            <a:r>
              <a:rPr lang="en-US"/>
              <a:t>I have included an example of this on this slide in which the user finds a smudged photograph, then completes a task to find a hidden drawer with a bottle of liquid that clears the smudge, with hotspots revealing directions and information.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The hotspots are also very helpful when it comes to dividing up information into more bite sized chunks that can be processed more easily. In our more narrative badges like our information literacy badge, Expert Evaluator, we incorporated fictional characters, news stories, and social media posts, which means that we had a lot of text that we needed to communicate. </a:t>
            </a:r>
          </a:p>
          <a:p>
            <a:endParaRPr lang="en-US"/>
          </a:p>
          <a:p>
            <a:r>
              <a:rPr lang="en-US"/>
              <a:t>The clickable hotspots were a really helpful way to include all of this text without just having three straight paragraphs written on a slide. In the slide I have pulled up from Expert Evaluator right now, I used the hotspot format to have users encounter different parts of a character or a situation: so in the image on this slide, you have the reporter’s biography, publisher overview, and mock newspaper article all in different hotspots.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The third feature I’m going to walk through is character development. A really helpful way to gamify these badge experiences is to add in characters. We were able to use a few LibWizard features for different methods of character development. </a:t>
            </a:r>
          </a:p>
          <a:p>
            <a:endParaRPr lang="en-US"/>
          </a:p>
          <a:p>
            <a:r>
              <a:rPr lang="en-US"/>
              <a:t>In some of our early badges, we created images of characters in Canva that we could import into LibWizard—we used a faceless, animated style so that we did not have to coordinate mouth movements with speaking. In Expert Evaluator, we embedded short videos of our animated characters overlaid with members of our library staff voice acting that character’s fake TikTok videos or social media posts. So in this Expert Evaluator image on this slide, we have our animated character, Brad Post, who is a conspiracy theorist podcaster, he is voiced by our AVP of Library Content Creation, and we include a script of what is being spoken in the video as well.  </a:t>
            </a:r>
          </a:p>
          <a:p>
            <a:endParaRPr lang="en-US"/>
          </a:p>
          <a:p>
            <a:r>
              <a:rPr lang="en-US"/>
              <a:t>In Research Expert 1 and 2, we added custom CSS code to create audio widgets as Emily discussed previously, and used a female AI voice to bring the main character’s editor, Veronica Chase to life—she is pictured in the Research Expert 1 image on this slide.   </a:t>
            </a:r>
          </a:p>
          <a:p>
            <a:endParaRPr lang="en-US"/>
          </a:p>
          <a:p>
            <a:r>
              <a:rPr lang="en-US"/>
              <a:t>In our latest badges, specifically our Source Type Specialist, APA, and Orientation badges, we have used a program called Vyond to create images of characters, audio voiced by AI, and short animated videos that move the narrative forward. We’ve embedded our Vyond items as audio widgets and animated videos in LibWizard. The bottom two images on this slide demonstrate our use of Vyond with the supervisor character of Chloe Crane in Source Type Specialist and a barista that users encounter in their search for clues in our orientation badge. Including these short animated videos has really helped us establish narrative settings and guide users through the badges. </a:t>
            </a:r>
          </a:p>
          <a:p>
            <a:endParaRPr lang="en-US"/>
          </a:p>
          <a:p>
            <a:r>
              <a:rPr lang="en-US"/>
              <a:t>I'm going to hand things back to Shana to talk about gathering student feedback!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As mentioned earlier, feedback played a key role throughout our process. Prior to launching the badges, our leadership team reached out to student worker managers to get buy-in for a round of student testing. </a:t>
            </a:r>
          </a:p>
          <a:p>
            <a:endParaRPr lang="en-US"/>
          </a:p>
          <a:p>
            <a:r>
              <a:rPr lang="en-US"/>
              <a:t>Around ten to twenty students completed each of the badges and provided feedback. </a:t>
            </a:r>
          </a:p>
          <a:p>
            <a:endParaRPr lang="en-US"/>
          </a:p>
          <a:p>
            <a:r>
              <a:rPr lang="en-US"/>
              <a:t>As mentioned earlier, feedback played a key role throughout our process. Prior to launching the badges, our leadership team reached out to student worker managers to get buy-in for a round of student testing.</a:t>
            </a:r>
          </a:p>
          <a:p>
            <a:r>
              <a:rPr lang="en-US"/>
              <a:t>Around ten to twenty students completed each of the badges and provided feedback. Using LibWizard’s reporting feature, we could see which questions students answered incorrectly on the first attempt—this was helpful in identifying where students were struggling and perhaps which questions needed clearer wording.</a:t>
            </a:r>
          </a:p>
          <a:p>
            <a:r>
              <a:rPr lang="en-US"/>
              <a:t>We also built individual LibWizard surveys for each badge that students completed in addition to the badge itself. An example is on the slide. The survey asked students: how long the module took to complete, what elements of the module they enjoyed, areas for improvement, areas needing clarity, relevance to coursework and real life scenarios, and understanding of the material.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Overall, students found the storyline engaging and enjoyed the interactive format, especially the clickable hotspots. They also felt the content was relevant to their coursework. On the slides are a few quotes we pulled from the feedback. One student said the modules added a “fun factor,” and another said they thought these modules should be required for all SNHU students, which was really great to hear.  </a:t>
            </a:r>
          </a:p>
          <a:p>
            <a:r>
              <a:rPr lang="en-US"/>
              <a:t>Surprisingly, several students reported they preferred reading text over watching videos. All four badge tutorials included multiple videos, each around 3–4 minutes long. We had anticipated that students would want more video content, but their feedback suggested the opposite.   </a:t>
            </a:r>
          </a:p>
          <a:p>
            <a:r>
              <a:rPr lang="en-US"/>
              <a:t>Unsurprisingly, students favored multiple-choice questions over "select all that apply", which they found more challenging. For some of the badges, we also noticed that the overall first-attempt scores on quiz questions were lower than expected. So, for example, in Research Expert 1, the average score on the first attempt was around 63%.  </a:t>
            </a:r>
          </a:p>
          <a:p>
            <a:r>
              <a:rPr lang="en-US"/>
              <a:t>In reviewing the data and student feedback, we realized that some of the questions on all four badges may have had confusing wording, which likely contributed to the lower scores. In response, we revised several questions to improve clarity and strike a better balance between question types.   </a:t>
            </a:r>
          </a:p>
          <a:p>
            <a:r>
              <a:rPr lang="en-US"/>
              <a:t>Research Expert 1 was our first badge that incorporated optional audio in addition to text and videos. The feedback for the optional audio was generally positive. While some students didn’t use the audio, they appreciated having it available to support different learning preferences.  Others suggested including audio on every slide. Based on this input, we decided to incorporate more audio options in Research Expert 2 to better support diverse learning needs.  </a:t>
            </a:r>
          </a:p>
          <a:p>
            <a:r>
              <a:rPr lang="en-US"/>
              <a:t>Our badges also have a feedback section built into the end of each module, so I’m sure we will continue to get more feedback as more students encounter the badges and make improvements!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After incorporating student feedback and finalizing the badges, our next step was making sure students and faculty could find them. Since the badges are optional, we used multiple university channels to promote them. To reach the faculty, our managers shared these badges at their monthly program Verticals meeting with the program’s leadership. We’ve also featured the badges on The Source, our internal site for SNHU faculty and staff, using the News and Announcements section to raise awareness.  </a:t>
            </a:r>
          </a:p>
          <a:p>
            <a:r>
              <a:rPr lang="en-US"/>
              <a:t>In addition, we took a more direct approach by posting in internal Teams channels. For example, we’ve shared information in The Commons chat, which supports first-year Gen Ed courses, and in the Writing Across the Curriculum/Writing in the Disciplines (WAC/WID) channel for writing-intensive courses. </a:t>
            </a:r>
          </a:p>
          <a:p>
            <a:r>
              <a:rPr lang="en-US"/>
              <a:t>To help instructors share the badges with students, we partnered with our Center for Online Learning and Teaching to develop ready-to-use course announcements that faculty can post directly in their courses.  </a:t>
            </a:r>
          </a:p>
          <a:p>
            <a:r>
              <a:rPr lang="en-US"/>
              <a:t>Within the library, we focused on making the badges visible and easy to access by creating a dedicated LibGuide and adding the guide as a redirect page to several high-use guides, including the Getting Started with Research guide, which is integrated into many of our courses. </a:t>
            </a:r>
          </a:p>
          <a:p>
            <a:r>
              <a:rPr lang="en-US"/>
              <a:t>So far, we’ve awarded around 200 badges across all four tutorials, a number we expect to grow!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a:t>
            </a:r>
          </a:p>
          <a:p>
            <a:endParaRPr lang="en-US"/>
          </a:p>
          <a:p>
            <a:r>
              <a:rPr lang="en-US"/>
              <a:t>By the time we had a number of badges published and being successfully completed, a development project manager reached out asking if they could integrate our Expert Evaluator badge into one of our introductory courses, IDS 104: Information Age Digital Literacy. We were asked to provide a formative assessment that students could complete and then submit a PDF as proof with a date, name and timestamp. A few things happened very quickly. We learned that we had limited seats available for our badges, and anticipated around ten thousand students per term to complete the experience. What we ended up having to do was make a duplicate of the badge and call it an activity. Making that change allowed us to also include a downloadable PDF to submit upon completion, which is not an option with our regular badges (the reward is the badge!). This way we were able to work around those limitations while also reaching thousands of students with key information literacy concepts. We average out around 7500 students per term, and have reached over thirty thousand learners already. I'll pass it over to Alley to talk about the data and feedback collected from this pool.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We have now had 3 rounds of data for the Expert Evaluator Activity in IDS 104 submitted and analyzed. We typically have between 7,100-8,600 results each round, which gives us a lot of data to work with! </a:t>
            </a:r>
          </a:p>
          <a:p>
            <a:endParaRPr lang="en-US"/>
          </a:p>
          <a:p>
            <a:r>
              <a:rPr lang="en-US"/>
              <a:t>We have two types of data to evaluate: the statistics for the tutorial and qualitative feedback through the text submissions in our “activity feedback” slide at the end of the activity. </a:t>
            </a:r>
          </a:p>
          <a:p>
            <a:endParaRPr lang="en-US"/>
          </a:p>
          <a:p>
            <a:r>
              <a:rPr lang="en-US"/>
              <a:t>For our tutorial statistics, we looked at students’ “grades” on their first attempt to answer a question. We were ideally hoping for the average to be between 80 and 90% as that would mean the tutorial was challenging, but not excessively difficult. The averages and medians for our first two rounds of implementation were in range with what we were looking for. We made edits to the tutorial before round 3, and our edits did increase our average from 81.58 to 82.82 and our median from 84.85 to 87.88. </a:t>
            </a:r>
          </a:p>
          <a:p>
            <a:endParaRPr lang="en-US"/>
          </a:p>
          <a:p>
            <a:r>
              <a:rPr lang="en-US"/>
              <a:t>After looking at data from our October and December submissions, we identified the most commonly missed questions (which had answer percentages consistently below 60% in both rounds of submissions). We tried to pinpoint potential issues with each question, sometimes that was a phrase we thought might be unclear to students or a lack of review before questioning. For instance, we added a “recap” slide before one question at the end of the tutorial that required students to recall information from the start of the tutorial. </a:t>
            </a:r>
          </a:p>
          <a:p>
            <a:endParaRPr lang="en-US"/>
          </a:p>
          <a:p>
            <a:r>
              <a:rPr lang="en-US"/>
              <a:t>We also used the Field Analysis feature of LibWizard to try to understand the issues with some of the “Check All that Apply” questions that were consistently incorrectly answered. This feature allows us to see which answers users selected. For example, if users consistently did not identify Option B as a correct answer, then we would look at the wording of Option B to see if we could clarify things a bit.  </a:t>
            </a:r>
          </a:p>
          <a:p>
            <a:endParaRPr lang="en-US"/>
          </a:p>
          <a:p>
            <a:r>
              <a:rPr lang="en-US"/>
              <a:t>In between our December and March rounds of implementation, we also edited a section of the activity that deals with analyzing an AI-generated image—we revisit this section whenever we evaluate the tutorial due to the quickly changing nature of AI technology.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To analyze the text feedback, we both reached out to our Customer Experience Insights team for a thorough report and, internally, we used Microsoft CoPilot to analyze the text submission feedback for trends, user sentiment, and suggestions for improvement. Both the UX report and our internal report suggested similar trends in these areas. The executive level summary from our UX report stated,  </a:t>
            </a:r>
          </a:p>
          <a:p>
            <a:endParaRPr lang="en-US"/>
          </a:p>
          <a:p>
            <a:r>
              <a:rPr lang="en-US"/>
              <a:t>“Across two large datasets (December 2025 and March 2026), learner feedback shows </a:t>
            </a:r>
          </a:p>
          <a:p>
            <a:endParaRPr lang="en-US"/>
          </a:p>
          <a:p>
            <a:r>
              <a:rPr lang="en-US"/>
              <a:t>consistently high engagement (~55% explicitly positive), low technical friction (&lt;1–2%), and increasing depth of conceptual reflection over time. March feedback suggests stronger metacognitive engagement with the SIFT framework and credibility evaluation. The activity demonstrates instructional effectiveness with limited UX friction.” </a:t>
            </a:r>
          </a:p>
          <a:p>
            <a:endParaRPr lang="en-US"/>
          </a:p>
          <a:p>
            <a:r>
              <a:rPr lang="en-US"/>
              <a:t>These reports have been so helpful in analyzing our qualitative text data, and we plan to continue using these resources to analyze our text data after each round of submissions. </a:t>
            </a:r>
          </a:p>
          <a:p>
            <a:endParaRPr lang="en-US"/>
          </a:p>
          <a:p>
            <a:r>
              <a:rPr lang="en-US"/>
              <a:t>I also included a few quotes from the student feedback on this slide to spotlight some of the things students liked about the tutorial like the detective scenario and the use of SIFT and CCOW.  </a:t>
            </a:r>
          </a:p>
          <a:p>
            <a:endParaRPr lang="en-US"/>
          </a:p>
          <a:p>
            <a:r>
              <a:rPr lang="en-US"/>
              <a:t>I’m going to hand things back to Shana to talk about our next steps for the badging program!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Our task last fall was to create a more interactive, engaging form of library badging that allowed for participatory learning, giving students more agency in the learning process. Updated university badge policy also prohibited the use of a grading scale for badges, so we needed to revise the assessment piece of the badges as well. We knew that we could remix a lot of the digital learning objects we had created into badge content, but the removal of grading presented a bit of a problem.  </a:t>
            </a:r>
          </a:p>
          <a:p>
            <a:endParaRPr lang="en-US"/>
          </a:p>
          <a:p>
            <a:r>
              <a:rPr lang="en-US"/>
              <a:t>Because we serve over 200,000 online learners, we needed a strategy that would allow for an asynchronous, automated form of evaluation since we do not have the staff to individually evaluate each badge submission.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 With all formative badges complete, we created a Meta Badge (visible on the previous slide) that students can earn after completing all four badges. We have expanded our suite of offerings to include a source type specialist badge, an orientation badge designed for first year students, an APA Style Basics badge for both students and faculty, and a company research strategist badge for our business students. Future badges in the works include media literacy, peer review, and more citation badges. We would also like to hone in on subject specific badges that tie in subjects like nursing, history, more business focused badges, and more. </a:t>
            </a:r>
          </a:p>
          <a:p>
            <a:endParaRPr lang="en-US"/>
          </a:p>
          <a:p>
            <a:r>
              <a:rPr lang="en-US"/>
              <a:t> Recent analysis of student persistence and badge completion recently came out, showing a statistically significant connection between students that engage with these experiences and persistence. In fact, badges showed disproportionately positive effects for Black/African American students, suggesting potential as an equity intervention, or cause for further study. </a:t>
            </a:r>
          </a:p>
          <a:p>
            <a:endParaRPr lang="en-US"/>
          </a:p>
          <a:p>
            <a:r>
              <a:rPr lang="en-US"/>
              <a:t>Of course the next frontier is maintenance. As we've shown, we have already had to make iterative changes to our badges, ensuring that the information is up to date and matches the student experience. AI has been increasingly difficult to keep up with in this regard, but as we grow our collection ensuring that the content remains relevant and up to date will continue to be a major part of the process.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We have created a companion guide for our presentation that includes samples of four of our live badges. There is a URL on this slide as well as a QR code to get to this guide.  I’ll quickly walk through what is on the guide.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The slides for this presentation are embedded on the landing page, and we have a page for each of the badges. I’ll show you the Library Navigator page, briefly, as each page is set up the same way.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The badge description is the same one that is visible in Parchment, our badging platform. Towards the bottom of the page you will find a link to the sample badge.  </a:t>
            </a:r>
          </a:p>
          <a:p>
            <a:endParaRPr lang="en-US"/>
          </a:p>
          <a:p>
            <a:r>
              <a:rPr lang="en-US"/>
              <a:t>We’ve also included a link to the full badge, and you are welcome to explore that experience, we just ask you to please not click Submit at the end.  Only SNHU users can officially earn the badge, and outside submissions can disrupt our workflows and data tracking.  </a:t>
            </a:r>
          </a:p>
          <a:p>
            <a:endParaRPr lang="en-US"/>
          </a:p>
          <a:p>
            <a:r>
              <a:rPr lang="en-US"/>
              <a:t>That said, at the end of each sample badge, there is a Submit button, and you are welcome to click that one! This won’t interrupt our workflows, as it’s a unique tutorial, and it simply lets us know how many people viewed our sample content.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Shana</a:t>
            </a:r>
          </a:p>
          <a:p>
            <a:endParaRPr lang="en-US"/>
          </a:p>
          <a:p>
            <a:r>
              <a:rPr lang="en-US"/>
              <a:t>Thank you all for attending today! Please feel free to contact us with any questions you may have, and in that vein, we'll take any questions that you have now as well.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Alley: This is how we ended up adopting a gamified approach to badging. A gamified format does not use grades or require individual evaluations by library staff—users “win” the game by successfully navigating to the end of a scenario. In our badges, we create narrative scenarios where a user is assigned a role to play and has to complete a series of tasks by answering questions. Users have unlimited attempts to answer each question, but must eventually get every question correct in order to keep moving forward in the game.   </a:t>
            </a:r>
          </a:p>
          <a:p>
            <a:endParaRPr lang="en-US"/>
          </a:p>
          <a:p>
            <a:r>
              <a:rPr lang="en-US"/>
              <a:t>LibWizard was an ideal platform for this project because of the question settings that require correct answers to move forward, the ability to embed video content, and the recent additions of clickable flashing hotspots, which create a game-like environment.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Before we get into the design process for the badges, I’m going to give brief overviews of a few of our existing badges, to give you all a better idea of the format:  </a:t>
            </a:r>
          </a:p>
          <a:p>
            <a:endParaRPr lang="en-US"/>
          </a:p>
          <a:p>
            <a:r>
              <a:rPr lang="en-US"/>
              <a:t>Library Navigator: The Library Navigator badge is in an escape room format—at the start of the scenario, the user is “trapped” in a spooky library and must solve puzzles involving library tools to escape. This badge introduces learners to the library website and various library search tools.   </a:t>
            </a:r>
          </a:p>
          <a:p>
            <a:endParaRPr lang="en-US"/>
          </a:p>
          <a:p>
            <a:r>
              <a:rPr lang="en-US"/>
              <a:t>Expert Evaluator: The Expert Evaluator badge is an information literacy badge that uses a mystery narrative format in which the user plays the role of an investigator looking into a fictional local factory fire. Users encounter AI generated images, social media posts, and newspaper articles from a variety of characters including a local businessman, a conspiracy theorist podcaster, and a factory employee that they must evaluate using the frameworks of SIFT and CCOW.   </a:t>
            </a:r>
          </a:p>
          <a:p>
            <a:endParaRPr lang="en-US"/>
          </a:p>
          <a:p>
            <a:r>
              <a:rPr lang="en-US"/>
              <a:t>Research Expert 1 &amp; 2: These badges were adapted from the mystery narrative structure introduced in Expert Evaluator and created a new storyline where learners take on the role of a reporter at the fictional Riverbend Chronicle, investigating a fictional corporation. Guided by their editor, Veronica, learners complete realistic, story-driven research tasks that reflect key phases of the academic research process.  </a:t>
            </a:r>
          </a:p>
          <a:p>
            <a:endParaRPr lang="en-US"/>
          </a:p>
          <a:p>
            <a:r>
              <a:rPr lang="en-US"/>
              <a:t>I’m going to hand things over to Emily to talk about our approach to creating these badges!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This slide outlines our general badge creation process, which we’ll walk through in more detail shortly. At a high level, our workflow moved through five phases: planning, drafting, design, build, and review and launch. </a:t>
            </a:r>
          </a:p>
          <a:p>
            <a:endParaRPr lang="en-US"/>
          </a:p>
          <a:p>
            <a:r>
              <a:rPr lang="en-US"/>
              <a:t>Each badge took about three to four months to complete. We began developing the series in fall 2024 and finished the final badge in the series the following May. </a:t>
            </a:r>
          </a:p>
          <a:p>
            <a:endParaRPr lang="en-US"/>
          </a:p>
          <a:p>
            <a:r>
              <a:rPr lang="en-US"/>
              <a:t>Each badge contains about 35 slides and includes 15–30 embedded quiz questions, along with an opportunity for students to provide feedback at the end. They are designed to take about 45 minutes to an hour to complete and include a mix of text callouts, clickable hotspots, videos, and optional audio to support different learning preferences.</a:t>
            </a:r>
          </a:p>
          <a:p>
            <a:endParaRPr lang="en-US"/>
          </a:p>
          <a:p>
            <a:r>
              <a:rPr lang="en-US"/>
              <a:t>For the platform, we used the interactive version of LibWizard to build and host the badge content, while our university uses the badging system Parchment to officially award the badges. When students complete a tutorial in LibWizard, we receive an email notification.  We then share the list of students who completed the badge with our university’s badge team, and they officially award the badges through Parchment. </a:t>
            </a:r>
          </a:p>
          <a:p>
            <a:endParaRPr lang="en-US"/>
          </a:p>
          <a:p>
            <a:r>
              <a:rPr lang="en-US"/>
              <a:t>We used several tools in addition to libwizard to build our badges, including ChatGPT, Canva, Camtasia, Audiate, and Vyond.  Next, we’ll take a closer look at each phase of the process and how we incorporated these tools along the way.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Emily: In the planning phase, we drafted measurable learning goals informed by the ACRL Information Literacy Framework, and organized them across the four badges based on related information literacy concepts.</a:t>
            </a:r>
          </a:p>
          <a:p>
            <a:endParaRPr lang="en-US"/>
          </a:p>
          <a:p>
            <a:r>
              <a:rPr lang="en-US"/>
              <a:t> We also reviewed digital learning objects our team had already created, such as videos, infographics, and tutorials, to identify content we could reuse or adapt rather than starting from scratch. </a:t>
            </a:r>
          </a:p>
          <a:p>
            <a:endParaRPr lang="en-US"/>
          </a:p>
          <a:p>
            <a:r>
              <a:rPr lang="en-US"/>
              <a:t>Each badge was also paired with a story concept that aligned with its learning goals, which Alley previously mentioned. These narrative formats helped us shape how students would engage with the content. Alley will talk in more detail about this later in the presentation. </a:t>
            </a:r>
          </a:p>
          <a:p>
            <a:endParaRPr lang="en-US"/>
          </a:p>
          <a:p>
            <a:r>
              <a:rPr lang="en-US"/>
              <a:t>I will pass it over to Alley to talk about how we used ChatGPT in our design process.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As part of our design process, we used ChatGPT to come up with narrative scenarios that fit our specifications—while the AI generated outlines ChatGPT developed were not the final versions of our badge narratives, they were a helpful starting point. We also used ChatGPT for a variety of other purposes throughout the design process—some examples are: to make text more concise, to generate short mock newspaper articles on fictional scenarios, and to draft fictional social media posts. We used ChatGPT and OpenArt AI to create images both for students to evaluate for AI involvement and to provide backdrops for some of the slides. </a:t>
            </a:r>
          </a:p>
          <a:p>
            <a:endParaRPr lang="en-US"/>
          </a:p>
          <a:p>
            <a:r>
              <a:rPr lang="en-US"/>
              <a:t>We found that ChatGPT was a helpful tool for maintaining consistency—Expert Evaluator was created before Research Expert 1 and 2, so the team creating Research Expert 1 and 2 included the Expert Evaluator badge scenario in their detailed ChatGPT prompt  to keep the storyline connected across badges. Part of this prompt is included on this slide. ChatGPT was also helpful in standardizing the language of the Library Navigator Escape Room clues and puzzles to sound cohesive and consistent.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Alley: A key piece of the design process was to use the “Welcome” slide LibWizard provides at the start of a badge module to include very clear instructions. All of our badges include the following on the welcome slide: clarification about what is required to earn the badge, an explanation of the structure of the questions (unlimited attempts, but users must get the correct answer to continue), the estimated time it may take to complete the badge, instructions for saving progress on the module, and a strong recommendation to complete the badge on a laptop or computer as our visuals are not as compatible with mobile devices.  </a:t>
            </a:r>
          </a:p>
          <a:p>
            <a:endParaRPr lang="en-US"/>
          </a:p>
          <a:p>
            <a:r>
              <a:rPr lang="en-US"/>
              <a:t>This set of clear instructions was developed as we considered potential areas of confusion for students.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svg"/><Relationship Id="rId7"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30.png"/><Relationship Id="rId4" Type="http://schemas.openxmlformats.org/officeDocument/2006/relationships/image" Target="../media/image2.svg"/><Relationship Id="rId9"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1.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sv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svg"/><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6.png"/><Relationship Id="rId7"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image" Target="../media/image1.svg"/></Relationships>
</file>

<file path=ppt/slides/_rels/slide1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1.svg"/><Relationship Id="rId7" Type="http://schemas.openxmlformats.org/officeDocument/2006/relationships/image" Target="../media/image23.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sv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svg"/><Relationship Id="rId10" Type="http://schemas.openxmlformats.org/officeDocument/2006/relationships/image" Target="../media/image4.png"/><Relationship Id="rId4" Type="http://schemas.openxmlformats.org/officeDocument/2006/relationships/image" Target="../media/image2.svg"/><Relationship Id="rId9"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1.svg"/><Relationship Id="rId7" Type="http://schemas.openxmlformats.org/officeDocument/2006/relationships/image" Target="../media/image43.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19.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1.svg"/><Relationship Id="rId7" Type="http://schemas.openxmlformats.org/officeDocument/2006/relationships/image" Target="../media/image45.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svg"/><Relationship Id="rId7" Type="http://schemas.openxmlformats.org/officeDocument/2006/relationships/image" Target="../media/image5.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2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svg"/><Relationship Id="rId7" Type="http://schemas.openxmlformats.org/officeDocument/2006/relationships/image" Target="../media/image4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49.png"/><Relationship Id="rId4" Type="http://schemas.openxmlformats.org/officeDocument/2006/relationships/image" Target="../media/image2.sv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svg"/><Relationship Id="rId7"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 Id="rId9" Type="http://schemas.openxmlformats.org/officeDocument/2006/relationships/image" Target="../media/image38.svg"/></Relationships>
</file>

<file path=ppt/slides/_rels/slide22.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5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23.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svg"/><Relationship Id="rId7" Type="http://schemas.openxmlformats.org/officeDocument/2006/relationships/image" Target="../media/image53.png"/><Relationship Id="rId12" Type="http://schemas.openxmlformats.org/officeDocument/2006/relationships/image" Target="../media/image44.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57.svg"/><Relationship Id="rId5" Type="http://schemas.openxmlformats.org/officeDocument/2006/relationships/image" Target="../media/image3.svg"/><Relationship Id="rId10" Type="http://schemas.openxmlformats.org/officeDocument/2006/relationships/image" Target="../media/image56.png"/><Relationship Id="rId4" Type="http://schemas.openxmlformats.org/officeDocument/2006/relationships/image" Target="../media/image2.svg"/><Relationship Id="rId9"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58.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2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59.svg"/><Relationship Id="rId7" Type="http://schemas.openxmlformats.org/officeDocument/2006/relationships/image" Target="../media/image3.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image" Target="../media/image60.png"/><Relationship Id="rId9" Type="http://schemas.openxmlformats.org/officeDocument/2006/relationships/image" Target="../media/image61.png"/></Relationships>
</file>

<file path=ppt/slides/_rels/slide26.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svg"/><Relationship Id="rId7" Type="http://schemas.openxmlformats.org/officeDocument/2006/relationships/image" Target="../media/image62.png"/><Relationship Id="rId12"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66.png"/><Relationship Id="rId5" Type="http://schemas.openxmlformats.org/officeDocument/2006/relationships/image" Target="../media/image3.svg"/><Relationship Id="rId10" Type="http://schemas.openxmlformats.org/officeDocument/2006/relationships/image" Target="../media/image65.png"/><Relationship Id="rId4" Type="http://schemas.openxmlformats.org/officeDocument/2006/relationships/image" Target="../media/image2.svg"/><Relationship Id="rId9" Type="http://schemas.openxmlformats.org/officeDocument/2006/relationships/image" Target="../media/image64.png"/></Relationships>
</file>

<file path=ppt/slides/_rels/slide27.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68.sv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28.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image" Target="../media/image1.svg"/><Relationship Id="rId7"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10" Type="http://schemas.openxmlformats.org/officeDocument/2006/relationships/image" Target="../media/image71.svg"/><Relationship Id="rId4" Type="http://schemas.openxmlformats.org/officeDocument/2006/relationships/image" Target="../media/image2.svg"/><Relationship Id="rId9" Type="http://schemas.openxmlformats.org/officeDocument/2006/relationships/image" Target="../media/image44.svg"/></Relationships>
</file>

<file path=ppt/slides/_rels/slide29.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svg"/><Relationship Id="rId7"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 Id="rId9" Type="http://schemas.openxmlformats.org/officeDocument/2006/relationships/image" Target="../media/image72.svg"/></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7.sv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image" Target="../media/image1.svg"/></Relationships>
</file>

<file path=ppt/slides/_rels/slide3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31.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1.svg"/><Relationship Id="rId7" Type="http://schemas.openxmlformats.org/officeDocument/2006/relationships/hyperlink" Target="https://libguides.snhu.edu/library-badging-companion-guide-loex"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 Id="rId9" Type="http://schemas.openxmlformats.org/officeDocument/2006/relationships/image" Target="../media/image59.svg"/></Relationships>
</file>

<file path=ppt/slides/_rels/slide32.xml.rels><?xml version="1.0" encoding="UTF-8" standalone="yes"?>
<Relationships xmlns="http://schemas.openxmlformats.org/package/2006/relationships"><Relationship Id="rId8" Type="http://schemas.openxmlformats.org/officeDocument/2006/relationships/hyperlink" Target="https://libguides.snhu.edu/library-badging-companion-guide-loex" TargetMode="External"/><Relationship Id="rId3" Type="http://schemas.openxmlformats.org/officeDocument/2006/relationships/image" Target="../media/image1.svg"/><Relationship Id="rId7" Type="http://schemas.openxmlformats.org/officeDocument/2006/relationships/image" Target="../media/image74.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33.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34.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76.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sv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4.svg"/><Relationship Id="rId5" Type="http://schemas.openxmlformats.org/officeDocument/2006/relationships/image" Target="../media/image3.svg"/><Relationship Id="rId10" Type="http://schemas.openxmlformats.org/officeDocument/2006/relationships/image" Target="../media/image13.png"/><Relationship Id="rId4" Type="http://schemas.openxmlformats.org/officeDocument/2006/relationships/image" Target="../media/image2.sv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1.svg"/><Relationship Id="rId3" Type="http://schemas.openxmlformats.org/officeDocument/2006/relationships/image" Target="../media/image1.svg"/><Relationship Id="rId7" Type="http://schemas.openxmlformats.org/officeDocument/2006/relationships/image" Target="../media/image15.svg"/><Relationship Id="rId12" Type="http://schemas.openxmlformats.org/officeDocument/2006/relationships/image" Target="../media/image20.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9.svg"/><Relationship Id="rId5" Type="http://schemas.openxmlformats.org/officeDocument/2006/relationships/image" Target="../media/image3.svg"/><Relationship Id="rId10" Type="http://schemas.openxmlformats.org/officeDocument/2006/relationships/image" Target="../media/image18.svg"/><Relationship Id="rId4" Type="http://schemas.openxmlformats.org/officeDocument/2006/relationships/image" Target="../media/image2.svg"/><Relationship Id="rId9" Type="http://schemas.openxmlformats.org/officeDocument/2006/relationships/image" Target="../media/image17.svg"/></Relationships>
</file>

<file path=ppt/slides/_rels/slide7.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2.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svg"/><Relationship Id="rId5" Type="http://schemas.openxmlformats.org/officeDocument/2006/relationships/image" Target="../media/image2.svg"/><Relationship Id="rId4" Type="http://schemas.openxmlformats.org/officeDocument/2006/relationships/image" Target="../media/image1.svg"/><Relationship Id="rId9" Type="http://schemas.openxmlformats.org/officeDocument/2006/relationships/image" Target="../media/image24.svg"/></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svg"/><Relationship Id="rId7" Type="http://schemas.openxmlformats.org/officeDocument/2006/relationships/image" Target="../media/image23.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546715" y="0"/>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11" name="Group 11"/>
          <p:cNvGrpSpPr/>
          <p:nvPr/>
        </p:nvGrpSpPr>
        <p:grpSpPr>
          <a:xfrm>
            <a:off x="2620383" y="2165743"/>
            <a:ext cx="13047234" cy="1987549"/>
            <a:chOff x="0" y="0"/>
            <a:chExt cx="17396312" cy="2650066"/>
          </a:xfrm>
        </p:grpSpPr>
        <p:sp>
          <p:nvSpPr>
            <p:cNvPr id="12" name="Freeform 12"/>
            <p:cNvSpPr/>
            <p:nvPr/>
          </p:nvSpPr>
          <p:spPr>
            <a:xfrm>
              <a:off x="0" y="0"/>
              <a:ext cx="17396313" cy="2650066"/>
            </a:xfrm>
            <a:custGeom>
              <a:avLst/>
              <a:gdLst/>
              <a:ahLst/>
              <a:cxnLst/>
              <a:rect l="l" t="t" r="r" b="b"/>
              <a:pathLst>
                <a:path w="17396313" h="2650066">
                  <a:moveTo>
                    <a:pt x="0" y="0"/>
                  </a:moveTo>
                  <a:lnTo>
                    <a:pt x="17396313" y="0"/>
                  </a:lnTo>
                  <a:lnTo>
                    <a:pt x="17396313" y="2650066"/>
                  </a:lnTo>
                  <a:lnTo>
                    <a:pt x="0" y="2650066"/>
                  </a:lnTo>
                  <a:close/>
                </a:path>
              </a:pathLst>
            </a:custGeom>
          </p:spPr>
          <p:txBody>
            <a:bodyPr/>
            <a:lstStyle/>
            <a:p>
              <a:endParaRPr lang="en-US"/>
            </a:p>
          </p:txBody>
        </p:sp>
        <p:sp>
          <p:nvSpPr>
            <p:cNvPr id="13" name="TextBox 13"/>
            <p:cNvSpPr txBox="1"/>
            <p:nvPr/>
          </p:nvSpPr>
          <p:spPr>
            <a:xfrm>
              <a:off x="0" y="-47625"/>
              <a:ext cx="17396312" cy="2697691"/>
            </a:xfrm>
            <a:prstGeom prst="rect">
              <a:avLst/>
            </a:prstGeom>
          </p:spPr>
          <p:txBody>
            <a:bodyPr lIns="0" tIns="0" rIns="0" bIns="0" rtlCol="0" anchor="ctr"/>
            <a:lstStyle/>
            <a:p>
              <a:pPr algn="ctr">
                <a:lnSpc>
                  <a:spcPts val="6317"/>
                </a:lnSpc>
              </a:pPr>
              <a:r>
                <a:rPr lang="en-US" sz="5849" b="1">
                  <a:solidFill>
                    <a:srgbClr val="00244E"/>
                  </a:solidFill>
                  <a:latin typeface="Arial MT Pro Bold"/>
                  <a:ea typeface="Arial MT Pro Bold"/>
                  <a:cs typeface="Arial MT Pro Bold"/>
                  <a:sym typeface="Arial MT Pro Bold"/>
                </a:rPr>
                <a:t>Unlocking Library Literacy: </a:t>
              </a:r>
            </a:p>
            <a:p>
              <a:pPr algn="ctr">
                <a:lnSpc>
                  <a:spcPts val="6317"/>
                </a:lnSpc>
              </a:pPr>
              <a:r>
                <a:rPr lang="en-US" sz="5849" b="1">
                  <a:solidFill>
                    <a:srgbClr val="00244E"/>
                  </a:solidFill>
                  <a:latin typeface="Arial MT Pro Bold"/>
                  <a:ea typeface="Arial MT Pro Bold"/>
                  <a:cs typeface="Arial MT Pro Bold"/>
                  <a:sym typeface="Arial MT Pro Bold"/>
                </a:rPr>
                <a:t>A Gamified Badging Experience</a:t>
              </a:r>
            </a:p>
          </p:txBody>
        </p:sp>
      </p:grpSp>
      <p:grpSp>
        <p:nvGrpSpPr>
          <p:cNvPr id="14" name="Group 14"/>
          <p:cNvGrpSpPr/>
          <p:nvPr/>
        </p:nvGrpSpPr>
        <p:grpSpPr>
          <a:xfrm>
            <a:off x="1798978" y="5061065"/>
            <a:ext cx="14690044" cy="3631692"/>
            <a:chOff x="0" y="0"/>
            <a:chExt cx="19586725" cy="4842256"/>
          </a:xfrm>
        </p:grpSpPr>
        <p:sp>
          <p:nvSpPr>
            <p:cNvPr id="15" name="Freeform 15"/>
            <p:cNvSpPr/>
            <p:nvPr/>
          </p:nvSpPr>
          <p:spPr>
            <a:xfrm>
              <a:off x="0" y="0"/>
              <a:ext cx="19586725" cy="4842256"/>
            </a:xfrm>
            <a:custGeom>
              <a:avLst/>
              <a:gdLst/>
              <a:ahLst/>
              <a:cxnLst/>
              <a:rect l="l" t="t" r="r" b="b"/>
              <a:pathLst>
                <a:path w="19586725" h="4842256">
                  <a:moveTo>
                    <a:pt x="0" y="0"/>
                  </a:moveTo>
                  <a:lnTo>
                    <a:pt x="19586725" y="0"/>
                  </a:lnTo>
                  <a:lnTo>
                    <a:pt x="19586725" y="4842256"/>
                  </a:lnTo>
                  <a:lnTo>
                    <a:pt x="0" y="4842256"/>
                  </a:lnTo>
                  <a:close/>
                </a:path>
              </a:pathLst>
            </a:custGeom>
          </p:spPr>
          <p:txBody>
            <a:bodyPr/>
            <a:lstStyle/>
            <a:p>
              <a:endParaRPr lang="en-US"/>
            </a:p>
          </p:txBody>
        </p:sp>
        <p:sp>
          <p:nvSpPr>
            <p:cNvPr id="16" name="TextBox 16"/>
            <p:cNvSpPr txBox="1"/>
            <p:nvPr/>
          </p:nvSpPr>
          <p:spPr>
            <a:xfrm>
              <a:off x="0" y="-38100"/>
              <a:ext cx="19586725" cy="4880356"/>
            </a:xfrm>
            <a:prstGeom prst="rect">
              <a:avLst/>
            </a:prstGeom>
          </p:spPr>
          <p:txBody>
            <a:bodyPr lIns="0" tIns="0" rIns="0" bIns="0" rtlCol="0" anchor="t"/>
            <a:lstStyle/>
            <a:p>
              <a:pPr algn="ctr">
                <a:lnSpc>
                  <a:spcPts val="4536"/>
                </a:lnSpc>
              </a:pPr>
              <a:r>
                <a:rPr lang="en-US" sz="4200" b="1">
                  <a:solidFill>
                    <a:srgbClr val="00244E"/>
                  </a:solidFill>
                  <a:latin typeface="Arial MT Pro Bold"/>
                  <a:ea typeface="Arial MT Pro Bold"/>
                  <a:cs typeface="Arial MT Pro Bold"/>
                  <a:sym typeface="Arial MT Pro Bold"/>
                </a:rPr>
                <a:t>Shapiro Library Content Team:</a:t>
              </a:r>
            </a:p>
            <a:p>
              <a:pPr algn="ctr">
                <a:lnSpc>
                  <a:spcPts val="4536"/>
                </a:lnSpc>
              </a:pPr>
              <a:endParaRPr lang="en-US" sz="4200" b="1">
                <a:solidFill>
                  <a:srgbClr val="00244E"/>
                </a:solidFill>
                <a:latin typeface="Arial MT Pro Bold"/>
                <a:ea typeface="Arial MT Pro Bold"/>
                <a:cs typeface="Arial MT Pro Bold"/>
                <a:sym typeface="Arial MT Pro Bold"/>
              </a:endParaRPr>
            </a:p>
            <a:p>
              <a:pPr algn="ctr">
                <a:lnSpc>
                  <a:spcPts val="4536"/>
                </a:lnSpc>
              </a:pPr>
              <a:r>
                <a:rPr lang="en-US" sz="4200" b="1">
                  <a:solidFill>
                    <a:srgbClr val="00244E"/>
                  </a:solidFill>
                  <a:latin typeface="Arial MT Pro Bold"/>
                  <a:ea typeface="Arial MT Pro Bold"/>
                  <a:cs typeface="Arial MT Pro Bold"/>
                  <a:sym typeface="Arial MT Pro Bold"/>
                </a:rPr>
                <a:t>Shana Chartier, Director of Information Literacy</a:t>
              </a:r>
            </a:p>
            <a:p>
              <a:pPr algn="ctr">
                <a:lnSpc>
                  <a:spcPts val="4536"/>
                </a:lnSpc>
              </a:pPr>
              <a:r>
                <a:rPr lang="en-US" sz="4200" b="1">
                  <a:solidFill>
                    <a:srgbClr val="00244E"/>
                  </a:solidFill>
                  <a:latin typeface="Arial MT Pro Bold"/>
                  <a:ea typeface="Arial MT Pro Bold"/>
                  <a:cs typeface="Arial MT Pro Bold"/>
                  <a:sym typeface="Arial MT Pro Bold"/>
                </a:rPr>
                <a:t>Alley Lindner, Content Creation Specialist</a:t>
              </a:r>
            </a:p>
            <a:p>
              <a:pPr algn="ctr">
                <a:lnSpc>
                  <a:spcPts val="4536"/>
                </a:lnSpc>
              </a:pPr>
              <a:r>
                <a:rPr lang="en-US" sz="4200" b="1">
                  <a:solidFill>
                    <a:srgbClr val="00244E"/>
                  </a:solidFill>
                  <a:latin typeface="Arial MT Pro Bold"/>
                  <a:ea typeface="Arial MT Pro Bold"/>
                  <a:cs typeface="Arial MT Pro Bold"/>
                  <a:sym typeface="Arial MT Pro Bold"/>
                </a:rPr>
                <a:t>Emily Bliss-Zaks, Content Creation Specialist</a:t>
              </a:r>
            </a:p>
            <a:p>
              <a:pPr algn="ctr">
                <a:lnSpc>
                  <a:spcPts val="4536"/>
                </a:lnSpc>
              </a:pPr>
              <a:endParaRPr lang="en-US" sz="4200" b="1">
                <a:solidFill>
                  <a:srgbClr val="00244E"/>
                </a:solidFill>
                <a:latin typeface="Arial MT Pro Bold"/>
                <a:ea typeface="Arial MT Pro Bold"/>
                <a:cs typeface="Arial MT Pro Bold"/>
                <a:sym typeface="Arial MT Pro Bold"/>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648148" y="421369"/>
            <a:ext cx="12117903"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Design &amp; Build: Canva Backdrops</a:t>
            </a:r>
          </a:p>
        </p:txBody>
      </p:sp>
      <p:grpSp>
        <p:nvGrpSpPr>
          <p:cNvPr id="3" name="Group 3"/>
          <p:cNvGrpSpPr/>
          <p:nvPr/>
        </p:nvGrpSpPr>
        <p:grpSpPr>
          <a:xfrm>
            <a:off x="14559933" y="-4531688"/>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8401295" y="3986412"/>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1818416" y="5754017"/>
            <a:ext cx="7293198" cy="4087720"/>
          </a:xfrm>
          <a:custGeom>
            <a:avLst/>
            <a:gdLst/>
            <a:ahLst/>
            <a:cxnLst/>
            <a:rect l="l" t="t" r="r" b="b"/>
            <a:pathLst>
              <a:path w="7293198" h="4087720">
                <a:moveTo>
                  <a:pt x="0" y="0"/>
                </a:moveTo>
                <a:lnTo>
                  <a:pt x="7293197" y="0"/>
                </a:lnTo>
                <a:lnTo>
                  <a:pt x="7293197" y="4087720"/>
                </a:lnTo>
                <a:lnTo>
                  <a:pt x="0" y="4087720"/>
                </a:lnTo>
                <a:lnTo>
                  <a:pt x="0" y="0"/>
                </a:lnTo>
                <a:close/>
              </a:path>
            </a:pathLst>
          </a:custGeom>
          <a:blipFill>
            <a:blip r:embed="rId7"/>
            <a:stretch>
              <a:fillRect/>
            </a:stretch>
          </a:blipFill>
        </p:spPr>
        <p:txBody>
          <a:bodyPr/>
          <a:lstStyle/>
          <a:p>
            <a:endParaRPr lang="en-US"/>
          </a:p>
        </p:txBody>
      </p:sp>
      <p:sp>
        <p:nvSpPr>
          <p:cNvPr id="13" name="Freeform 13"/>
          <p:cNvSpPr/>
          <p:nvPr/>
        </p:nvSpPr>
        <p:spPr>
          <a:xfrm>
            <a:off x="1854614" y="1653561"/>
            <a:ext cx="7293198" cy="4039015"/>
          </a:xfrm>
          <a:custGeom>
            <a:avLst/>
            <a:gdLst/>
            <a:ahLst/>
            <a:cxnLst/>
            <a:rect l="l" t="t" r="r" b="b"/>
            <a:pathLst>
              <a:path w="7293198" h="4039015">
                <a:moveTo>
                  <a:pt x="0" y="0"/>
                </a:moveTo>
                <a:lnTo>
                  <a:pt x="7293198" y="0"/>
                </a:lnTo>
                <a:lnTo>
                  <a:pt x="7293198" y="4039015"/>
                </a:lnTo>
                <a:lnTo>
                  <a:pt x="0" y="4039015"/>
                </a:lnTo>
                <a:lnTo>
                  <a:pt x="0" y="0"/>
                </a:lnTo>
                <a:close/>
              </a:path>
            </a:pathLst>
          </a:custGeom>
          <a:blipFill>
            <a:blip r:embed="rId8"/>
            <a:stretch>
              <a:fillRect l="-8820" t="-18497" r="-14208" b="-4880"/>
            </a:stretch>
          </a:blipFill>
        </p:spPr>
        <p:txBody>
          <a:bodyPr/>
          <a:lstStyle/>
          <a:p>
            <a:endParaRPr lang="en-US"/>
          </a:p>
        </p:txBody>
      </p:sp>
      <p:sp>
        <p:nvSpPr>
          <p:cNvPr id="14" name="Freeform 14"/>
          <p:cNvSpPr/>
          <p:nvPr/>
        </p:nvSpPr>
        <p:spPr>
          <a:xfrm>
            <a:off x="9176387" y="5754017"/>
            <a:ext cx="7293198" cy="4087720"/>
          </a:xfrm>
          <a:custGeom>
            <a:avLst/>
            <a:gdLst/>
            <a:ahLst/>
            <a:cxnLst/>
            <a:rect l="l" t="t" r="r" b="b"/>
            <a:pathLst>
              <a:path w="7293198" h="4087720">
                <a:moveTo>
                  <a:pt x="0" y="0"/>
                </a:moveTo>
                <a:lnTo>
                  <a:pt x="7293197" y="0"/>
                </a:lnTo>
                <a:lnTo>
                  <a:pt x="7293197" y="4087720"/>
                </a:lnTo>
                <a:lnTo>
                  <a:pt x="0" y="4087720"/>
                </a:lnTo>
                <a:lnTo>
                  <a:pt x="0" y="0"/>
                </a:lnTo>
                <a:close/>
              </a:path>
            </a:pathLst>
          </a:custGeom>
          <a:blipFill>
            <a:blip r:embed="rId9"/>
            <a:stretch>
              <a:fillRect l="-206" r="-206"/>
            </a:stretch>
          </a:blipFill>
        </p:spPr>
        <p:txBody>
          <a:bodyPr/>
          <a:lstStyle/>
          <a:p>
            <a:endParaRPr lang="en-US"/>
          </a:p>
        </p:txBody>
      </p:sp>
      <p:sp>
        <p:nvSpPr>
          <p:cNvPr id="15" name="Freeform 15"/>
          <p:cNvSpPr/>
          <p:nvPr/>
        </p:nvSpPr>
        <p:spPr>
          <a:xfrm>
            <a:off x="9176387" y="1653561"/>
            <a:ext cx="7293198" cy="4039015"/>
          </a:xfrm>
          <a:custGeom>
            <a:avLst/>
            <a:gdLst/>
            <a:ahLst/>
            <a:cxnLst/>
            <a:rect l="l" t="t" r="r" b="b"/>
            <a:pathLst>
              <a:path w="7293198" h="4039015">
                <a:moveTo>
                  <a:pt x="0" y="0"/>
                </a:moveTo>
                <a:lnTo>
                  <a:pt x="7293197" y="0"/>
                </a:lnTo>
                <a:lnTo>
                  <a:pt x="7293197" y="4039015"/>
                </a:lnTo>
                <a:lnTo>
                  <a:pt x="0" y="4039015"/>
                </a:lnTo>
                <a:lnTo>
                  <a:pt x="0" y="0"/>
                </a:lnTo>
                <a:close/>
              </a:path>
            </a:pathLst>
          </a:custGeom>
          <a:blipFill>
            <a:blip r:embed="rId10"/>
            <a:stretch>
              <a:fillRect t="-446" b="-446"/>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rot="1055549">
            <a:off x="-7545585" y="3298124"/>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Freeform 11"/>
          <p:cNvSpPr/>
          <p:nvPr/>
        </p:nvSpPr>
        <p:spPr>
          <a:xfrm>
            <a:off x="8087444" y="2498572"/>
            <a:ext cx="9619853" cy="5687738"/>
          </a:xfrm>
          <a:custGeom>
            <a:avLst/>
            <a:gdLst/>
            <a:ahLst/>
            <a:cxnLst/>
            <a:rect l="l" t="t" r="r" b="b"/>
            <a:pathLst>
              <a:path w="9619853" h="5687738">
                <a:moveTo>
                  <a:pt x="0" y="0"/>
                </a:moveTo>
                <a:lnTo>
                  <a:pt x="9619853" y="0"/>
                </a:lnTo>
                <a:lnTo>
                  <a:pt x="9619853" y="5687738"/>
                </a:lnTo>
                <a:lnTo>
                  <a:pt x="0" y="5687738"/>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3450967" y="472970"/>
            <a:ext cx="11386067" cy="1772285"/>
          </a:xfrm>
          <a:prstGeom prst="rect">
            <a:avLst/>
          </a:prstGeom>
        </p:spPr>
        <p:txBody>
          <a:bodyPr lIns="0" tIns="0" rIns="0" bIns="0" rtlCol="0" anchor="t">
            <a:spAutoFit/>
          </a:bodyPr>
          <a:lstStyle/>
          <a:p>
            <a:pPr algn="ctr">
              <a:lnSpc>
                <a:spcPts val="6790"/>
              </a:lnSpc>
            </a:pPr>
            <a:r>
              <a:rPr lang="en-US" sz="4850" b="1">
                <a:solidFill>
                  <a:srgbClr val="000000"/>
                </a:solidFill>
                <a:latin typeface="Arial MT Pro Bold"/>
                <a:ea typeface="Arial MT Pro Bold"/>
                <a:cs typeface="Arial MT Pro Bold"/>
                <a:sym typeface="Arial MT Pro Bold"/>
              </a:rPr>
              <a:t>Design &amp; Build:</a:t>
            </a:r>
          </a:p>
          <a:p>
            <a:pPr algn="ctr">
              <a:lnSpc>
                <a:spcPts val="6790"/>
              </a:lnSpc>
            </a:pPr>
            <a:r>
              <a:rPr lang="en-US" sz="4850" b="1">
                <a:solidFill>
                  <a:srgbClr val="000000"/>
                </a:solidFill>
                <a:latin typeface="Arial MT Pro Bold"/>
                <a:ea typeface="Arial MT Pro Bold"/>
                <a:cs typeface="Arial MT Pro Bold"/>
                <a:sym typeface="Arial MT Pro Bold"/>
              </a:rPr>
              <a:t>Embedding Infographics in LibWizards</a:t>
            </a:r>
          </a:p>
        </p:txBody>
      </p:sp>
      <p:sp>
        <p:nvSpPr>
          <p:cNvPr id="13" name="TextBox 13"/>
          <p:cNvSpPr txBox="1"/>
          <p:nvPr/>
        </p:nvSpPr>
        <p:spPr>
          <a:xfrm>
            <a:off x="1452144" y="2393797"/>
            <a:ext cx="6442397" cy="5026533"/>
          </a:xfrm>
          <a:prstGeom prst="rect">
            <a:avLst/>
          </a:prstGeom>
        </p:spPr>
        <p:txBody>
          <a:bodyPr lIns="0" tIns="0" rIns="0" bIns="0" rtlCol="0" anchor="t">
            <a:spAutoFit/>
          </a:bodyPr>
          <a:lstStyle/>
          <a:p>
            <a:pPr algn="l">
              <a:lnSpc>
                <a:spcPts val="4356"/>
              </a:lnSpc>
            </a:pPr>
            <a:endParaRPr/>
          </a:p>
          <a:p>
            <a:pPr marL="712470" lvl="1" indent="-356235" algn="l">
              <a:lnSpc>
                <a:spcPts val="4356"/>
              </a:lnSpc>
              <a:buFont typeface="Arial"/>
              <a:buChar char="•"/>
            </a:pPr>
            <a:r>
              <a:rPr lang="en-US" sz="3300">
                <a:solidFill>
                  <a:srgbClr val="000000"/>
                </a:solidFill>
                <a:latin typeface="Arial MT Pro"/>
                <a:ea typeface="Arial MT Pro"/>
                <a:cs typeface="Arial MT Pro"/>
                <a:sym typeface="Arial MT Pro"/>
              </a:rPr>
              <a:t>Focus on reducing text within graphics or include a link to a PDF </a:t>
            </a:r>
          </a:p>
          <a:p>
            <a:pPr marL="712470" lvl="1" indent="-356235" algn="l">
              <a:lnSpc>
                <a:spcPts val="4356"/>
              </a:lnSpc>
              <a:buFont typeface="Arial"/>
              <a:buChar char="•"/>
            </a:pPr>
            <a:r>
              <a:rPr lang="en-US" sz="3300">
                <a:solidFill>
                  <a:srgbClr val="000000"/>
                </a:solidFill>
                <a:latin typeface="Arial MT Pro"/>
                <a:ea typeface="Arial MT Pro"/>
                <a:cs typeface="Arial MT Pro"/>
                <a:sym typeface="Arial MT Pro"/>
              </a:rPr>
              <a:t>Use hotspots and callouts in LibWizard to highlight key content from infographic</a:t>
            </a:r>
          </a:p>
          <a:p>
            <a:pPr marL="712470" lvl="1" indent="-356235" algn="l">
              <a:lnSpc>
                <a:spcPts val="4356"/>
              </a:lnSpc>
              <a:buFont typeface="Arial"/>
              <a:buChar char="•"/>
            </a:pPr>
            <a:r>
              <a:rPr lang="en-US" sz="3300">
                <a:solidFill>
                  <a:srgbClr val="000000"/>
                </a:solidFill>
                <a:latin typeface="Arial MT Pro"/>
                <a:ea typeface="Arial MT Pro"/>
                <a:cs typeface="Arial MT Pro"/>
                <a:sym typeface="Arial MT Pro"/>
              </a:rPr>
              <a:t>Keep slide alt text clear and concise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rot="1055549">
            <a:off x="-8379668" y="3117890"/>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Freeform 11"/>
          <p:cNvSpPr/>
          <p:nvPr/>
        </p:nvSpPr>
        <p:spPr>
          <a:xfrm>
            <a:off x="8312714" y="2395385"/>
            <a:ext cx="9768444" cy="6288436"/>
          </a:xfrm>
          <a:custGeom>
            <a:avLst/>
            <a:gdLst/>
            <a:ahLst/>
            <a:cxnLst/>
            <a:rect l="l" t="t" r="r" b="b"/>
            <a:pathLst>
              <a:path w="9768444" h="6288436">
                <a:moveTo>
                  <a:pt x="0" y="0"/>
                </a:moveTo>
                <a:lnTo>
                  <a:pt x="9768444" y="0"/>
                </a:lnTo>
                <a:lnTo>
                  <a:pt x="9768444" y="6288436"/>
                </a:lnTo>
                <a:lnTo>
                  <a:pt x="0" y="6288436"/>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4892830" y="272055"/>
            <a:ext cx="8165782"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Design &amp; Build: Videos</a:t>
            </a:r>
          </a:p>
        </p:txBody>
      </p:sp>
      <p:sp>
        <p:nvSpPr>
          <p:cNvPr id="13" name="TextBox 13"/>
          <p:cNvSpPr txBox="1"/>
          <p:nvPr/>
        </p:nvSpPr>
        <p:spPr>
          <a:xfrm>
            <a:off x="826015" y="2752541"/>
            <a:ext cx="8317985" cy="3381374"/>
          </a:xfrm>
          <a:prstGeom prst="rect">
            <a:avLst/>
          </a:prstGeom>
        </p:spPr>
        <p:txBody>
          <a:bodyPr lIns="0" tIns="0" rIns="0" bIns="0" rtlCol="0" anchor="t">
            <a:spAutoFit/>
          </a:bodyPr>
          <a:lstStyle/>
          <a:p>
            <a:pPr algn="l">
              <a:lnSpc>
                <a:spcPts val="5250"/>
              </a:lnSpc>
            </a:pPr>
            <a:endParaRPr/>
          </a:p>
          <a:p>
            <a:pPr algn="l">
              <a:lnSpc>
                <a:spcPts val="5250"/>
              </a:lnSpc>
            </a:pPr>
            <a:r>
              <a:rPr lang="en-US" sz="3750">
                <a:solidFill>
                  <a:srgbClr val="000000"/>
                </a:solidFill>
                <a:latin typeface="Arial MT Pro"/>
                <a:ea typeface="Arial MT Pro"/>
                <a:cs typeface="Arial MT Pro"/>
                <a:sym typeface="Arial MT Pro"/>
              </a:rPr>
              <a:t>Preferred embedded video option:</a:t>
            </a:r>
          </a:p>
          <a:p>
            <a:pPr marL="809635" lvl="1" indent="-404817" algn="l">
              <a:lnSpc>
                <a:spcPts val="5250"/>
              </a:lnSpc>
              <a:buFont typeface="Arial"/>
              <a:buChar char="•"/>
            </a:pPr>
            <a:r>
              <a:rPr lang="en-US" sz="3750">
                <a:solidFill>
                  <a:srgbClr val="000000"/>
                </a:solidFill>
                <a:latin typeface="Arial MT Pro"/>
                <a:ea typeface="Arial MT Pro"/>
                <a:cs typeface="Arial MT Pro"/>
                <a:sym typeface="Arial MT Pro"/>
              </a:rPr>
              <a:t>Consistent visual design</a:t>
            </a:r>
          </a:p>
          <a:p>
            <a:pPr marL="809635" lvl="1" indent="-404817" algn="l">
              <a:lnSpc>
                <a:spcPts val="5250"/>
              </a:lnSpc>
              <a:buFont typeface="Arial"/>
              <a:buChar char="•"/>
            </a:pPr>
            <a:r>
              <a:rPr lang="en-US" sz="3750">
                <a:solidFill>
                  <a:srgbClr val="000000"/>
                </a:solidFill>
                <a:latin typeface="Arial MT Pro"/>
                <a:ea typeface="Arial MT Pro"/>
                <a:cs typeface="Arial MT Pro"/>
                <a:sym typeface="Arial MT Pro"/>
              </a:rPr>
              <a:t>Shortens length of badge</a:t>
            </a:r>
          </a:p>
          <a:p>
            <a:pPr marL="809635" lvl="1" indent="-404817" algn="l">
              <a:lnSpc>
                <a:spcPts val="5250"/>
              </a:lnSpc>
              <a:buFont typeface="Arial"/>
              <a:buChar char="•"/>
            </a:pPr>
            <a:r>
              <a:rPr lang="en-US" sz="3750">
                <a:solidFill>
                  <a:srgbClr val="000000"/>
                </a:solidFill>
                <a:latin typeface="Arial MT Pro"/>
                <a:ea typeface="Arial MT Pro"/>
                <a:cs typeface="Arial MT Pro"/>
                <a:sym typeface="Arial MT Pro"/>
              </a:rPr>
              <a:t>Allowed text + backup link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55549">
            <a:off x="-7545585" y="3298124"/>
            <a:ext cx="15666073" cy="11901149"/>
            <a:chOff x="0" y="0"/>
            <a:chExt cx="20888097" cy="15868199"/>
          </a:xfrm>
        </p:grpSpPr>
        <p:sp>
          <p:nvSpPr>
            <p:cNvPr id="3" name="Freeform 3"/>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4" name="Freeform 4"/>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5" name="Freeform 5"/>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6" name="Freeform 6"/>
          <p:cNvSpPr/>
          <p:nvPr/>
        </p:nvSpPr>
        <p:spPr>
          <a:xfrm>
            <a:off x="2435796" y="5096965"/>
            <a:ext cx="4475093" cy="3844295"/>
          </a:xfrm>
          <a:custGeom>
            <a:avLst/>
            <a:gdLst/>
            <a:ahLst/>
            <a:cxnLst/>
            <a:rect l="l" t="t" r="r" b="b"/>
            <a:pathLst>
              <a:path w="4475093" h="3844295">
                <a:moveTo>
                  <a:pt x="0" y="0"/>
                </a:moveTo>
                <a:lnTo>
                  <a:pt x="4475093" y="0"/>
                </a:lnTo>
                <a:lnTo>
                  <a:pt x="4475093" y="3844295"/>
                </a:lnTo>
                <a:lnTo>
                  <a:pt x="0" y="3844295"/>
                </a:lnTo>
                <a:lnTo>
                  <a:pt x="0" y="0"/>
                </a:lnTo>
                <a:close/>
              </a:path>
            </a:pathLst>
          </a:custGeom>
          <a:blipFill>
            <a:blip r:embed="rId6"/>
            <a:stretch>
              <a:fillRect/>
            </a:stretch>
          </a:blipFill>
          <a:ln w="38100" cap="sq">
            <a:solidFill>
              <a:srgbClr val="000000"/>
            </a:solidFill>
            <a:prstDash val="solid"/>
            <a:miter/>
          </a:ln>
        </p:spPr>
        <p:txBody>
          <a:bodyPr/>
          <a:lstStyle/>
          <a:p>
            <a:endParaRPr lang="en-US"/>
          </a:p>
        </p:txBody>
      </p:sp>
      <p:sp>
        <p:nvSpPr>
          <p:cNvPr id="7" name="TextBox 7"/>
          <p:cNvSpPr txBox="1"/>
          <p:nvPr/>
        </p:nvSpPr>
        <p:spPr>
          <a:xfrm>
            <a:off x="3306344" y="279523"/>
            <a:ext cx="11354872"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Design &amp; Build: Audio Narration</a:t>
            </a:r>
          </a:p>
        </p:txBody>
      </p:sp>
      <p:sp>
        <p:nvSpPr>
          <p:cNvPr id="8" name="TextBox 8"/>
          <p:cNvSpPr txBox="1"/>
          <p:nvPr/>
        </p:nvSpPr>
        <p:spPr>
          <a:xfrm>
            <a:off x="516337" y="1560014"/>
            <a:ext cx="9391490" cy="3536950"/>
          </a:xfrm>
          <a:prstGeom prst="rect">
            <a:avLst/>
          </a:prstGeom>
        </p:spPr>
        <p:txBody>
          <a:bodyPr lIns="0" tIns="0" rIns="0" bIns="0" rtlCol="0" anchor="t">
            <a:spAutoFit/>
          </a:bodyPr>
          <a:lstStyle/>
          <a:p>
            <a:pPr algn="l">
              <a:lnSpc>
                <a:spcPts val="5040"/>
              </a:lnSpc>
            </a:pPr>
            <a:r>
              <a:rPr lang="en-US" sz="3600" b="1">
                <a:solidFill>
                  <a:srgbClr val="00244E"/>
                </a:solidFill>
                <a:latin typeface="Arial MT Pro Bold"/>
                <a:ea typeface="Arial MT Pro Bold"/>
                <a:cs typeface="Arial MT Pro Bold"/>
                <a:sym typeface="Arial MT Pro Bold"/>
              </a:rPr>
              <a:t>Goal: Add optional audio for engagement and accessibility</a:t>
            </a:r>
          </a:p>
          <a:p>
            <a:pPr marL="690882" lvl="1" indent="-345441" algn="l">
              <a:lnSpc>
                <a:spcPts val="4480"/>
              </a:lnSpc>
              <a:buFont typeface="Arial"/>
              <a:buChar char="•"/>
            </a:pPr>
            <a:r>
              <a:rPr lang="en-US" sz="3200">
                <a:solidFill>
                  <a:srgbClr val="000000"/>
                </a:solidFill>
                <a:latin typeface="Arial MT Pro"/>
                <a:ea typeface="Arial MT Pro"/>
                <a:cs typeface="Arial MT Pro"/>
                <a:sym typeface="Arial MT Pro"/>
              </a:rPr>
              <a:t>Created a custom widget using HTML</a:t>
            </a:r>
          </a:p>
          <a:p>
            <a:pPr marL="690882" lvl="1" indent="-345441" algn="l">
              <a:lnSpc>
                <a:spcPts val="4480"/>
              </a:lnSpc>
              <a:buFont typeface="Arial"/>
              <a:buChar char="•"/>
            </a:pPr>
            <a:r>
              <a:rPr lang="en-US" sz="3200">
                <a:solidFill>
                  <a:srgbClr val="000000"/>
                </a:solidFill>
                <a:latin typeface="Arial MT Pro"/>
                <a:ea typeface="Arial MT Pro"/>
                <a:cs typeface="Arial MT Pro"/>
                <a:sym typeface="Arial MT Pro"/>
              </a:rPr>
              <a:t>Used Audiate + AI voice</a:t>
            </a:r>
          </a:p>
          <a:p>
            <a:pPr marL="690882" lvl="1" indent="-345441" algn="l">
              <a:lnSpc>
                <a:spcPts val="4480"/>
              </a:lnSpc>
              <a:buFont typeface="Arial"/>
              <a:buChar char="•"/>
            </a:pPr>
            <a:r>
              <a:rPr lang="en-US" sz="3200">
                <a:solidFill>
                  <a:srgbClr val="000000"/>
                </a:solidFill>
                <a:latin typeface="Arial MT Pro"/>
                <a:ea typeface="Arial MT Pro"/>
                <a:cs typeface="Arial MT Pro"/>
                <a:sym typeface="Arial MT Pro"/>
              </a:rPr>
              <a:t>Hosted audio in LibGuides</a:t>
            </a:r>
          </a:p>
          <a:p>
            <a:pPr algn="l">
              <a:lnSpc>
                <a:spcPts val="4059"/>
              </a:lnSpc>
            </a:pPr>
            <a:endParaRPr lang="en-US" sz="3200">
              <a:solidFill>
                <a:srgbClr val="000000"/>
              </a:solidFill>
              <a:latin typeface="Arial MT Pro"/>
              <a:ea typeface="Arial MT Pro"/>
              <a:cs typeface="Arial MT Pro"/>
              <a:sym typeface="Arial MT Pro"/>
            </a:endParaRPr>
          </a:p>
        </p:txBody>
      </p:sp>
      <p:grpSp>
        <p:nvGrpSpPr>
          <p:cNvPr id="9" name="Group 9"/>
          <p:cNvGrpSpPr/>
          <p:nvPr/>
        </p:nvGrpSpPr>
        <p:grpSpPr>
          <a:xfrm>
            <a:off x="13815838" y="-3686677"/>
            <a:ext cx="13836729" cy="12370498"/>
            <a:chOff x="0" y="0"/>
            <a:chExt cx="18448972" cy="16493998"/>
          </a:xfrm>
        </p:grpSpPr>
        <p:sp>
          <p:nvSpPr>
            <p:cNvPr id="10" name="Freeform 10"/>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1" name="Freeform 11"/>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12" name="Freeform 12"/>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3" name="Freeform 13"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7"/>
            <a:stretch>
              <a:fillRect/>
            </a:stretch>
          </a:blipFill>
        </p:spPr>
        <p:txBody>
          <a:bodyPr/>
          <a:lstStyle/>
          <a:p>
            <a:endParaRPr lang="en-US"/>
          </a:p>
        </p:txBody>
      </p:sp>
      <p:sp>
        <p:nvSpPr>
          <p:cNvPr id="14" name="Freeform 14"/>
          <p:cNvSpPr/>
          <p:nvPr/>
        </p:nvSpPr>
        <p:spPr>
          <a:xfrm>
            <a:off x="8373901" y="2591742"/>
            <a:ext cx="9458700" cy="6408269"/>
          </a:xfrm>
          <a:custGeom>
            <a:avLst/>
            <a:gdLst/>
            <a:ahLst/>
            <a:cxnLst/>
            <a:rect l="l" t="t" r="r" b="b"/>
            <a:pathLst>
              <a:path w="9458700" h="6408269">
                <a:moveTo>
                  <a:pt x="0" y="0"/>
                </a:moveTo>
                <a:lnTo>
                  <a:pt x="9458700" y="0"/>
                </a:lnTo>
                <a:lnTo>
                  <a:pt x="9458700" y="6408269"/>
                </a:lnTo>
                <a:lnTo>
                  <a:pt x="0" y="6408269"/>
                </a:lnTo>
                <a:lnTo>
                  <a:pt x="0" y="0"/>
                </a:lnTo>
                <a:close/>
              </a:path>
            </a:pathLst>
          </a:custGeom>
          <a:blipFill>
            <a:blip r:embed="rId8"/>
            <a:stretch>
              <a:fillRect/>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60570" y="272055"/>
            <a:ext cx="10030302"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Design &amp; Build: Quiz Design</a:t>
            </a:r>
          </a:p>
        </p:txBody>
      </p:sp>
      <p:grpSp>
        <p:nvGrpSpPr>
          <p:cNvPr id="3" name="Group 3"/>
          <p:cNvGrpSpPr/>
          <p:nvPr/>
        </p:nvGrpSpPr>
        <p:grpSpPr>
          <a:xfrm>
            <a:off x="13815838" y="-3686677"/>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8379668" y="3117890"/>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7428953" y="2158276"/>
            <a:ext cx="10610643" cy="6525545"/>
          </a:xfrm>
          <a:custGeom>
            <a:avLst/>
            <a:gdLst/>
            <a:ahLst/>
            <a:cxnLst/>
            <a:rect l="l" t="t" r="r" b="b"/>
            <a:pathLst>
              <a:path w="10610643" h="6525545">
                <a:moveTo>
                  <a:pt x="0" y="0"/>
                </a:moveTo>
                <a:lnTo>
                  <a:pt x="10610643" y="0"/>
                </a:lnTo>
                <a:lnTo>
                  <a:pt x="10610643" y="6525545"/>
                </a:lnTo>
                <a:lnTo>
                  <a:pt x="0" y="6525545"/>
                </a:lnTo>
                <a:lnTo>
                  <a:pt x="0" y="0"/>
                </a:lnTo>
                <a:close/>
              </a:path>
            </a:pathLst>
          </a:custGeom>
          <a:blipFill>
            <a:blip r:embed="rId7"/>
            <a:stretch>
              <a:fillRect/>
            </a:stretch>
          </a:blipFill>
        </p:spPr>
        <p:txBody>
          <a:bodyPr/>
          <a:lstStyle/>
          <a:p>
            <a:endParaRPr lang="en-US"/>
          </a:p>
        </p:txBody>
      </p:sp>
      <p:sp>
        <p:nvSpPr>
          <p:cNvPr id="13" name="TextBox 13"/>
          <p:cNvSpPr txBox="1"/>
          <p:nvPr/>
        </p:nvSpPr>
        <p:spPr>
          <a:xfrm>
            <a:off x="598538" y="2490764"/>
            <a:ext cx="6724064" cy="5249689"/>
          </a:xfrm>
          <a:prstGeom prst="rect">
            <a:avLst/>
          </a:prstGeom>
        </p:spPr>
        <p:txBody>
          <a:bodyPr lIns="0" tIns="0" rIns="0" bIns="0" rtlCol="0" anchor="t">
            <a:spAutoFit/>
          </a:bodyPr>
          <a:lstStyle/>
          <a:p>
            <a:pPr marL="611136" lvl="1" indent="-305568" algn="l">
              <a:lnSpc>
                <a:spcPts val="4585"/>
              </a:lnSpc>
              <a:buFont typeface="Arial"/>
              <a:buChar char="•"/>
            </a:pPr>
            <a:r>
              <a:rPr lang="en-US" sz="2830">
                <a:solidFill>
                  <a:srgbClr val="000000"/>
                </a:solidFill>
                <a:latin typeface="Arial MT Pro"/>
                <a:ea typeface="Arial MT Pro"/>
                <a:cs typeface="Arial MT Pro"/>
                <a:sym typeface="Arial MT Pro"/>
              </a:rPr>
              <a:t>Used </a:t>
            </a:r>
            <a:r>
              <a:rPr lang="en-US" sz="2830" b="1">
                <a:solidFill>
                  <a:srgbClr val="000000"/>
                </a:solidFill>
                <a:latin typeface="Arial MT Pro Bold"/>
                <a:ea typeface="Arial MT Pro Bold"/>
                <a:cs typeface="Arial MT Pro Bold"/>
                <a:sym typeface="Arial MT Pro Bold"/>
              </a:rPr>
              <a:t>Multiple Choice</a:t>
            </a:r>
            <a:r>
              <a:rPr lang="en-US" sz="2830">
                <a:solidFill>
                  <a:srgbClr val="000000"/>
                </a:solidFill>
                <a:latin typeface="Arial MT Pro"/>
                <a:ea typeface="Arial MT Pro"/>
                <a:cs typeface="Arial MT Pro"/>
                <a:sym typeface="Arial MT Pro"/>
              </a:rPr>
              <a:t> and </a:t>
            </a:r>
            <a:r>
              <a:rPr lang="en-US" sz="2830" b="1">
                <a:solidFill>
                  <a:srgbClr val="000000"/>
                </a:solidFill>
                <a:latin typeface="Arial MT Pro Bold"/>
                <a:ea typeface="Arial MT Pro Bold"/>
                <a:cs typeface="Arial MT Pro Bold"/>
                <a:sym typeface="Arial MT Pro Bold"/>
              </a:rPr>
              <a:t>Select All That Apply</a:t>
            </a:r>
            <a:r>
              <a:rPr lang="en-US" sz="2830">
                <a:solidFill>
                  <a:srgbClr val="000000"/>
                </a:solidFill>
                <a:latin typeface="Arial MT Pro"/>
                <a:ea typeface="Arial MT Pro"/>
                <a:cs typeface="Arial MT Pro"/>
                <a:sym typeface="Arial MT Pro"/>
              </a:rPr>
              <a:t> for automated grading</a:t>
            </a:r>
          </a:p>
          <a:p>
            <a:pPr algn="l">
              <a:lnSpc>
                <a:spcPts val="4585"/>
              </a:lnSpc>
            </a:pPr>
            <a:endParaRPr lang="en-US" sz="2830">
              <a:solidFill>
                <a:srgbClr val="000000"/>
              </a:solidFill>
              <a:latin typeface="Arial MT Pro"/>
              <a:ea typeface="Arial MT Pro"/>
              <a:cs typeface="Arial MT Pro"/>
              <a:sym typeface="Arial MT Pro"/>
            </a:endParaRPr>
          </a:p>
          <a:p>
            <a:pPr marL="611136" lvl="1" indent="-305568" algn="l">
              <a:lnSpc>
                <a:spcPts val="4585"/>
              </a:lnSpc>
              <a:buFont typeface="Arial"/>
              <a:buChar char="•"/>
            </a:pPr>
            <a:r>
              <a:rPr lang="en-US" sz="2830">
                <a:solidFill>
                  <a:srgbClr val="000000"/>
                </a:solidFill>
                <a:latin typeface="Arial MT Pro"/>
                <a:ea typeface="Arial MT Pro"/>
                <a:cs typeface="Arial MT Pro"/>
                <a:sym typeface="Arial MT Pro"/>
              </a:rPr>
              <a:t>Integrated correct/incorrect feedback and hints using LibWizard’s built-in tools</a:t>
            </a:r>
          </a:p>
          <a:p>
            <a:pPr algn="l">
              <a:lnSpc>
                <a:spcPts val="4585"/>
              </a:lnSpc>
            </a:pPr>
            <a:endParaRPr lang="en-US" sz="2830">
              <a:solidFill>
                <a:srgbClr val="000000"/>
              </a:solidFill>
              <a:latin typeface="Arial MT Pro"/>
              <a:ea typeface="Arial MT Pro"/>
              <a:cs typeface="Arial MT Pro"/>
              <a:sym typeface="Arial MT Pro"/>
            </a:endParaRPr>
          </a:p>
          <a:p>
            <a:pPr marL="611136" lvl="1" indent="-305568" algn="l">
              <a:lnSpc>
                <a:spcPts val="4585"/>
              </a:lnSpc>
              <a:buFont typeface="Arial"/>
              <a:buChar char="•"/>
            </a:pPr>
            <a:r>
              <a:rPr lang="en-US" sz="2830">
                <a:solidFill>
                  <a:srgbClr val="000000"/>
                </a:solidFill>
                <a:latin typeface="Arial MT Pro"/>
                <a:ea typeface="Arial MT Pro"/>
                <a:cs typeface="Arial MT Pro"/>
                <a:sym typeface="Arial MT Pro"/>
              </a:rPr>
              <a:t>Used LibWizard's quiz block to group multiple questions on one slide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044330" y="2588932"/>
            <a:ext cx="7214970" cy="6669368"/>
          </a:xfrm>
          <a:custGeom>
            <a:avLst/>
            <a:gdLst/>
            <a:ahLst/>
            <a:cxnLst/>
            <a:rect l="l" t="t" r="r" b="b"/>
            <a:pathLst>
              <a:path w="7214970" h="6669368">
                <a:moveTo>
                  <a:pt x="0" y="0"/>
                </a:moveTo>
                <a:lnTo>
                  <a:pt x="7214970" y="0"/>
                </a:lnTo>
                <a:lnTo>
                  <a:pt x="7214970" y="6669368"/>
                </a:lnTo>
                <a:lnTo>
                  <a:pt x="0" y="6669368"/>
                </a:lnTo>
                <a:lnTo>
                  <a:pt x="0" y="0"/>
                </a:lnTo>
                <a:close/>
              </a:path>
            </a:pathLst>
          </a:custGeom>
          <a:blipFill>
            <a:blip r:embed="rId3"/>
            <a:stretch>
              <a:fillRect l="-74303" t="-7076" r="-17735" b="-1213"/>
            </a:stretch>
          </a:blipFill>
          <a:ln w="38100" cap="rnd">
            <a:solidFill>
              <a:srgbClr val="000000"/>
            </a:solidFill>
            <a:prstDash val="solid"/>
            <a:round/>
          </a:ln>
        </p:spPr>
        <p:txBody>
          <a:bodyPr/>
          <a:lstStyle/>
          <a:p>
            <a:endParaRPr lang="en-US"/>
          </a:p>
        </p:txBody>
      </p:sp>
      <p:sp>
        <p:nvSpPr>
          <p:cNvPr id="3" name="TextBox 3"/>
          <p:cNvSpPr txBox="1"/>
          <p:nvPr/>
        </p:nvSpPr>
        <p:spPr>
          <a:xfrm>
            <a:off x="4030244" y="279523"/>
            <a:ext cx="9907072"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Quiz Design Considerations</a:t>
            </a:r>
          </a:p>
        </p:txBody>
      </p:sp>
      <p:grpSp>
        <p:nvGrpSpPr>
          <p:cNvPr id="4" name="Group 4"/>
          <p:cNvGrpSpPr/>
          <p:nvPr/>
        </p:nvGrpSpPr>
        <p:grpSpPr>
          <a:xfrm>
            <a:off x="13815838" y="-3686677"/>
            <a:ext cx="13836729" cy="12370498"/>
            <a:chOff x="0" y="0"/>
            <a:chExt cx="18448972" cy="16493998"/>
          </a:xfrm>
        </p:grpSpPr>
        <p:sp>
          <p:nvSpPr>
            <p:cNvPr id="5" name="Freeform 5"/>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sp>
          <p:nvSpPr>
            <p:cNvPr id="7" name="Freeform 7"/>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8" name="Group 8"/>
          <p:cNvGrpSpPr/>
          <p:nvPr/>
        </p:nvGrpSpPr>
        <p:grpSpPr>
          <a:xfrm rot="1055549">
            <a:off x="-7954256" y="3305592"/>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4"/>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5"/>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6"/>
                  </a:ext>
                </a:extLst>
              </a:blip>
              <a:stretch>
                <a:fillRect t="-30678" r="-3730"/>
              </a:stretch>
            </a:blipFill>
          </p:spPr>
          <p:txBody>
            <a:bodyPr/>
            <a:lstStyle/>
            <a:p>
              <a:endParaRPr lang="en-US"/>
            </a:p>
          </p:txBody>
        </p:sp>
      </p:grpSp>
      <p:sp>
        <p:nvSpPr>
          <p:cNvPr id="12" name="Freeform 12"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7"/>
            <a:stretch>
              <a:fillRect/>
            </a:stretch>
          </a:blipFill>
        </p:spPr>
        <p:txBody>
          <a:bodyPr/>
          <a:lstStyle/>
          <a:p>
            <a:endParaRPr lang="en-US"/>
          </a:p>
        </p:txBody>
      </p:sp>
      <p:sp>
        <p:nvSpPr>
          <p:cNvPr id="13" name="Freeform 13"/>
          <p:cNvSpPr/>
          <p:nvPr/>
        </p:nvSpPr>
        <p:spPr>
          <a:xfrm>
            <a:off x="1191759" y="2588932"/>
            <a:ext cx="8350315" cy="6398429"/>
          </a:xfrm>
          <a:custGeom>
            <a:avLst/>
            <a:gdLst/>
            <a:ahLst/>
            <a:cxnLst/>
            <a:rect l="l" t="t" r="r" b="b"/>
            <a:pathLst>
              <a:path w="8350315" h="6398429">
                <a:moveTo>
                  <a:pt x="0" y="0"/>
                </a:moveTo>
                <a:lnTo>
                  <a:pt x="8350315" y="0"/>
                </a:lnTo>
                <a:lnTo>
                  <a:pt x="8350315" y="6398428"/>
                </a:lnTo>
                <a:lnTo>
                  <a:pt x="0" y="6398428"/>
                </a:lnTo>
                <a:lnTo>
                  <a:pt x="0" y="0"/>
                </a:lnTo>
                <a:close/>
              </a:path>
            </a:pathLst>
          </a:custGeom>
          <a:blipFill>
            <a:blip r:embed="rId8"/>
            <a:stretch>
              <a:fillRect/>
            </a:stretch>
          </a:blipFill>
          <a:ln w="38100" cap="rnd">
            <a:solidFill>
              <a:srgbClr val="000000"/>
            </a:solidFill>
            <a:prstDash val="solid"/>
            <a:round/>
          </a:ln>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62238" y="1561693"/>
            <a:ext cx="15196064"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Review and Launch</a:t>
            </a:r>
          </a:p>
        </p:txBody>
      </p:sp>
      <p:grpSp>
        <p:nvGrpSpPr>
          <p:cNvPr id="3" name="Group 3"/>
          <p:cNvGrpSpPr/>
          <p:nvPr/>
        </p:nvGrpSpPr>
        <p:grpSpPr>
          <a:xfrm>
            <a:off x="13815838" y="-3686677"/>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7545585" y="3298124"/>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TextBox 12"/>
          <p:cNvSpPr txBox="1"/>
          <p:nvPr/>
        </p:nvSpPr>
        <p:spPr>
          <a:xfrm>
            <a:off x="2609248" y="7064480"/>
            <a:ext cx="3555563" cy="347853"/>
          </a:xfrm>
          <a:prstGeom prst="rect">
            <a:avLst/>
          </a:prstGeom>
        </p:spPr>
        <p:txBody>
          <a:bodyPr lIns="0" tIns="0" rIns="0" bIns="0" rtlCol="0" anchor="t">
            <a:spAutoFit/>
          </a:bodyPr>
          <a:lstStyle/>
          <a:p>
            <a:pPr algn="ctr">
              <a:lnSpc>
                <a:spcPts val="2375"/>
              </a:lnSpc>
              <a:spcBef>
                <a:spcPct val="0"/>
              </a:spcBef>
            </a:pPr>
            <a:r>
              <a:rPr lang="en-US" sz="2199">
                <a:solidFill>
                  <a:srgbClr val="00244E"/>
                </a:solidFill>
                <a:latin typeface="Arial MT Pro"/>
                <a:ea typeface="Arial MT Pro"/>
                <a:cs typeface="Arial MT Pro"/>
                <a:sym typeface="Arial MT Pro"/>
              </a:rPr>
              <a:t>7. Public launch &amp; promotion</a:t>
            </a:r>
          </a:p>
        </p:txBody>
      </p:sp>
      <p:sp>
        <p:nvSpPr>
          <p:cNvPr id="13" name="Freeform 13"/>
          <p:cNvSpPr/>
          <p:nvPr/>
        </p:nvSpPr>
        <p:spPr>
          <a:xfrm>
            <a:off x="2423224" y="3107935"/>
            <a:ext cx="6266053" cy="5075503"/>
          </a:xfrm>
          <a:custGeom>
            <a:avLst/>
            <a:gdLst/>
            <a:ahLst/>
            <a:cxnLst/>
            <a:rect l="l" t="t" r="r" b="b"/>
            <a:pathLst>
              <a:path w="6266053" h="5075503">
                <a:moveTo>
                  <a:pt x="0" y="0"/>
                </a:moveTo>
                <a:lnTo>
                  <a:pt x="6266054" y="0"/>
                </a:lnTo>
                <a:lnTo>
                  <a:pt x="6266054" y="5075503"/>
                </a:lnTo>
                <a:lnTo>
                  <a:pt x="0" y="507550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4" name="Freeform 14"/>
          <p:cNvSpPr/>
          <p:nvPr/>
        </p:nvSpPr>
        <p:spPr>
          <a:xfrm>
            <a:off x="9144000" y="5334297"/>
            <a:ext cx="2965618" cy="622780"/>
          </a:xfrm>
          <a:custGeom>
            <a:avLst/>
            <a:gdLst/>
            <a:ahLst/>
            <a:cxnLst/>
            <a:rect l="l" t="t" r="r" b="b"/>
            <a:pathLst>
              <a:path w="2965618" h="622780">
                <a:moveTo>
                  <a:pt x="0" y="0"/>
                </a:moveTo>
                <a:lnTo>
                  <a:pt x="2965618" y="0"/>
                </a:lnTo>
                <a:lnTo>
                  <a:pt x="2965618" y="622779"/>
                </a:lnTo>
                <a:lnTo>
                  <a:pt x="0" y="622779"/>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TextBox 15"/>
          <p:cNvSpPr txBox="1"/>
          <p:nvPr/>
        </p:nvSpPr>
        <p:spPr>
          <a:xfrm>
            <a:off x="3000309" y="3371743"/>
            <a:ext cx="5111884" cy="884487"/>
          </a:xfrm>
          <a:prstGeom prst="rect">
            <a:avLst/>
          </a:prstGeom>
        </p:spPr>
        <p:txBody>
          <a:bodyPr lIns="0" tIns="0" rIns="0" bIns="0" rtlCol="0" anchor="t">
            <a:spAutoFit/>
          </a:bodyPr>
          <a:lstStyle/>
          <a:p>
            <a:pPr algn="ctr">
              <a:lnSpc>
                <a:spcPts val="3228"/>
              </a:lnSpc>
              <a:spcBef>
                <a:spcPct val="0"/>
              </a:spcBef>
            </a:pPr>
            <a:r>
              <a:rPr lang="en-US" sz="2989">
                <a:solidFill>
                  <a:srgbClr val="FFFFFF"/>
                </a:solidFill>
                <a:latin typeface="Arial MT Pro"/>
                <a:ea typeface="Arial MT Pro"/>
                <a:cs typeface="Arial MT Pro"/>
                <a:sym typeface="Arial MT Pro"/>
              </a:rPr>
              <a:t>Internal review (team review &amp; UX Accessibility review)</a:t>
            </a:r>
          </a:p>
        </p:txBody>
      </p:sp>
      <p:sp>
        <p:nvSpPr>
          <p:cNvPr id="16" name="TextBox 16"/>
          <p:cNvSpPr txBox="1"/>
          <p:nvPr/>
        </p:nvSpPr>
        <p:spPr>
          <a:xfrm>
            <a:off x="2668986" y="5189155"/>
            <a:ext cx="5774531" cy="884487"/>
          </a:xfrm>
          <a:prstGeom prst="rect">
            <a:avLst/>
          </a:prstGeom>
        </p:spPr>
        <p:txBody>
          <a:bodyPr lIns="0" tIns="0" rIns="0" bIns="0" rtlCol="0" anchor="t">
            <a:spAutoFit/>
          </a:bodyPr>
          <a:lstStyle/>
          <a:p>
            <a:pPr algn="ctr">
              <a:lnSpc>
                <a:spcPts val="3228"/>
              </a:lnSpc>
              <a:spcBef>
                <a:spcPct val="0"/>
              </a:spcBef>
            </a:pPr>
            <a:r>
              <a:rPr lang="en-US" sz="2989">
                <a:solidFill>
                  <a:srgbClr val="FFFFFF"/>
                </a:solidFill>
                <a:latin typeface="Arial MT Pro"/>
                <a:ea typeface="Arial MT Pro"/>
                <a:cs typeface="Arial MT Pro"/>
                <a:sym typeface="Arial MT Pro"/>
              </a:rPr>
              <a:t>Revisions, student testing, &amp; more revisions</a:t>
            </a:r>
          </a:p>
        </p:txBody>
      </p:sp>
      <p:sp>
        <p:nvSpPr>
          <p:cNvPr id="17" name="TextBox 17"/>
          <p:cNvSpPr txBox="1"/>
          <p:nvPr/>
        </p:nvSpPr>
        <p:spPr>
          <a:xfrm>
            <a:off x="2668986" y="7054955"/>
            <a:ext cx="5774531" cy="884487"/>
          </a:xfrm>
          <a:prstGeom prst="rect">
            <a:avLst/>
          </a:prstGeom>
        </p:spPr>
        <p:txBody>
          <a:bodyPr lIns="0" tIns="0" rIns="0" bIns="0" rtlCol="0" anchor="t">
            <a:spAutoFit/>
          </a:bodyPr>
          <a:lstStyle/>
          <a:p>
            <a:pPr algn="ctr">
              <a:lnSpc>
                <a:spcPts val="3228"/>
              </a:lnSpc>
              <a:spcBef>
                <a:spcPct val="0"/>
              </a:spcBef>
            </a:pPr>
            <a:r>
              <a:rPr lang="en-US" sz="2989">
                <a:solidFill>
                  <a:srgbClr val="FFFFFF"/>
                </a:solidFill>
                <a:latin typeface="Arial MT Pro"/>
                <a:ea typeface="Arial MT Pro"/>
                <a:cs typeface="Arial MT Pro"/>
                <a:sym typeface="Arial MT Pro"/>
              </a:rPr>
              <a:t>Design process complete &amp; badge is ready to go live!</a:t>
            </a:r>
          </a:p>
        </p:txBody>
      </p:sp>
      <p:sp>
        <p:nvSpPr>
          <p:cNvPr id="18" name="Freeform 18"/>
          <p:cNvSpPr/>
          <p:nvPr/>
        </p:nvSpPr>
        <p:spPr>
          <a:xfrm>
            <a:off x="12566818" y="4981149"/>
            <a:ext cx="4866172" cy="1329076"/>
          </a:xfrm>
          <a:custGeom>
            <a:avLst/>
            <a:gdLst/>
            <a:ahLst/>
            <a:cxnLst/>
            <a:rect l="l" t="t" r="r" b="b"/>
            <a:pathLst>
              <a:path w="4866172" h="1329076">
                <a:moveTo>
                  <a:pt x="0" y="0"/>
                </a:moveTo>
                <a:lnTo>
                  <a:pt x="4866172" y="0"/>
                </a:lnTo>
                <a:lnTo>
                  <a:pt x="4866172" y="1329075"/>
                </a:lnTo>
                <a:lnTo>
                  <a:pt x="0" y="1329075"/>
                </a:lnTo>
                <a:lnTo>
                  <a:pt x="0" y="0"/>
                </a:lnTo>
                <a:close/>
              </a:path>
            </a:pathLst>
          </a:custGeom>
          <a:blipFill>
            <a:blip>
              <a:extLst>
                <a:ext uri="{96DAC541-7B7A-43D3-8B79-37D633B846F1}">
                  <asvg:svgBlip xmlns:asvg="http://schemas.microsoft.com/office/drawing/2016/SVG/main" r:embed="rId7"/>
                </a:ext>
              </a:extLst>
            </a:blip>
            <a:stretch>
              <a:fillRect t="-100446" b="-96120"/>
            </a:stretch>
          </a:blipFill>
        </p:spPr>
        <p:txBody>
          <a:bodyPr/>
          <a:lstStyle/>
          <a:p>
            <a:endParaRPr lang="en-US"/>
          </a:p>
        </p:txBody>
      </p:sp>
      <p:sp>
        <p:nvSpPr>
          <p:cNvPr id="19" name="TextBox 19"/>
          <p:cNvSpPr txBox="1"/>
          <p:nvPr/>
        </p:nvSpPr>
        <p:spPr>
          <a:xfrm>
            <a:off x="12856734" y="5198680"/>
            <a:ext cx="4286340" cy="849630"/>
          </a:xfrm>
          <a:prstGeom prst="rect">
            <a:avLst/>
          </a:prstGeom>
        </p:spPr>
        <p:txBody>
          <a:bodyPr lIns="0" tIns="0" rIns="0" bIns="0" rtlCol="0" anchor="t">
            <a:spAutoFit/>
          </a:bodyPr>
          <a:lstStyle/>
          <a:p>
            <a:pPr algn="ctr">
              <a:lnSpc>
                <a:spcPts val="2160"/>
              </a:lnSpc>
              <a:spcBef>
                <a:spcPct val="0"/>
              </a:spcBef>
            </a:pPr>
            <a:r>
              <a:rPr lang="en-US" sz="2000">
                <a:solidFill>
                  <a:srgbClr val="FFFFFF"/>
                </a:solidFill>
                <a:latin typeface="Arial MT Pro"/>
                <a:ea typeface="Arial MT Pro"/>
                <a:cs typeface="Arial MT Pro"/>
                <a:sym typeface="Arial MT Pro"/>
              </a:rPr>
              <a:t>initial module results/scores and qualitative-based student feedback survey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logo "/>
          <p:cNvSpPr/>
          <p:nvPr/>
        </p:nvSpPr>
        <p:spPr>
          <a:xfrm>
            <a:off x="13491261" y="8032564"/>
            <a:ext cx="4216400" cy="1828800"/>
          </a:xfrm>
          <a:custGeom>
            <a:avLst/>
            <a:gdLst/>
            <a:ahLst/>
            <a:cxnLst/>
            <a:rect l="l" t="t" r="r" b="b"/>
            <a:pathLst>
              <a:path w="4216400" h="1828800">
                <a:moveTo>
                  <a:pt x="0" y="0"/>
                </a:moveTo>
                <a:lnTo>
                  <a:pt x="4216399" y="0"/>
                </a:lnTo>
                <a:lnTo>
                  <a:pt x="4216399" y="1828800"/>
                </a:lnTo>
                <a:lnTo>
                  <a:pt x="0" y="1828800"/>
                </a:lnTo>
                <a:lnTo>
                  <a:pt x="0" y="0"/>
                </a:lnTo>
                <a:close/>
              </a:path>
            </a:pathLst>
          </a:custGeom>
          <a:blipFill>
            <a:blip r:embed="rId6"/>
            <a:stretch>
              <a:fillRect/>
            </a:stretch>
          </a:blipFill>
        </p:spPr>
        <p:txBody>
          <a:bodyPr/>
          <a:lstStyle/>
          <a:p>
            <a:endParaRPr lang="en-US"/>
          </a:p>
        </p:txBody>
      </p:sp>
      <p:sp>
        <p:nvSpPr>
          <p:cNvPr id="7" name="Freeform 7" descr="Southern New Hampshire University logo"/>
          <p:cNvSpPr/>
          <p:nvPr/>
        </p:nvSpPr>
        <p:spPr>
          <a:xfrm>
            <a:off x="13491262" y="8032564"/>
            <a:ext cx="4216398" cy="1828800"/>
          </a:xfrm>
          <a:custGeom>
            <a:avLst/>
            <a:gdLst/>
            <a:ahLst/>
            <a:cxnLst/>
            <a:rect l="l" t="t" r="r" b="b"/>
            <a:pathLst>
              <a:path w="4216398" h="1828800">
                <a:moveTo>
                  <a:pt x="0" y="0"/>
                </a:moveTo>
                <a:lnTo>
                  <a:pt x="4216399" y="0"/>
                </a:lnTo>
                <a:lnTo>
                  <a:pt x="4216399" y="1828800"/>
                </a:lnTo>
                <a:lnTo>
                  <a:pt x="0" y="1828800"/>
                </a:lnTo>
                <a:lnTo>
                  <a:pt x="0" y="0"/>
                </a:lnTo>
                <a:close/>
              </a:path>
            </a:pathLst>
          </a:custGeom>
          <a:blipFill>
            <a:blip r:embed="rId7"/>
            <a:stretch>
              <a:fillRect/>
            </a:stretch>
          </a:blipFill>
        </p:spPr>
        <p:txBody>
          <a:bodyPr/>
          <a:lstStyle/>
          <a:p>
            <a:endParaRPr lang="en-US"/>
          </a:p>
        </p:txBody>
      </p:sp>
      <p:grpSp>
        <p:nvGrpSpPr>
          <p:cNvPr id="8" name="Group 8"/>
          <p:cNvGrpSpPr/>
          <p:nvPr/>
        </p:nvGrpSpPr>
        <p:grpSpPr>
          <a:xfrm rot="1055549">
            <a:off x="-8114476" y="3307725"/>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8866329" y="4986337"/>
            <a:ext cx="9249866" cy="5148737"/>
          </a:xfrm>
          <a:custGeom>
            <a:avLst/>
            <a:gdLst/>
            <a:ahLst/>
            <a:cxnLst/>
            <a:rect l="l" t="t" r="r" b="b"/>
            <a:pathLst>
              <a:path w="9249866" h="5148737">
                <a:moveTo>
                  <a:pt x="0" y="0"/>
                </a:moveTo>
                <a:lnTo>
                  <a:pt x="9249867" y="0"/>
                </a:lnTo>
                <a:lnTo>
                  <a:pt x="9249867" y="5148737"/>
                </a:lnTo>
                <a:lnTo>
                  <a:pt x="0" y="5148737"/>
                </a:lnTo>
                <a:lnTo>
                  <a:pt x="0" y="0"/>
                </a:lnTo>
                <a:close/>
              </a:path>
            </a:pathLst>
          </a:custGeom>
          <a:blipFill>
            <a:blip r:embed="rId8"/>
            <a:stretch>
              <a:fillRect r="-3079"/>
            </a:stretch>
          </a:blipFill>
          <a:ln w="47625" cap="rnd">
            <a:solidFill>
              <a:srgbClr val="000000"/>
            </a:solidFill>
            <a:prstDash val="solid"/>
            <a:round/>
          </a:ln>
        </p:spPr>
        <p:txBody>
          <a:bodyPr/>
          <a:lstStyle/>
          <a:p>
            <a:endParaRPr lang="en-US"/>
          </a:p>
        </p:txBody>
      </p:sp>
      <p:sp>
        <p:nvSpPr>
          <p:cNvPr id="13" name="Freeform 13"/>
          <p:cNvSpPr/>
          <p:nvPr/>
        </p:nvSpPr>
        <p:spPr>
          <a:xfrm>
            <a:off x="9568229" y="1619395"/>
            <a:ext cx="7317890" cy="2963950"/>
          </a:xfrm>
          <a:custGeom>
            <a:avLst/>
            <a:gdLst/>
            <a:ahLst/>
            <a:cxnLst/>
            <a:rect l="l" t="t" r="r" b="b"/>
            <a:pathLst>
              <a:path w="7317890" h="2963950">
                <a:moveTo>
                  <a:pt x="0" y="0"/>
                </a:moveTo>
                <a:lnTo>
                  <a:pt x="7317890" y="0"/>
                </a:lnTo>
                <a:lnTo>
                  <a:pt x="7317890" y="2963949"/>
                </a:lnTo>
                <a:lnTo>
                  <a:pt x="0" y="2963949"/>
                </a:lnTo>
                <a:lnTo>
                  <a:pt x="0" y="0"/>
                </a:lnTo>
                <a:close/>
              </a:path>
            </a:pathLst>
          </a:custGeom>
          <a:blipFill>
            <a:blip r:embed="rId9"/>
            <a:stretch>
              <a:fillRect/>
            </a:stretch>
          </a:blipFill>
          <a:ln w="38100" cap="rnd">
            <a:solidFill>
              <a:srgbClr val="000000"/>
            </a:solidFill>
            <a:prstDash val="solid"/>
            <a:round/>
          </a:ln>
        </p:spPr>
        <p:txBody>
          <a:bodyPr/>
          <a:lstStyle/>
          <a:p>
            <a:endParaRPr lang="en-US"/>
          </a:p>
        </p:txBody>
      </p:sp>
      <p:sp>
        <p:nvSpPr>
          <p:cNvPr id="14" name="Freeform 14"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10"/>
            <a:stretch>
              <a:fillRect/>
            </a:stretch>
          </a:blipFill>
        </p:spPr>
        <p:txBody>
          <a:bodyPr/>
          <a:lstStyle/>
          <a:p>
            <a:endParaRPr lang="en-US"/>
          </a:p>
        </p:txBody>
      </p:sp>
      <p:sp>
        <p:nvSpPr>
          <p:cNvPr id="15" name="TextBox 15"/>
          <p:cNvSpPr txBox="1"/>
          <p:nvPr/>
        </p:nvSpPr>
        <p:spPr>
          <a:xfrm>
            <a:off x="661633" y="1823649"/>
            <a:ext cx="8021212" cy="3997961"/>
          </a:xfrm>
          <a:prstGeom prst="rect">
            <a:avLst/>
          </a:prstGeom>
        </p:spPr>
        <p:txBody>
          <a:bodyPr lIns="0" tIns="0" rIns="0" bIns="0" rtlCol="0" anchor="t">
            <a:spAutoFit/>
          </a:bodyPr>
          <a:lstStyle/>
          <a:p>
            <a:pPr algn="l">
              <a:lnSpc>
                <a:spcPts val="4619"/>
              </a:lnSpc>
            </a:pPr>
            <a:r>
              <a:rPr lang="en-US" sz="3299" b="1">
                <a:solidFill>
                  <a:srgbClr val="00244E"/>
                </a:solidFill>
                <a:latin typeface="Arial MT Pro Bold"/>
                <a:ea typeface="Arial MT Pro Bold"/>
                <a:cs typeface="Arial MT Pro Bold"/>
                <a:sym typeface="Arial MT Pro Bold"/>
              </a:rPr>
              <a:t>Custom CSS: </a:t>
            </a:r>
          </a:p>
          <a:p>
            <a:pPr marL="712460" lvl="1" indent="-356230" algn="l">
              <a:lnSpc>
                <a:spcPts val="4619"/>
              </a:lnSpc>
              <a:buFont typeface="Arial"/>
              <a:buChar char="•"/>
            </a:pPr>
            <a:r>
              <a:rPr lang="en-US" sz="3299">
                <a:solidFill>
                  <a:srgbClr val="000000"/>
                </a:solidFill>
                <a:latin typeface="Arial MT Pro"/>
                <a:ea typeface="Arial MT Pro"/>
                <a:cs typeface="Arial MT Pro"/>
                <a:sym typeface="Arial MT Pro"/>
              </a:rPr>
              <a:t>Increased hotspot and arrow sizes</a:t>
            </a:r>
          </a:p>
          <a:p>
            <a:pPr marL="690871" lvl="1" indent="-345435" algn="l">
              <a:lnSpc>
                <a:spcPts val="4479"/>
              </a:lnSpc>
              <a:buFont typeface="Arial"/>
              <a:buChar char="•"/>
            </a:pPr>
            <a:r>
              <a:rPr lang="en-US" sz="3199">
                <a:solidFill>
                  <a:srgbClr val="000000"/>
                </a:solidFill>
                <a:latin typeface="Arial MT Pro"/>
                <a:ea typeface="Arial MT Pro"/>
                <a:cs typeface="Arial MT Pro"/>
                <a:sym typeface="Arial MT Pro"/>
              </a:rPr>
              <a:t>Changed color for quiz buttons</a:t>
            </a:r>
          </a:p>
          <a:p>
            <a:pPr marL="690871" lvl="1" indent="-345435" algn="l">
              <a:lnSpc>
                <a:spcPts val="4479"/>
              </a:lnSpc>
              <a:buFont typeface="Arial"/>
              <a:buChar char="•"/>
            </a:pPr>
            <a:r>
              <a:rPr lang="en-US" sz="3199">
                <a:solidFill>
                  <a:srgbClr val="000000"/>
                </a:solidFill>
                <a:latin typeface="Arial MT Pro"/>
                <a:ea typeface="Arial MT Pro"/>
                <a:cs typeface="Arial MT Pro"/>
                <a:sym typeface="Arial MT Pro"/>
              </a:rPr>
              <a:t>Hid quiz review table &amp; added thank-you message</a:t>
            </a:r>
          </a:p>
          <a:p>
            <a:pPr marL="712460" lvl="1" indent="-356230" algn="l">
              <a:lnSpc>
                <a:spcPts val="4619"/>
              </a:lnSpc>
              <a:buFont typeface="Arial"/>
              <a:buChar char="•"/>
            </a:pPr>
            <a:r>
              <a:rPr lang="en-US" sz="3299">
                <a:solidFill>
                  <a:srgbClr val="000000"/>
                </a:solidFill>
                <a:latin typeface="Arial MT Pro"/>
                <a:ea typeface="Arial MT Pro"/>
                <a:cs typeface="Arial MT Pro"/>
                <a:sym typeface="Arial MT Pro"/>
              </a:rPr>
              <a:t>Re-centered tutorials over 35 slides</a:t>
            </a:r>
          </a:p>
          <a:p>
            <a:pPr algn="l">
              <a:lnSpc>
                <a:spcPts val="4059"/>
              </a:lnSpc>
            </a:pPr>
            <a:endParaRPr lang="en-US" sz="3299">
              <a:solidFill>
                <a:srgbClr val="000000"/>
              </a:solidFill>
              <a:latin typeface="Arial MT Pro"/>
              <a:ea typeface="Arial MT Pro"/>
              <a:cs typeface="Arial MT Pro"/>
              <a:sym typeface="Arial MT Pro"/>
            </a:endParaRPr>
          </a:p>
        </p:txBody>
      </p:sp>
      <p:sp>
        <p:nvSpPr>
          <p:cNvPr id="16" name="TextBox 16"/>
          <p:cNvSpPr txBox="1"/>
          <p:nvPr/>
        </p:nvSpPr>
        <p:spPr>
          <a:xfrm>
            <a:off x="1028700" y="5906331"/>
            <a:ext cx="7654145" cy="2777490"/>
          </a:xfrm>
          <a:prstGeom prst="rect">
            <a:avLst/>
          </a:prstGeom>
        </p:spPr>
        <p:txBody>
          <a:bodyPr lIns="0" tIns="0" rIns="0" bIns="0" rtlCol="0" anchor="t">
            <a:spAutoFit/>
          </a:bodyPr>
          <a:lstStyle/>
          <a:p>
            <a:pPr algn="l">
              <a:lnSpc>
                <a:spcPts val="4480"/>
              </a:lnSpc>
            </a:pPr>
            <a:r>
              <a:rPr lang="en-US" sz="3200" b="1">
                <a:solidFill>
                  <a:srgbClr val="00244E"/>
                </a:solidFill>
                <a:latin typeface="Arial MT Pro Bold"/>
                <a:ea typeface="Arial MT Pro Bold"/>
                <a:cs typeface="Arial MT Pro Bold"/>
                <a:sym typeface="Arial MT Pro Bold"/>
              </a:rPr>
              <a:t>Shared Code: </a:t>
            </a:r>
          </a:p>
          <a:p>
            <a:pPr marL="669291" lvl="1" indent="-334646" algn="l">
              <a:lnSpc>
                <a:spcPts val="4340"/>
              </a:lnSpc>
              <a:buFont typeface="Arial"/>
              <a:buChar char="•"/>
            </a:pPr>
            <a:r>
              <a:rPr lang="en-US" sz="3100">
                <a:solidFill>
                  <a:srgbClr val="000000"/>
                </a:solidFill>
                <a:latin typeface="Arial MT Pro"/>
                <a:ea typeface="Arial MT Pro"/>
                <a:cs typeface="Arial MT Pro"/>
                <a:sym typeface="Arial MT Pro"/>
              </a:rPr>
              <a:t>All CSS is stored in SharePoint for easy access</a:t>
            </a:r>
          </a:p>
          <a:p>
            <a:pPr marL="669291" lvl="1" indent="-334646" algn="l">
              <a:lnSpc>
                <a:spcPts val="4340"/>
              </a:lnSpc>
              <a:buFont typeface="Arial"/>
              <a:buChar char="•"/>
            </a:pPr>
            <a:r>
              <a:rPr lang="en-US" sz="3100">
                <a:solidFill>
                  <a:srgbClr val="000000"/>
                </a:solidFill>
                <a:latin typeface="Arial MT Pro"/>
                <a:ea typeface="Arial MT Pro"/>
                <a:cs typeface="Arial MT Pro"/>
                <a:sym typeface="Arial MT Pro"/>
              </a:rPr>
              <a:t>Added notes above code so non-coders would understand CSS changes</a:t>
            </a:r>
          </a:p>
        </p:txBody>
      </p:sp>
      <p:sp>
        <p:nvSpPr>
          <p:cNvPr id="17" name="TextBox 17"/>
          <p:cNvSpPr txBox="1"/>
          <p:nvPr/>
        </p:nvSpPr>
        <p:spPr>
          <a:xfrm>
            <a:off x="3441719" y="281569"/>
            <a:ext cx="11084121"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CSS Customizations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1792222" y="3742642"/>
            <a:ext cx="14703557" cy="2735042"/>
          </a:xfrm>
          <a:prstGeom prst="rect">
            <a:avLst/>
          </a:prstGeom>
        </p:spPr>
        <p:txBody>
          <a:bodyPr lIns="0" tIns="0" rIns="0" bIns="0" rtlCol="0" anchor="t">
            <a:spAutoFit/>
          </a:bodyPr>
          <a:lstStyle/>
          <a:p>
            <a:pPr algn="ctr">
              <a:lnSpc>
                <a:spcPts val="9979"/>
              </a:lnSpc>
              <a:spcBef>
                <a:spcPct val="0"/>
              </a:spcBef>
            </a:pPr>
            <a:r>
              <a:rPr lang="en-US" sz="9240" b="1">
                <a:solidFill>
                  <a:srgbClr val="00244E"/>
                </a:solidFill>
                <a:latin typeface="Arial MT Pro Bold"/>
                <a:ea typeface="Arial MT Pro Bold"/>
                <a:cs typeface="Arial MT Pro Bold"/>
                <a:sym typeface="Arial MT Pro Bold"/>
              </a:rPr>
              <a:t>Merging Story Concepts &amp; LibWizard Features</a:t>
            </a:r>
          </a:p>
        </p:txBody>
      </p:sp>
      <p:sp>
        <p:nvSpPr>
          <p:cNvPr id="12" name="Freeform 12"/>
          <p:cNvSpPr/>
          <p:nvPr/>
        </p:nvSpPr>
        <p:spPr>
          <a:xfrm>
            <a:off x="15457734" y="7665765"/>
            <a:ext cx="2830266" cy="2529550"/>
          </a:xfrm>
          <a:custGeom>
            <a:avLst/>
            <a:gdLst/>
            <a:ahLst/>
            <a:cxnLst/>
            <a:rect l="l" t="t" r="r" b="b"/>
            <a:pathLst>
              <a:path w="2830266" h="2529550">
                <a:moveTo>
                  <a:pt x="0" y="0"/>
                </a:moveTo>
                <a:lnTo>
                  <a:pt x="2830266" y="0"/>
                </a:lnTo>
                <a:lnTo>
                  <a:pt x="2830266" y="2529550"/>
                </a:lnTo>
                <a:lnTo>
                  <a:pt x="0" y="252955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3" name="Freeform 13"/>
          <p:cNvSpPr/>
          <p:nvPr/>
        </p:nvSpPr>
        <p:spPr>
          <a:xfrm>
            <a:off x="12903357" y="8592136"/>
            <a:ext cx="2554377" cy="2619874"/>
          </a:xfrm>
          <a:custGeom>
            <a:avLst/>
            <a:gdLst/>
            <a:ahLst/>
            <a:cxnLst/>
            <a:rect l="l" t="t" r="r" b="b"/>
            <a:pathLst>
              <a:path w="2554377" h="2619874">
                <a:moveTo>
                  <a:pt x="0" y="0"/>
                </a:moveTo>
                <a:lnTo>
                  <a:pt x="2554377" y="0"/>
                </a:lnTo>
                <a:lnTo>
                  <a:pt x="2554377" y="2619874"/>
                </a:lnTo>
                <a:lnTo>
                  <a:pt x="0" y="261987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54131" y="577561"/>
            <a:ext cx="14379738"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Different Story Scenarios</a:t>
            </a:r>
          </a:p>
        </p:txBody>
      </p:sp>
      <p:grpSp>
        <p:nvGrpSpPr>
          <p:cNvPr id="3" name="Group 3"/>
          <p:cNvGrpSpPr/>
          <p:nvPr/>
        </p:nvGrpSpPr>
        <p:grpSpPr>
          <a:xfrm>
            <a:off x="14559933" y="-4531688"/>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7545585" y="3298124"/>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grpSp>
        <p:nvGrpSpPr>
          <p:cNvPr id="12" name="Group 12"/>
          <p:cNvGrpSpPr/>
          <p:nvPr/>
        </p:nvGrpSpPr>
        <p:grpSpPr>
          <a:xfrm>
            <a:off x="2542212" y="6326274"/>
            <a:ext cx="3799241" cy="3799241"/>
            <a:chOff x="0" y="0"/>
            <a:chExt cx="812800" cy="812800"/>
          </a:xfrm>
        </p:grpSpPr>
        <p:sp>
          <p:nvSpPr>
            <p:cNvPr id="13" name="Freeform 13"/>
            <p:cNvSpPr/>
            <p:nvPr/>
          </p:nvSpPr>
          <p:spPr>
            <a:xfrm>
              <a:off x="0" y="0"/>
              <a:ext cx="812800" cy="812800"/>
            </a:xfrm>
            <a:custGeom>
              <a:avLst/>
              <a:gdLst/>
              <a:ahLst/>
              <a:cxnLst/>
              <a:rect l="l" t="t" r="r" b="b"/>
              <a:pathLst>
                <a:path w="812800" h="812800">
                  <a:moveTo>
                    <a:pt x="103925" y="0"/>
                  </a:moveTo>
                  <a:lnTo>
                    <a:pt x="708875" y="0"/>
                  </a:lnTo>
                  <a:cubicBezTo>
                    <a:pt x="766271" y="0"/>
                    <a:pt x="812800" y="46529"/>
                    <a:pt x="812800" y="103925"/>
                  </a:cubicBezTo>
                  <a:lnTo>
                    <a:pt x="812800" y="708875"/>
                  </a:lnTo>
                  <a:cubicBezTo>
                    <a:pt x="812800" y="766271"/>
                    <a:pt x="766271" y="812800"/>
                    <a:pt x="708875" y="812800"/>
                  </a:cubicBezTo>
                  <a:lnTo>
                    <a:pt x="103925" y="812800"/>
                  </a:lnTo>
                  <a:cubicBezTo>
                    <a:pt x="46529" y="812800"/>
                    <a:pt x="0" y="766271"/>
                    <a:pt x="0" y="708875"/>
                  </a:cubicBezTo>
                  <a:lnTo>
                    <a:pt x="0" y="103925"/>
                  </a:lnTo>
                  <a:cubicBezTo>
                    <a:pt x="0" y="46529"/>
                    <a:pt x="46529" y="0"/>
                    <a:pt x="103925" y="0"/>
                  </a:cubicBezTo>
                  <a:close/>
                </a:path>
              </a:pathLst>
            </a:custGeom>
            <a:solidFill>
              <a:srgbClr val="FFD04D"/>
            </a:solidFill>
          </p:spPr>
          <p:txBody>
            <a:bodyPr/>
            <a:lstStyle/>
            <a:p>
              <a:endParaRPr lang="en-US"/>
            </a:p>
          </p:txBody>
        </p:sp>
        <p:sp>
          <p:nvSpPr>
            <p:cNvPr id="14" name="TextBox 14"/>
            <p:cNvSpPr txBox="1"/>
            <p:nvPr/>
          </p:nvSpPr>
          <p:spPr>
            <a:xfrm>
              <a:off x="0" y="-57150"/>
              <a:ext cx="812800" cy="869950"/>
            </a:xfrm>
            <a:prstGeom prst="rect">
              <a:avLst/>
            </a:prstGeom>
          </p:spPr>
          <p:txBody>
            <a:bodyPr lIns="50800" tIns="50800" rIns="50800" bIns="50800" rtlCol="0" anchor="ctr"/>
            <a:lstStyle/>
            <a:p>
              <a:pPr algn="ctr">
                <a:lnSpc>
                  <a:spcPts val="3919"/>
                </a:lnSpc>
              </a:pPr>
              <a:r>
                <a:rPr lang="en-US" sz="2799" b="1">
                  <a:solidFill>
                    <a:srgbClr val="00244E"/>
                  </a:solidFill>
                  <a:latin typeface="Inter Bold"/>
                  <a:ea typeface="Inter Bold"/>
                  <a:cs typeface="Inter Bold"/>
                  <a:sym typeface="Inter Bold"/>
                </a:rPr>
                <a:t>Employment Scenario</a:t>
              </a:r>
            </a:p>
            <a:p>
              <a:pPr algn="ctr">
                <a:lnSpc>
                  <a:spcPts val="3919"/>
                </a:lnSpc>
              </a:pPr>
              <a:endParaRPr lang="en-US" sz="2799" b="1">
                <a:solidFill>
                  <a:srgbClr val="00244E"/>
                </a:solidFill>
                <a:latin typeface="Inter Bold"/>
                <a:ea typeface="Inter Bold"/>
                <a:cs typeface="Inter Bold"/>
                <a:sym typeface="Inter Bold"/>
              </a:endParaRPr>
            </a:p>
            <a:p>
              <a:pPr marL="474979" lvl="1" indent="-237490" algn="l">
                <a:lnSpc>
                  <a:spcPts val="3079"/>
                </a:lnSpc>
                <a:buFont typeface="Arial"/>
                <a:buChar char="•"/>
              </a:pPr>
              <a:r>
                <a:rPr lang="en-US" sz="2199">
                  <a:solidFill>
                    <a:srgbClr val="00244E"/>
                  </a:solidFill>
                  <a:latin typeface="Inter"/>
                  <a:ea typeface="Inter"/>
                  <a:cs typeface="Inter"/>
                  <a:sym typeface="Inter"/>
                </a:rPr>
                <a:t>Source Type Specialist</a:t>
              </a:r>
            </a:p>
            <a:p>
              <a:pPr algn="l">
                <a:lnSpc>
                  <a:spcPts val="3079"/>
                </a:lnSpc>
              </a:pPr>
              <a:endParaRPr lang="en-US" sz="2199">
                <a:solidFill>
                  <a:srgbClr val="00244E"/>
                </a:solidFill>
                <a:latin typeface="Inter"/>
                <a:ea typeface="Inter"/>
                <a:cs typeface="Inter"/>
                <a:sym typeface="Inter"/>
              </a:endParaRPr>
            </a:p>
            <a:p>
              <a:pPr marL="474979" lvl="1" indent="-237490" algn="l">
                <a:lnSpc>
                  <a:spcPts val="3079"/>
                </a:lnSpc>
                <a:buFont typeface="Arial"/>
                <a:buChar char="•"/>
              </a:pPr>
              <a:r>
                <a:rPr lang="en-US" sz="2199">
                  <a:solidFill>
                    <a:srgbClr val="00244E"/>
                  </a:solidFill>
                  <a:latin typeface="Inter"/>
                  <a:ea typeface="Inter"/>
                  <a:cs typeface="Inter"/>
                  <a:sym typeface="Inter"/>
                </a:rPr>
                <a:t>Company Research Strategist</a:t>
              </a:r>
            </a:p>
          </p:txBody>
        </p:sp>
      </p:grpSp>
      <p:grpSp>
        <p:nvGrpSpPr>
          <p:cNvPr id="15" name="Group 15"/>
          <p:cNvGrpSpPr/>
          <p:nvPr/>
        </p:nvGrpSpPr>
        <p:grpSpPr>
          <a:xfrm>
            <a:off x="7244380" y="6326274"/>
            <a:ext cx="3799241" cy="3799241"/>
            <a:chOff x="0" y="0"/>
            <a:chExt cx="812800" cy="812800"/>
          </a:xfrm>
        </p:grpSpPr>
        <p:sp>
          <p:nvSpPr>
            <p:cNvPr id="16" name="Freeform 16"/>
            <p:cNvSpPr/>
            <p:nvPr/>
          </p:nvSpPr>
          <p:spPr>
            <a:xfrm>
              <a:off x="0" y="0"/>
              <a:ext cx="812800" cy="812800"/>
            </a:xfrm>
            <a:custGeom>
              <a:avLst/>
              <a:gdLst/>
              <a:ahLst/>
              <a:cxnLst/>
              <a:rect l="l" t="t" r="r" b="b"/>
              <a:pathLst>
                <a:path w="812800" h="812800">
                  <a:moveTo>
                    <a:pt x="103925" y="0"/>
                  </a:moveTo>
                  <a:lnTo>
                    <a:pt x="708875" y="0"/>
                  </a:lnTo>
                  <a:cubicBezTo>
                    <a:pt x="766271" y="0"/>
                    <a:pt x="812800" y="46529"/>
                    <a:pt x="812800" y="103925"/>
                  </a:cubicBezTo>
                  <a:lnTo>
                    <a:pt x="812800" y="708875"/>
                  </a:lnTo>
                  <a:cubicBezTo>
                    <a:pt x="812800" y="766271"/>
                    <a:pt x="766271" y="812800"/>
                    <a:pt x="708875" y="812800"/>
                  </a:cubicBezTo>
                  <a:lnTo>
                    <a:pt x="103925" y="812800"/>
                  </a:lnTo>
                  <a:cubicBezTo>
                    <a:pt x="46529" y="812800"/>
                    <a:pt x="0" y="766271"/>
                    <a:pt x="0" y="708875"/>
                  </a:cubicBezTo>
                  <a:lnTo>
                    <a:pt x="0" y="103925"/>
                  </a:lnTo>
                  <a:cubicBezTo>
                    <a:pt x="0" y="46529"/>
                    <a:pt x="46529" y="0"/>
                    <a:pt x="103925" y="0"/>
                  </a:cubicBezTo>
                  <a:close/>
                </a:path>
              </a:pathLst>
            </a:custGeom>
            <a:solidFill>
              <a:srgbClr val="FFD04D"/>
            </a:solidFill>
          </p:spPr>
          <p:txBody>
            <a:bodyPr/>
            <a:lstStyle/>
            <a:p>
              <a:endParaRPr lang="en-US"/>
            </a:p>
          </p:txBody>
        </p:sp>
        <p:sp>
          <p:nvSpPr>
            <p:cNvPr id="17" name="TextBox 17"/>
            <p:cNvSpPr txBox="1"/>
            <p:nvPr/>
          </p:nvSpPr>
          <p:spPr>
            <a:xfrm>
              <a:off x="0" y="-57150"/>
              <a:ext cx="812800" cy="869950"/>
            </a:xfrm>
            <a:prstGeom prst="rect">
              <a:avLst/>
            </a:prstGeom>
          </p:spPr>
          <p:txBody>
            <a:bodyPr lIns="50800" tIns="50800" rIns="50800" bIns="50800" rtlCol="0" anchor="ctr"/>
            <a:lstStyle/>
            <a:p>
              <a:pPr algn="ctr">
                <a:lnSpc>
                  <a:spcPts val="3919"/>
                </a:lnSpc>
              </a:pPr>
              <a:r>
                <a:rPr lang="en-US" sz="2799" b="1">
                  <a:solidFill>
                    <a:srgbClr val="00244E"/>
                  </a:solidFill>
                  <a:latin typeface="Inter Bold"/>
                  <a:ea typeface="Inter Bold"/>
                  <a:cs typeface="Inter Bold"/>
                  <a:sym typeface="Inter Bold"/>
                </a:rPr>
                <a:t>Academic Narrative Scenario</a:t>
              </a:r>
            </a:p>
            <a:p>
              <a:pPr algn="ctr">
                <a:lnSpc>
                  <a:spcPts val="3919"/>
                </a:lnSpc>
              </a:pPr>
              <a:endParaRPr lang="en-US" sz="2799" b="1">
                <a:solidFill>
                  <a:srgbClr val="00244E"/>
                </a:solidFill>
                <a:latin typeface="Inter Bold"/>
                <a:ea typeface="Inter Bold"/>
                <a:cs typeface="Inter Bold"/>
                <a:sym typeface="Inter Bold"/>
              </a:endParaRPr>
            </a:p>
            <a:p>
              <a:pPr marL="474979" lvl="1" indent="-237490" algn="l">
                <a:lnSpc>
                  <a:spcPts val="3079"/>
                </a:lnSpc>
                <a:buFont typeface="Arial"/>
                <a:buChar char="•"/>
              </a:pPr>
              <a:r>
                <a:rPr lang="en-US" sz="2199">
                  <a:solidFill>
                    <a:srgbClr val="00244E"/>
                  </a:solidFill>
                  <a:latin typeface="Inter"/>
                  <a:ea typeface="Inter"/>
                  <a:cs typeface="Inter"/>
                  <a:sym typeface="Inter"/>
                </a:rPr>
                <a:t>APA Style Basics</a:t>
              </a:r>
            </a:p>
          </p:txBody>
        </p:sp>
      </p:grpSp>
      <p:grpSp>
        <p:nvGrpSpPr>
          <p:cNvPr id="18" name="Group 18"/>
          <p:cNvGrpSpPr/>
          <p:nvPr/>
        </p:nvGrpSpPr>
        <p:grpSpPr>
          <a:xfrm>
            <a:off x="11946547" y="6326274"/>
            <a:ext cx="3799241" cy="3799241"/>
            <a:chOff x="0" y="0"/>
            <a:chExt cx="812800" cy="812800"/>
          </a:xfrm>
        </p:grpSpPr>
        <p:sp>
          <p:nvSpPr>
            <p:cNvPr id="19" name="Freeform 19"/>
            <p:cNvSpPr/>
            <p:nvPr/>
          </p:nvSpPr>
          <p:spPr>
            <a:xfrm>
              <a:off x="0" y="0"/>
              <a:ext cx="812800" cy="812800"/>
            </a:xfrm>
            <a:custGeom>
              <a:avLst/>
              <a:gdLst/>
              <a:ahLst/>
              <a:cxnLst/>
              <a:rect l="l" t="t" r="r" b="b"/>
              <a:pathLst>
                <a:path w="812800" h="812800">
                  <a:moveTo>
                    <a:pt x="103925" y="0"/>
                  </a:moveTo>
                  <a:lnTo>
                    <a:pt x="708875" y="0"/>
                  </a:lnTo>
                  <a:cubicBezTo>
                    <a:pt x="766271" y="0"/>
                    <a:pt x="812800" y="46529"/>
                    <a:pt x="812800" y="103925"/>
                  </a:cubicBezTo>
                  <a:lnTo>
                    <a:pt x="812800" y="708875"/>
                  </a:lnTo>
                  <a:cubicBezTo>
                    <a:pt x="812800" y="766271"/>
                    <a:pt x="766271" y="812800"/>
                    <a:pt x="708875" y="812800"/>
                  </a:cubicBezTo>
                  <a:lnTo>
                    <a:pt x="103925" y="812800"/>
                  </a:lnTo>
                  <a:cubicBezTo>
                    <a:pt x="46529" y="812800"/>
                    <a:pt x="0" y="766271"/>
                    <a:pt x="0" y="708875"/>
                  </a:cubicBezTo>
                  <a:lnTo>
                    <a:pt x="0" y="103925"/>
                  </a:lnTo>
                  <a:cubicBezTo>
                    <a:pt x="0" y="46529"/>
                    <a:pt x="46529" y="0"/>
                    <a:pt x="103925" y="0"/>
                  </a:cubicBezTo>
                  <a:close/>
                </a:path>
              </a:pathLst>
            </a:custGeom>
            <a:solidFill>
              <a:srgbClr val="FFD04D"/>
            </a:solidFill>
          </p:spPr>
          <p:txBody>
            <a:bodyPr/>
            <a:lstStyle/>
            <a:p>
              <a:endParaRPr lang="en-US"/>
            </a:p>
          </p:txBody>
        </p:sp>
        <p:sp>
          <p:nvSpPr>
            <p:cNvPr id="20" name="TextBox 20"/>
            <p:cNvSpPr txBox="1"/>
            <p:nvPr/>
          </p:nvSpPr>
          <p:spPr>
            <a:xfrm>
              <a:off x="0" y="-57150"/>
              <a:ext cx="812800" cy="869950"/>
            </a:xfrm>
            <a:prstGeom prst="rect">
              <a:avLst/>
            </a:prstGeom>
          </p:spPr>
          <p:txBody>
            <a:bodyPr lIns="50800" tIns="50800" rIns="50800" bIns="50800" rtlCol="0" anchor="ctr"/>
            <a:lstStyle/>
            <a:p>
              <a:pPr algn="ctr">
                <a:lnSpc>
                  <a:spcPts val="3919"/>
                </a:lnSpc>
              </a:pPr>
              <a:r>
                <a:rPr lang="en-US" sz="2799" b="1">
                  <a:solidFill>
                    <a:srgbClr val="00244E"/>
                  </a:solidFill>
                  <a:latin typeface="Inter Bold"/>
                  <a:ea typeface="Inter Bold"/>
                  <a:cs typeface="Inter Bold"/>
                  <a:sym typeface="Inter Bold"/>
                </a:rPr>
                <a:t>Escape Room</a:t>
              </a:r>
            </a:p>
            <a:p>
              <a:pPr algn="ctr">
                <a:lnSpc>
                  <a:spcPts val="3919"/>
                </a:lnSpc>
              </a:pPr>
              <a:endParaRPr lang="en-US" sz="2799" b="1">
                <a:solidFill>
                  <a:srgbClr val="00244E"/>
                </a:solidFill>
                <a:latin typeface="Inter Bold"/>
                <a:ea typeface="Inter Bold"/>
                <a:cs typeface="Inter Bold"/>
                <a:sym typeface="Inter Bold"/>
              </a:endParaRPr>
            </a:p>
            <a:p>
              <a:pPr marL="474979" lvl="1" indent="-237490" algn="l">
                <a:lnSpc>
                  <a:spcPts val="3079"/>
                </a:lnSpc>
                <a:buFont typeface="Arial"/>
                <a:buChar char="•"/>
              </a:pPr>
              <a:r>
                <a:rPr lang="en-US" sz="2199">
                  <a:solidFill>
                    <a:srgbClr val="00244E"/>
                  </a:solidFill>
                  <a:latin typeface="Inter"/>
                  <a:ea typeface="Inter"/>
                  <a:cs typeface="Inter"/>
                  <a:sym typeface="Inter"/>
                </a:rPr>
                <a:t>Library Navigator</a:t>
              </a:r>
            </a:p>
          </p:txBody>
        </p:sp>
      </p:grpSp>
      <p:grpSp>
        <p:nvGrpSpPr>
          <p:cNvPr id="21" name="Group 21"/>
          <p:cNvGrpSpPr/>
          <p:nvPr/>
        </p:nvGrpSpPr>
        <p:grpSpPr>
          <a:xfrm>
            <a:off x="4801702" y="2020736"/>
            <a:ext cx="3799241" cy="3799241"/>
            <a:chOff x="0" y="0"/>
            <a:chExt cx="812800" cy="812800"/>
          </a:xfrm>
        </p:grpSpPr>
        <p:sp>
          <p:nvSpPr>
            <p:cNvPr id="22" name="Freeform 22"/>
            <p:cNvSpPr/>
            <p:nvPr/>
          </p:nvSpPr>
          <p:spPr>
            <a:xfrm>
              <a:off x="0" y="0"/>
              <a:ext cx="812800" cy="812800"/>
            </a:xfrm>
            <a:custGeom>
              <a:avLst/>
              <a:gdLst/>
              <a:ahLst/>
              <a:cxnLst/>
              <a:rect l="l" t="t" r="r" b="b"/>
              <a:pathLst>
                <a:path w="812800" h="812800">
                  <a:moveTo>
                    <a:pt x="103925" y="0"/>
                  </a:moveTo>
                  <a:lnTo>
                    <a:pt x="708875" y="0"/>
                  </a:lnTo>
                  <a:cubicBezTo>
                    <a:pt x="766271" y="0"/>
                    <a:pt x="812800" y="46529"/>
                    <a:pt x="812800" y="103925"/>
                  </a:cubicBezTo>
                  <a:lnTo>
                    <a:pt x="812800" y="708875"/>
                  </a:lnTo>
                  <a:cubicBezTo>
                    <a:pt x="812800" y="766271"/>
                    <a:pt x="766271" y="812800"/>
                    <a:pt x="708875" y="812800"/>
                  </a:cubicBezTo>
                  <a:lnTo>
                    <a:pt x="103925" y="812800"/>
                  </a:lnTo>
                  <a:cubicBezTo>
                    <a:pt x="46529" y="812800"/>
                    <a:pt x="0" y="766271"/>
                    <a:pt x="0" y="708875"/>
                  </a:cubicBezTo>
                  <a:lnTo>
                    <a:pt x="0" y="103925"/>
                  </a:lnTo>
                  <a:cubicBezTo>
                    <a:pt x="0" y="46529"/>
                    <a:pt x="46529" y="0"/>
                    <a:pt x="103925" y="0"/>
                  </a:cubicBezTo>
                  <a:close/>
                </a:path>
              </a:pathLst>
            </a:custGeom>
            <a:solidFill>
              <a:srgbClr val="FFD04D"/>
            </a:solidFill>
          </p:spPr>
          <p:txBody>
            <a:bodyPr/>
            <a:lstStyle/>
            <a:p>
              <a:endParaRPr lang="en-US"/>
            </a:p>
          </p:txBody>
        </p:sp>
        <p:sp>
          <p:nvSpPr>
            <p:cNvPr id="23" name="TextBox 23"/>
            <p:cNvSpPr txBox="1"/>
            <p:nvPr/>
          </p:nvSpPr>
          <p:spPr>
            <a:xfrm>
              <a:off x="0" y="-47625"/>
              <a:ext cx="812800" cy="860425"/>
            </a:xfrm>
            <a:prstGeom prst="rect">
              <a:avLst/>
            </a:prstGeom>
          </p:spPr>
          <p:txBody>
            <a:bodyPr lIns="50800" tIns="50800" rIns="50800" bIns="50800" rtlCol="0" anchor="ctr"/>
            <a:lstStyle/>
            <a:p>
              <a:pPr algn="ctr">
                <a:lnSpc>
                  <a:spcPts val="3779"/>
                </a:lnSpc>
              </a:pPr>
              <a:r>
                <a:rPr lang="en-US" sz="2700" b="1">
                  <a:solidFill>
                    <a:srgbClr val="00244E"/>
                  </a:solidFill>
                  <a:latin typeface="Inter Bold"/>
                  <a:ea typeface="Inter Bold"/>
                  <a:cs typeface="Inter Bold"/>
                  <a:sym typeface="Inter Bold"/>
                </a:rPr>
                <a:t>Investigative/Mystery Scenario</a:t>
              </a:r>
            </a:p>
            <a:p>
              <a:pPr algn="ctr">
                <a:lnSpc>
                  <a:spcPts val="2659"/>
                </a:lnSpc>
              </a:pPr>
              <a:endParaRPr lang="en-US" sz="2700" b="1">
                <a:solidFill>
                  <a:srgbClr val="00244E"/>
                </a:solidFill>
                <a:latin typeface="Inter Bold"/>
                <a:ea typeface="Inter Bold"/>
                <a:cs typeface="Inter Bold"/>
                <a:sym typeface="Inter Bold"/>
              </a:endParaRPr>
            </a:p>
            <a:p>
              <a:pPr marL="474979" lvl="1" indent="-237490" algn="l">
                <a:lnSpc>
                  <a:spcPts val="3079"/>
                </a:lnSpc>
                <a:buFont typeface="Arial"/>
                <a:buChar char="•"/>
              </a:pPr>
              <a:r>
                <a:rPr lang="en-US" sz="2199">
                  <a:solidFill>
                    <a:srgbClr val="00244E"/>
                  </a:solidFill>
                  <a:latin typeface="Inter"/>
                  <a:ea typeface="Inter"/>
                  <a:cs typeface="Inter"/>
                  <a:sym typeface="Inter"/>
                </a:rPr>
                <a:t>Expert Evaluator</a:t>
              </a:r>
            </a:p>
            <a:p>
              <a:pPr algn="l">
                <a:lnSpc>
                  <a:spcPts val="3079"/>
                </a:lnSpc>
              </a:pPr>
              <a:endParaRPr lang="en-US" sz="2199">
                <a:solidFill>
                  <a:srgbClr val="00244E"/>
                </a:solidFill>
                <a:latin typeface="Inter"/>
                <a:ea typeface="Inter"/>
                <a:cs typeface="Inter"/>
                <a:sym typeface="Inter"/>
              </a:endParaRPr>
            </a:p>
            <a:p>
              <a:pPr marL="474979" lvl="1" indent="-237490" algn="l">
                <a:lnSpc>
                  <a:spcPts val="3079"/>
                </a:lnSpc>
                <a:buFont typeface="Arial"/>
                <a:buChar char="•"/>
              </a:pPr>
              <a:r>
                <a:rPr lang="en-US" sz="2199">
                  <a:solidFill>
                    <a:srgbClr val="00244E"/>
                  </a:solidFill>
                  <a:latin typeface="Inter"/>
                  <a:ea typeface="Inter"/>
                  <a:cs typeface="Inter"/>
                  <a:sym typeface="Inter"/>
                </a:rPr>
                <a:t>Research Expert 1 and 2</a:t>
              </a:r>
            </a:p>
          </p:txBody>
        </p:sp>
      </p:grpSp>
      <p:grpSp>
        <p:nvGrpSpPr>
          <p:cNvPr id="24" name="Group 24"/>
          <p:cNvGrpSpPr/>
          <p:nvPr/>
        </p:nvGrpSpPr>
        <p:grpSpPr>
          <a:xfrm>
            <a:off x="9680817" y="2020736"/>
            <a:ext cx="3799241" cy="3799241"/>
            <a:chOff x="0" y="0"/>
            <a:chExt cx="812800" cy="812800"/>
          </a:xfrm>
        </p:grpSpPr>
        <p:sp>
          <p:nvSpPr>
            <p:cNvPr id="25" name="Freeform 25"/>
            <p:cNvSpPr/>
            <p:nvPr/>
          </p:nvSpPr>
          <p:spPr>
            <a:xfrm>
              <a:off x="0" y="0"/>
              <a:ext cx="812800" cy="812800"/>
            </a:xfrm>
            <a:custGeom>
              <a:avLst/>
              <a:gdLst/>
              <a:ahLst/>
              <a:cxnLst/>
              <a:rect l="l" t="t" r="r" b="b"/>
              <a:pathLst>
                <a:path w="812800" h="812800">
                  <a:moveTo>
                    <a:pt x="103925" y="0"/>
                  </a:moveTo>
                  <a:lnTo>
                    <a:pt x="708875" y="0"/>
                  </a:lnTo>
                  <a:cubicBezTo>
                    <a:pt x="766271" y="0"/>
                    <a:pt x="812800" y="46529"/>
                    <a:pt x="812800" y="103925"/>
                  </a:cubicBezTo>
                  <a:lnTo>
                    <a:pt x="812800" y="708875"/>
                  </a:lnTo>
                  <a:cubicBezTo>
                    <a:pt x="812800" y="766271"/>
                    <a:pt x="766271" y="812800"/>
                    <a:pt x="708875" y="812800"/>
                  </a:cubicBezTo>
                  <a:lnTo>
                    <a:pt x="103925" y="812800"/>
                  </a:lnTo>
                  <a:cubicBezTo>
                    <a:pt x="46529" y="812800"/>
                    <a:pt x="0" y="766271"/>
                    <a:pt x="0" y="708875"/>
                  </a:cubicBezTo>
                  <a:lnTo>
                    <a:pt x="0" y="103925"/>
                  </a:lnTo>
                  <a:cubicBezTo>
                    <a:pt x="0" y="46529"/>
                    <a:pt x="46529" y="0"/>
                    <a:pt x="103925" y="0"/>
                  </a:cubicBezTo>
                  <a:close/>
                </a:path>
              </a:pathLst>
            </a:custGeom>
            <a:solidFill>
              <a:srgbClr val="FFD04D"/>
            </a:solidFill>
          </p:spPr>
          <p:txBody>
            <a:bodyPr/>
            <a:lstStyle/>
            <a:p>
              <a:endParaRPr lang="en-US"/>
            </a:p>
          </p:txBody>
        </p:sp>
        <p:sp>
          <p:nvSpPr>
            <p:cNvPr id="26" name="TextBox 26"/>
            <p:cNvSpPr txBox="1"/>
            <p:nvPr/>
          </p:nvSpPr>
          <p:spPr>
            <a:xfrm>
              <a:off x="0" y="-57150"/>
              <a:ext cx="812800" cy="869950"/>
            </a:xfrm>
            <a:prstGeom prst="rect">
              <a:avLst/>
            </a:prstGeom>
          </p:spPr>
          <p:txBody>
            <a:bodyPr lIns="50800" tIns="50800" rIns="50800" bIns="50800" rtlCol="0" anchor="ctr"/>
            <a:lstStyle/>
            <a:p>
              <a:pPr algn="ctr">
                <a:lnSpc>
                  <a:spcPts val="3919"/>
                </a:lnSpc>
              </a:pPr>
              <a:r>
                <a:rPr lang="en-US" sz="2799" b="1">
                  <a:solidFill>
                    <a:srgbClr val="00244E"/>
                  </a:solidFill>
                  <a:latin typeface="Inter Bold"/>
                  <a:ea typeface="Inter Bold"/>
                  <a:cs typeface="Inter Bold"/>
                  <a:sym typeface="Inter Bold"/>
                </a:rPr>
                <a:t>Digital Scavenger Hunt</a:t>
              </a:r>
            </a:p>
            <a:p>
              <a:pPr algn="ctr">
                <a:lnSpc>
                  <a:spcPts val="3919"/>
                </a:lnSpc>
              </a:pPr>
              <a:endParaRPr lang="en-US" sz="2799" b="1">
                <a:solidFill>
                  <a:srgbClr val="00244E"/>
                </a:solidFill>
                <a:latin typeface="Inter Bold"/>
                <a:ea typeface="Inter Bold"/>
                <a:cs typeface="Inter Bold"/>
                <a:sym typeface="Inter Bold"/>
              </a:endParaRPr>
            </a:p>
            <a:p>
              <a:pPr marL="474979" lvl="1" indent="-237490" algn="l">
                <a:lnSpc>
                  <a:spcPts val="3079"/>
                </a:lnSpc>
                <a:buFont typeface="Arial"/>
                <a:buChar char="•"/>
              </a:pPr>
              <a:r>
                <a:rPr lang="en-US" sz="2199">
                  <a:solidFill>
                    <a:srgbClr val="00244E"/>
                  </a:solidFill>
                  <a:latin typeface="Inter"/>
                  <a:ea typeface="Inter"/>
                  <a:cs typeface="Inter"/>
                  <a:sym typeface="Inter"/>
                </a:rPr>
                <a:t>Shapiro Library Orientation</a:t>
              </a:r>
            </a:p>
          </p:txBody>
        </p:sp>
      </p:grpSp>
      <p:sp>
        <p:nvSpPr>
          <p:cNvPr id="27" name="Freeform 27"/>
          <p:cNvSpPr/>
          <p:nvPr/>
        </p:nvSpPr>
        <p:spPr>
          <a:xfrm rot="785960">
            <a:off x="14145950" y="968405"/>
            <a:ext cx="3377014" cy="3033172"/>
          </a:xfrm>
          <a:custGeom>
            <a:avLst/>
            <a:gdLst/>
            <a:ahLst/>
            <a:cxnLst/>
            <a:rect l="l" t="t" r="r" b="b"/>
            <a:pathLst>
              <a:path w="3377014" h="3033172">
                <a:moveTo>
                  <a:pt x="0" y="0"/>
                </a:moveTo>
                <a:lnTo>
                  <a:pt x="3377013" y="0"/>
                </a:lnTo>
                <a:lnTo>
                  <a:pt x="3377013" y="3033173"/>
                </a:lnTo>
                <a:lnTo>
                  <a:pt x="0" y="3033173"/>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8" name="Freeform 28"/>
          <p:cNvSpPr/>
          <p:nvPr/>
        </p:nvSpPr>
        <p:spPr>
          <a:xfrm>
            <a:off x="0" y="4555202"/>
            <a:ext cx="2830266" cy="2529550"/>
          </a:xfrm>
          <a:custGeom>
            <a:avLst/>
            <a:gdLst/>
            <a:ahLst/>
            <a:cxnLst/>
            <a:rect l="l" t="t" r="r" b="b"/>
            <a:pathLst>
              <a:path w="2830266" h="2529550">
                <a:moveTo>
                  <a:pt x="0" y="0"/>
                </a:moveTo>
                <a:lnTo>
                  <a:pt x="2830266" y="0"/>
                </a:lnTo>
                <a:lnTo>
                  <a:pt x="2830266" y="2529550"/>
                </a:lnTo>
                <a:lnTo>
                  <a:pt x="0" y="252955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11" name="Group 11"/>
          <p:cNvGrpSpPr/>
          <p:nvPr/>
        </p:nvGrpSpPr>
        <p:grpSpPr>
          <a:xfrm>
            <a:off x="1249582" y="3034881"/>
            <a:ext cx="15788836" cy="1987549"/>
            <a:chOff x="0" y="0"/>
            <a:chExt cx="21051782" cy="2650066"/>
          </a:xfrm>
        </p:grpSpPr>
        <p:sp>
          <p:nvSpPr>
            <p:cNvPr id="12" name="Freeform 12"/>
            <p:cNvSpPr/>
            <p:nvPr/>
          </p:nvSpPr>
          <p:spPr>
            <a:xfrm>
              <a:off x="0" y="0"/>
              <a:ext cx="21051783" cy="2650066"/>
            </a:xfrm>
            <a:custGeom>
              <a:avLst/>
              <a:gdLst/>
              <a:ahLst/>
              <a:cxnLst/>
              <a:rect l="l" t="t" r="r" b="b"/>
              <a:pathLst>
                <a:path w="21051783" h="2650066">
                  <a:moveTo>
                    <a:pt x="0" y="0"/>
                  </a:moveTo>
                  <a:lnTo>
                    <a:pt x="21051783" y="0"/>
                  </a:lnTo>
                  <a:lnTo>
                    <a:pt x="21051783" y="2650066"/>
                  </a:lnTo>
                  <a:lnTo>
                    <a:pt x="0" y="2650066"/>
                  </a:lnTo>
                  <a:close/>
                </a:path>
              </a:pathLst>
            </a:custGeom>
          </p:spPr>
          <p:txBody>
            <a:bodyPr/>
            <a:lstStyle/>
            <a:p>
              <a:endParaRPr lang="en-US"/>
            </a:p>
          </p:txBody>
        </p:sp>
        <p:sp>
          <p:nvSpPr>
            <p:cNvPr id="13" name="TextBox 13"/>
            <p:cNvSpPr txBox="1"/>
            <p:nvPr/>
          </p:nvSpPr>
          <p:spPr>
            <a:xfrm>
              <a:off x="0" y="-47625"/>
              <a:ext cx="21051782" cy="2697691"/>
            </a:xfrm>
            <a:prstGeom prst="rect">
              <a:avLst/>
            </a:prstGeom>
          </p:spPr>
          <p:txBody>
            <a:bodyPr lIns="0" tIns="0" rIns="0" bIns="0" rtlCol="0" anchor="ctr"/>
            <a:lstStyle/>
            <a:p>
              <a:pPr algn="ctr">
                <a:lnSpc>
                  <a:spcPts val="6317"/>
                </a:lnSpc>
              </a:pPr>
              <a:r>
                <a:rPr lang="en-US" sz="5849" b="1">
                  <a:solidFill>
                    <a:srgbClr val="00244E"/>
                  </a:solidFill>
                  <a:latin typeface="Arial MT Pro Bold"/>
                  <a:ea typeface="Arial MT Pro Bold"/>
                  <a:cs typeface="Arial MT Pro Bold"/>
                  <a:sym typeface="Arial MT Pro Bold"/>
                </a:rPr>
                <a:t>Thank you to the other members of the Content Team! </a:t>
              </a:r>
            </a:p>
          </p:txBody>
        </p:sp>
      </p:grpSp>
      <p:grpSp>
        <p:nvGrpSpPr>
          <p:cNvPr id="14" name="Group 14"/>
          <p:cNvGrpSpPr/>
          <p:nvPr/>
        </p:nvGrpSpPr>
        <p:grpSpPr>
          <a:xfrm>
            <a:off x="2207649" y="5334927"/>
            <a:ext cx="14690044" cy="1445977"/>
            <a:chOff x="0" y="0"/>
            <a:chExt cx="19586725" cy="1927970"/>
          </a:xfrm>
        </p:grpSpPr>
        <p:sp>
          <p:nvSpPr>
            <p:cNvPr id="15" name="Freeform 15"/>
            <p:cNvSpPr/>
            <p:nvPr/>
          </p:nvSpPr>
          <p:spPr>
            <a:xfrm>
              <a:off x="0" y="0"/>
              <a:ext cx="19586725" cy="1927970"/>
            </a:xfrm>
            <a:custGeom>
              <a:avLst/>
              <a:gdLst/>
              <a:ahLst/>
              <a:cxnLst/>
              <a:rect l="l" t="t" r="r" b="b"/>
              <a:pathLst>
                <a:path w="19586725" h="1927970">
                  <a:moveTo>
                    <a:pt x="0" y="0"/>
                  </a:moveTo>
                  <a:lnTo>
                    <a:pt x="19586725" y="0"/>
                  </a:lnTo>
                  <a:lnTo>
                    <a:pt x="19586725" y="1927970"/>
                  </a:lnTo>
                  <a:lnTo>
                    <a:pt x="0" y="1927970"/>
                  </a:lnTo>
                  <a:close/>
                </a:path>
              </a:pathLst>
            </a:custGeom>
          </p:spPr>
          <p:txBody>
            <a:bodyPr/>
            <a:lstStyle/>
            <a:p>
              <a:endParaRPr lang="en-US"/>
            </a:p>
          </p:txBody>
        </p:sp>
        <p:sp>
          <p:nvSpPr>
            <p:cNvPr id="16" name="TextBox 16"/>
            <p:cNvSpPr txBox="1"/>
            <p:nvPr/>
          </p:nvSpPr>
          <p:spPr>
            <a:xfrm>
              <a:off x="0" y="-38100"/>
              <a:ext cx="19586725" cy="1966070"/>
            </a:xfrm>
            <a:prstGeom prst="rect">
              <a:avLst/>
            </a:prstGeom>
          </p:spPr>
          <p:txBody>
            <a:bodyPr lIns="0" tIns="0" rIns="0" bIns="0" rtlCol="0" anchor="t"/>
            <a:lstStyle/>
            <a:p>
              <a:pPr algn="ctr">
                <a:lnSpc>
                  <a:spcPts val="4536"/>
                </a:lnSpc>
              </a:pPr>
              <a:r>
                <a:rPr lang="en-US" sz="4200" b="1">
                  <a:solidFill>
                    <a:srgbClr val="00244E"/>
                  </a:solidFill>
                  <a:latin typeface="Arial MT Pro Bold"/>
                  <a:ea typeface="Arial MT Pro Bold"/>
                  <a:cs typeface="Arial MT Pro Bold"/>
                  <a:sym typeface="Arial MT Pro Bold"/>
                </a:rPr>
                <a:t>BethMarie Gooding, Director of Information Literacy</a:t>
              </a:r>
            </a:p>
            <a:p>
              <a:pPr algn="ctr">
                <a:lnSpc>
                  <a:spcPts val="4536"/>
                </a:lnSpc>
              </a:pPr>
              <a:r>
                <a:rPr lang="en-US" sz="4200" b="1">
                  <a:solidFill>
                    <a:srgbClr val="00244E"/>
                  </a:solidFill>
                  <a:latin typeface="Arial MT Pro Bold"/>
                  <a:ea typeface="Arial MT Pro Bold"/>
                  <a:cs typeface="Arial MT Pro Bold"/>
                  <a:sym typeface="Arial MT Pro Bold"/>
                </a:rPr>
                <a:t>Elaina Fisher, Manager of Information Literacy</a:t>
              </a:r>
            </a:p>
          </p:txBody>
        </p:sp>
      </p:grpSp>
      <p:sp>
        <p:nvSpPr>
          <p:cNvPr id="17" name="Freeform 17"/>
          <p:cNvSpPr/>
          <p:nvPr/>
        </p:nvSpPr>
        <p:spPr>
          <a:xfrm rot="-1622333">
            <a:off x="13705175" y="8037667"/>
            <a:ext cx="2403162" cy="2158477"/>
          </a:xfrm>
          <a:custGeom>
            <a:avLst/>
            <a:gdLst/>
            <a:ahLst/>
            <a:cxnLst/>
            <a:rect l="l" t="t" r="r" b="b"/>
            <a:pathLst>
              <a:path w="2403162" h="2158477">
                <a:moveTo>
                  <a:pt x="0" y="0"/>
                </a:moveTo>
                <a:lnTo>
                  <a:pt x="2403163" y="0"/>
                </a:lnTo>
                <a:lnTo>
                  <a:pt x="2403163" y="2158477"/>
                </a:lnTo>
                <a:lnTo>
                  <a:pt x="0" y="2158477"/>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8" name="Freeform 18"/>
          <p:cNvSpPr/>
          <p:nvPr/>
        </p:nvSpPr>
        <p:spPr>
          <a:xfrm rot="-164270">
            <a:off x="15173522" y="8373778"/>
            <a:ext cx="3448341" cy="1749841"/>
          </a:xfrm>
          <a:custGeom>
            <a:avLst/>
            <a:gdLst/>
            <a:ahLst/>
            <a:cxnLst/>
            <a:rect l="l" t="t" r="r" b="b"/>
            <a:pathLst>
              <a:path w="3448341" h="1749841">
                <a:moveTo>
                  <a:pt x="0" y="0"/>
                </a:moveTo>
                <a:lnTo>
                  <a:pt x="3448341" y="0"/>
                </a:lnTo>
                <a:lnTo>
                  <a:pt x="3448341" y="1749841"/>
                </a:lnTo>
                <a:lnTo>
                  <a:pt x="0" y="174984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45038" y="562928"/>
            <a:ext cx="14597923" cy="883920"/>
          </a:xfrm>
          <a:prstGeom prst="rect">
            <a:avLst/>
          </a:prstGeom>
        </p:spPr>
        <p:txBody>
          <a:bodyPr lIns="0" tIns="0" rIns="0" bIns="0" rtlCol="0" anchor="t">
            <a:spAutoFit/>
          </a:bodyPr>
          <a:lstStyle/>
          <a:p>
            <a:pPr algn="ctr">
              <a:lnSpc>
                <a:spcPts val="5939"/>
              </a:lnSpc>
              <a:spcBef>
                <a:spcPct val="0"/>
              </a:spcBef>
            </a:pPr>
            <a:r>
              <a:rPr lang="en-US" sz="5499" b="1">
                <a:solidFill>
                  <a:srgbClr val="00244E"/>
                </a:solidFill>
                <a:latin typeface="Arial MT Pro Bold"/>
                <a:ea typeface="Arial MT Pro Bold"/>
                <a:cs typeface="Arial MT Pro Bold"/>
                <a:sym typeface="Arial MT Pro Bold"/>
              </a:rPr>
              <a:t>Organizing Badge Scenarios into Levels</a:t>
            </a:r>
          </a:p>
        </p:txBody>
      </p:sp>
      <p:grpSp>
        <p:nvGrpSpPr>
          <p:cNvPr id="3" name="Group 3"/>
          <p:cNvGrpSpPr/>
          <p:nvPr/>
        </p:nvGrpSpPr>
        <p:grpSpPr>
          <a:xfrm>
            <a:off x="14559933" y="-4531688"/>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4559933" y="8890125"/>
            <a:ext cx="5532792" cy="1218163"/>
          </a:xfrm>
          <a:custGeom>
            <a:avLst/>
            <a:gdLst/>
            <a:ahLst/>
            <a:cxnLst/>
            <a:rect l="l" t="t" r="r" b="b"/>
            <a:pathLst>
              <a:path w="5532792" h="1218163">
                <a:moveTo>
                  <a:pt x="0" y="0"/>
                </a:moveTo>
                <a:lnTo>
                  <a:pt x="5532793" y="0"/>
                </a:lnTo>
                <a:lnTo>
                  <a:pt x="5532793" y="1218162"/>
                </a:lnTo>
                <a:lnTo>
                  <a:pt x="0" y="1218162"/>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7545585" y="3298124"/>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2659689" y="2558075"/>
            <a:ext cx="6028500" cy="3361022"/>
          </a:xfrm>
          <a:custGeom>
            <a:avLst/>
            <a:gdLst/>
            <a:ahLst/>
            <a:cxnLst/>
            <a:rect l="l" t="t" r="r" b="b"/>
            <a:pathLst>
              <a:path w="6028500" h="3361022">
                <a:moveTo>
                  <a:pt x="0" y="0"/>
                </a:moveTo>
                <a:lnTo>
                  <a:pt x="6028501" y="0"/>
                </a:lnTo>
                <a:lnTo>
                  <a:pt x="6028501" y="3361023"/>
                </a:lnTo>
                <a:lnTo>
                  <a:pt x="0" y="3361023"/>
                </a:lnTo>
                <a:lnTo>
                  <a:pt x="0" y="0"/>
                </a:lnTo>
                <a:close/>
              </a:path>
            </a:pathLst>
          </a:custGeom>
          <a:blipFill>
            <a:blip r:embed="rId7"/>
            <a:stretch>
              <a:fillRect l="-104" r="-104"/>
            </a:stretch>
          </a:blipFill>
        </p:spPr>
        <p:txBody>
          <a:bodyPr/>
          <a:lstStyle/>
          <a:p>
            <a:endParaRPr lang="en-US"/>
          </a:p>
        </p:txBody>
      </p:sp>
      <p:sp>
        <p:nvSpPr>
          <p:cNvPr id="13" name="Freeform 13"/>
          <p:cNvSpPr/>
          <p:nvPr/>
        </p:nvSpPr>
        <p:spPr>
          <a:xfrm>
            <a:off x="2659689" y="6134349"/>
            <a:ext cx="6028500" cy="3364858"/>
          </a:xfrm>
          <a:custGeom>
            <a:avLst/>
            <a:gdLst/>
            <a:ahLst/>
            <a:cxnLst/>
            <a:rect l="l" t="t" r="r" b="b"/>
            <a:pathLst>
              <a:path w="6028500" h="3364858">
                <a:moveTo>
                  <a:pt x="0" y="0"/>
                </a:moveTo>
                <a:lnTo>
                  <a:pt x="6028501" y="0"/>
                </a:lnTo>
                <a:lnTo>
                  <a:pt x="6028501" y="3364857"/>
                </a:lnTo>
                <a:lnTo>
                  <a:pt x="0" y="3364857"/>
                </a:lnTo>
                <a:lnTo>
                  <a:pt x="0" y="0"/>
                </a:lnTo>
                <a:close/>
              </a:path>
            </a:pathLst>
          </a:custGeom>
          <a:blipFill>
            <a:blip r:embed="rId8"/>
            <a:stretch>
              <a:fillRect t="-2" b="-2"/>
            </a:stretch>
          </a:blipFill>
        </p:spPr>
        <p:txBody>
          <a:bodyPr/>
          <a:lstStyle/>
          <a:p>
            <a:endParaRPr lang="en-US"/>
          </a:p>
        </p:txBody>
      </p:sp>
      <p:sp>
        <p:nvSpPr>
          <p:cNvPr id="14" name="Freeform 14"/>
          <p:cNvSpPr/>
          <p:nvPr/>
        </p:nvSpPr>
        <p:spPr>
          <a:xfrm>
            <a:off x="9657588" y="6134349"/>
            <a:ext cx="6022117" cy="3364858"/>
          </a:xfrm>
          <a:custGeom>
            <a:avLst/>
            <a:gdLst/>
            <a:ahLst/>
            <a:cxnLst/>
            <a:rect l="l" t="t" r="r" b="b"/>
            <a:pathLst>
              <a:path w="6022117" h="3364858">
                <a:moveTo>
                  <a:pt x="0" y="0"/>
                </a:moveTo>
                <a:lnTo>
                  <a:pt x="6022117" y="0"/>
                </a:lnTo>
                <a:lnTo>
                  <a:pt x="6022117" y="3364857"/>
                </a:lnTo>
                <a:lnTo>
                  <a:pt x="0" y="3364857"/>
                </a:lnTo>
                <a:lnTo>
                  <a:pt x="0" y="0"/>
                </a:lnTo>
                <a:close/>
              </a:path>
            </a:pathLst>
          </a:custGeom>
          <a:blipFill>
            <a:blip r:embed="rId9"/>
            <a:stretch>
              <a:fillRect/>
            </a:stretch>
          </a:blipFill>
        </p:spPr>
        <p:txBody>
          <a:bodyPr/>
          <a:lstStyle/>
          <a:p>
            <a:endParaRPr lang="en-US"/>
          </a:p>
        </p:txBody>
      </p:sp>
      <p:sp>
        <p:nvSpPr>
          <p:cNvPr id="15" name="Freeform 15"/>
          <p:cNvSpPr/>
          <p:nvPr/>
        </p:nvSpPr>
        <p:spPr>
          <a:xfrm>
            <a:off x="9657588" y="2558075"/>
            <a:ext cx="5986292" cy="3375765"/>
          </a:xfrm>
          <a:custGeom>
            <a:avLst/>
            <a:gdLst/>
            <a:ahLst/>
            <a:cxnLst/>
            <a:rect l="l" t="t" r="r" b="b"/>
            <a:pathLst>
              <a:path w="5986292" h="3375765">
                <a:moveTo>
                  <a:pt x="0" y="0"/>
                </a:moveTo>
                <a:lnTo>
                  <a:pt x="5986292" y="0"/>
                </a:lnTo>
                <a:lnTo>
                  <a:pt x="5986292" y="3375765"/>
                </a:lnTo>
                <a:lnTo>
                  <a:pt x="0" y="3375765"/>
                </a:lnTo>
                <a:lnTo>
                  <a:pt x="0" y="0"/>
                </a:lnTo>
                <a:close/>
              </a:path>
            </a:pathLst>
          </a:custGeom>
          <a:blipFill>
            <a:blip r:embed="rId10"/>
            <a:stretch>
              <a:fillRect l="-237" r="-237"/>
            </a:stretch>
          </a:blipFill>
        </p:spPr>
        <p:txBody>
          <a:bodyPr/>
          <a:lstStyle/>
          <a:p>
            <a:endParaRPr lang="en-US"/>
          </a:p>
        </p:txBody>
      </p:sp>
      <p:sp>
        <p:nvSpPr>
          <p:cNvPr id="16" name="TextBox 16"/>
          <p:cNvSpPr txBox="1"/>
          <p:nvPr/>
        </p:nvSpPr>
        <p:spPr>
          <a:xfrm>
            <a:off x="-1859167" y="1711633"/>
            <a:ext cx="15029540" cy="646418"/>
          </a:xfrm>
          <a:prstGeom prst="rect">
            <a:avLst/>
          </a:prstGeom>
        </p:spPr>
        <p:txBody>
          <a:bodyPr lIns="0" tIns="0" rIns="0" bIns="0" rtlCol="0" anchor="t">
            <a:spAutoFit/>
          </a:bodyPr>
          <a:lstStyle/>
          <a:p>
            <a:pPr algn="ctr">
              <a:lnSpc>
                <a:spcPts val="4795"/>
              </a:lnSpc>
            </a:pPr>
            <a:r>
              <a:rPr lang="en-US" sz="3425" b="1">
                <a:solidFill>
                  <a:srgbClr val="0A3370"/>
                </a:solidFill>
                <a:latin typeface="Arial MT Pro Bold"/>
                <a:ea typeface="Arial MT Pro Bold"/>
                <a:cs typeface="Arial MT Pro Bold"/>
                <a:sym typeface="Arial MT Pro Bold"/>
              </a:rPr>
              <a:t>Library Navigator</a:t>
            </a:r>
          </a:p>
        </p:txBody>
      </p:sp>
      <p:sp>
        <p:nvSpPr>
          <p:cNvPr id="17" name="TextBox 17"/>
          <p:cNvSpPr txBox="1"/>
          <p:nvPr/>
        </p:nvSpPr>
        <p:spPr>
          <a:xfrm>
            <a:off x="5117627" y="1711633"/>
            <a:ext cx="15029540" cy="646418"/>
          </a:xfrm>
          <a:prstGeom prst="rect">
            <a:avLst/>
          </a:prstGeom>
        </p:spPr>
        <p:txBody>
          <a:bodyPr lIns="0" tIns="0" rIns="0" bIns="0" rtlCol="0" anchor="t">
            <a:spAutoFit/>
          </a:bodyPr>
          <a:lstStyle/>
          <a:p>
            <a:pPr algn="ctr">
              <a:lnSpc>
                <a:spcPts val="4795"/>
              </a:lnSpc>
            </a:pPr>
            <a:r>
              <a:rPr lang="en-US" sz="3425" b="1">
                <a:solidFill>
                  <a:srgbClr val="0A3370"/>
                </a:solidFill>
                <a:latin typeface="Arial MT Pro Bold"/>
                <a:ea typeface="Arial MT Pro Bold"/>
                <a:cs typeface="Arial MT Pro Bold"/>
                <a:sym typeface="Arial MT Pro Bold"/>
              </a:rPr>
              <a:t>Expert Evaluator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559933" y="-4531688"/>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rot="1055549">
            <a:off x="-8401295" y="4157713"/>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Freeform 11"/>
          <p:cNvSpPr/>
          <p:nvPr/>
        </p:nvSpPr>
        <p:spPr>
          <a:xfrm>
            <a:off x="217992" y="4593388"/>
            <a:ext cx="7976507" cy="4498079"/>
          </a:xfrm>
          <a:custGeom>
            <a:avLst/>
            <a:gdLst/>
            <a:ahLst/>
            <a:cxnLst/>
            <a:rect l="l" t="t" r="r" b="b"/>
            <a:pathLst>
              <a:path w="7976507" h="4498079">
                <a:moveTo>
                  <a:pt x="0" y="0"/>
                </a:moveTo>
                <a:lnTo>
                  <a:pt x="7976507" y="0"/>
                </a:lnTo>
                <a:lnTo>
                  <a:pt x="7976507" y="4498079"/>
                </a:lnTo>
                <a:lnTo>
                  <a:pt x="0" y="4498079"/>
                </a:lnTo>
                <a:lnTo>
                  <a:pt x="0" y="0"/>
                </a:lnTo>
                <a:close/>
              </a:path>
            </a:pathLst>
          </a:custGeom>
          <a:blipFill>
            <a:blip r:embed="rId7"/>
            <a:stretch>
              <a:fillRect l="-513" r="-513"/>
            </a:stretch>
          </a:blipFill>
        </p:spPr>
        <p:txBody>
          <a:bodyPr/>
          <a:lstStyle/>
          <a:p>
            <a:endParaRPr lang="en-US"/>
          </a:p>
        </p:txBody>
      </p:sp>
      <p:sp>
        <p:nvSpPr>
          <p:cNvPr id="12" name="Freeform 12"/>
          <p:cNvSpPr/>
          <p:nvPr/>
        </p:nvSpPr>
        <p:spPr>
          <a:xfrm>
            <a:off x="10093501" y="4611327"/>
            <a:ext cx="7976507" cy="4462201"/>
          </a:xfrm>
          <a:custGeom>
            <a:avLst/>
            <a:gdLst/>
            <a:ahLst/>
            <a:cxnLst/>
            <a:rect l="l" t="t" r="r" b="b"/>
            <a:pathLst>
              <a:path w="7976507" h="4462201">
                <a:moveTo>
                  <a:pt x="0" y="0"/>
                </a:moveTo>
                <a:lnTo>
                  <a:pt x="7976507" y="0"/>
                </a:lnTo>
                <a:lnTo>
                  <a:pt x="7976507" y="4462202"/>
                </a:lnTo>
                <a:lnTo>
                  <a:pt x="0" y="4462202"/>
                </a:lnTo>
                <a:lnTo>
                  <a:pt x="0" y="0"/>
                </a:lnTo>
                <a:close/>
              </a:path>
            </a:pathLst>
          </a:custGeom>
          <a:blipFill>
            <a:blip r:embed="rId8"/>
            <a:stretch>
              <a:fillRect/>
            </a:stretch>
          </a:blipFill>
        </p:spPr>
        <p:txBody>
          <a:bodyPr/>
          <a:lstStyle/>
          <a:p>
            <a:endParaRPr lang="en-US"/>
          </a:p>
        </p:txBody>
      </p:sp>
      <p:sp>
        <p:nvSpPr>
          <p:cNvPr id="13" name="Freeform 13"/>
          <p:cNvSpPr/>
          <p:nvPr/>
        </p:nvSpPr>
        <p:spPr>
          <a:xfrm>
            <a:off x="8531639" y="8019007"/>
            <a:ext cx="1245679" cy="584089"/>
          </a:xfrm>
          <a:custGeom>
            <a:avLst/>
            <a:gdLst/>
            <a:ahLst/>
            <a:cxnLst/>
            <a:rect l="l" t="t" r="r" b="b"/>
            <a:pathLst>
              <a:path w="1245679" h="584089">
                <a:moveTo>
                  <a:pt x="0" y="0"/>
                </a:moveTo>
                <a:lnTo>
                  <a:pt x="1245679" y="0"/>
                </a:lnTo>
                <a:lnTo>
                  <a:pt x="1245679" y="584089"/>
                </a:lnTo>
                <a:lnTo>
                  <a:pt x="0" y="584089"/>
                </a:lnTo>
                <a:lnTo>
                  <a:pt x="0" y="0"/>
                </a:lnTo>
                <a:close/>
              </a:path>
            </a:pathLst>
          </a:custGeom>
          <a:blipFill>
            <a:blip>
              <a:extLst>
                <a:ext uri="{96DAC541-7B7A-43D3-8B79-37D633B846F1}">
                  <asvg:svgBlip xmlns:asvg="http://schemas.microsoft.com/office/drawing/2016/SVG/main" r:embed="rId9"/>
                </a:ext>
              </a:extLst>
            </a:blip>
            <a:stretch>
              <a:fillRect l="-123300" b="-8"/>
            </a:stretch>
          </a:blipFill>
        </p:spPr>
        <p:txBody>
          <a:bodyPr/>
          <a:lstStyle/>
          <a:p>
            <a:endParaRPr lang="en-US"/>
          </a:p>
        </p:txBody>
      </p:sp>
      <p:sp>
        <p:nvSpPr>
          <p:cNvPr id="14" name="TextBox 14"/>
          <p:cNvSpPr txBox="1"/>
          <p:nvPr/>
        </p:nvSpPr>
        <p:spPr>
          <a:xfrm>
            <a:off x="8194499" y="4976985"/>
            <a:ext cx="1899001" cy="2893695"/>
          </a:xfrm>
          <a:prstGeom prst="rect">
            <a:avLst/>
          </a:prstGeom>
        </p:spPr>
        <p:txBody>
          <a:bodyPr lIns="0" tIns="0" rIns="0" bIns="0" rtlCol="0" anchor="t">
            <a:spAutoFit/>
          </a:bodyPr>
          <a:lstStyle/>
          <a:p>
            <a:pPr algn="ctr">
              <a:lnSpc>
                <a:spcPts val="3779"/>
              </a:lnSpc>
            </a:pPr>
            <a:r>
              <a:rPr lang="en-US" sz="2700" b="1">
                <a:solidFill>
                  <a:srgbClr val="0A3370"/>
                </a:solidFill>
                <a:latin typeface="Arial MT Pro Bold"/>
                <a:ea typeface="Arial MT Pro Bold"/>
                <a:cs typeface="Arial MT Pro Bold"/>
                <a:sym typeface="Arial MT Pro Bold"/>
              </a:rPr>
              <a:t>user completes tasks that lead them to a bottle of liquid</a:t>
            </a:r>
          </a:p>
        </p:txBody>
      </p:sp>
      <p:sp>
        <p:nvSpPr>
          <p:cNvPr id="15" name="TextBox 15"/>
          <p:cNvSpPr txBox="1"/>
          <p:nvPr/>
        </p:nvSpPr>
        <p:spPr>
          <a:xfrm>
            <a:off x="1954131" y="981075"/>
            <a:ext cx="14379738"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Clickable Hotspots</a:t>
            </a:r>
          </a:p>
        </p:txBody>
      </p:sp>
      <p:sp>
        <p:nvSpPr>
          <p:cNvPr id="16" name="TextBox 16"/>
          <p:cNvSpPr txBox="1"/>
          <p:nvPr/>
        </p:nvSpPr>
        <p:spPr>
          <a:xfrm>
            <a:off x="388619" y="2699277"/>
            <a:ext cx="15029540" cy="1246493"/>
          </a:xfrm>
          <a:prstGeom prst="rect">
            <a:avLst/>
          </a:prstGeom>
        </p:spPr>
        <p:txBody>
          <a:bodyPr lIns="0" tIns="0" rIns="0" bIns="0" rtlCol="0" anchor="t">
            <a:spAutoFit/>
          </a:bodyPr>
          <a:lstStyle/>
          <a:p>
            <a:pPr marL="739563" lvl="1" indent="-369782" algn="l">
              <a:lnSpc>
                <a:spcPts val="4795"/>
              </a:lnSpc>
              <a:buFont typeface="Arial"/>
              <a:buChar char="•"/>
            </a:pPr>
            <a:r>
              <a:rPr lang="en-US" sz="3425" b="1">
                <a:solidFill>
                  <a:srgbClr val="0A3370"/>
                </a:solidFill>
                <a:latin typeface="Arial MT Pro Bold"/>
                <a:ea typeface="Arial MT Pro Bold"/>
                <a:cs typeface="Arial MT Pro Bold"/>
                <a:sym typeface="Arial MT Pro Bold"/>
              </a:rPr>
              <a:t>Hotspots can reveal “hidden” information, giving agency to the user.</a:t>
            </a:r>
          </a:p>
          <a:p>
            <a:pPr marL="739563" lvl="1" indent="-369782" algn="l">
              <a:lnSpc>
                <a:spcPts val="4795"/>
              </a:lnSpc>
              <a:buFont typeface="Arial"/>
              <a:buChar char="•"/>
            </a:pPr>
            <a:r>
              <a:rPr lang="en-US" sz="3425" b="1">
                <a:solidFill>
                  <a:srgbClr val="0A3370"/>
                </a:solidFill>
                <a:latin typeface="Arial MT Pro Bold"/>
                <a:ea typeface="Arial MT Pro Bold"/>
                <a:cs typeface="Arial MT Pro Bold"/>
                <a:sym typeface="Arial MT Pro Bold"/>
              </a:rPr>
              <a:t>Using hotspots can enable more complicated role playing actions.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559933" y="-4531688"/>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rot="1055549">
            <a:off x="-8401295" y="4157713"/>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Freeform 11"/>
          <p:cNvSpPr/>
          <p:nvPr/>
        </p:nvSpPr>
        <p:spPr>
          <a:xfrm>
            <a:off x="6661205" y="2773151"/>
            <a:ext cx="11310509" cy="6305859"/>
          </a:xfrm>
          <a:custGeom>
            <a:avLst/>
            <a:gdLst/>
            <a:ahLst/>
            <a:cxnLst/>
            <a:rect l="l" t="t" r="r" b="b"/>
            <a:pathLst>
              <a:path w="11310509" h="6305859">
                <a:moveTo>
                  <a:pt x="0" y="0"/>
                </a:moveTo>
                <a:lnTo>
                  <a:pt x="11310509" y="0"/>
                </a:lnTo>
                <a:lnTo>
                  <a:pt x="11310509" y="6305859"/>
                </a:lnTo>
                <a:lnTo>
                  <a:pt x="0" y="6305859"/>
                </a:lnTo>
                <a:lnTo>
                  <a:pt x="0" y="0"/>
                </a:lnTo>
                <a:close/>
              </a:path>
            </a:pathLst>
          </a:custGeom>
          <a:blipFill>
            <a:blip r:embed="rId7"/>
            <a:stretch>
              <a:fillRect/>
            </a:stretch>
          </a:blipFill>
        </p:spPr>
        <p:txBody>
          <a:bodyPr/>
          <a:lstStyle/>
          <a:p>
            <a:endParaRPr lang="en-US"/>
          </a:p>
        </p:txBody>
      </p:sp>
      <p:sp>
        <p:nvSpPr>
          <p:cNvPr id="12" name="TextBox 12"/>
          <p:cNvSpPr txBox="1"/>
          <p:nvPr/>
        </p:nvSpPr>
        <p:spPr>
          <a:xfrm>
            <a:off x="810371" y="3435934"/>
            <a:ext cx="5420925" cy="4846943"/>
          </a:xfrm>
          <a:prstGeom prst="rect">
            <a:avLst/>
          </a:prstGeom>
        </p:spPr>
        <p:txBody>
          <a:bodyPr lIns="0" tIns="0" rIns="0" bIns="0" rtlCol="0" anchor="t">
            <a:spAutoFit/>
          </a:bodyPr>
          <a:lstStyle/>
          <a:p>
            <a:pPr marL="739563" lvl="1" indent="-369782" algn="l">
              <a:lnSpc>
                <a:spcPts val="4795"/>
              </a:lnSpc>
              <a:buFont typeface="Arial"/>
              <a:buChar char="•"/>
            </a:pPr>
            <a:r>
              <a:rPr lang="en-US" sz="3425" b="1">
                <a:solidFill>
                  <a:srgbClr val="0A3370"/>
                </a:solidFill>
                <a:latin typeface="Arial MT Pro Bold"/>
                <a:ea typeface="Arial MT Pro Bold"/>
                <a:cs typeface="Arial MT Pro Bold"/>
                <a:sym typeface="Arial MT Pro Bold"/>
              </a:rPr>
              <a:t>Hotspots enable separation of text into smaller sections.</a:t>
            </a:r>
          </a:p>
          <a:p>
            <a:pPr algn="l">
              <a:lnSpc>
                <a:spcPts val="4795"/>
              </a:lnSpc>
            </a:pPr>
            <a:endParaRPr lang="en-US" sz="3425" b="1">
              <a:solidFill>
                <a:srgbClr val="0A3370"/>
              </a:solidFill>
              <a:latin typeface="Arial MT Pro Bold"/>
              <a:ea typeface="Arial MT Pro Bold"/>
              <a:cs typeface="Arial MT Pro Bold"/>
              <a:sym typeface="Arial MT Pro Bold"/>
            </a:endParaRPr>
          </a:p>
          <a:p>
            <a:pPr marL="739563" lvl="1" indent="-369782" algn="l">
              <a:lnSpc>
                <a:spcPts val="4795"/>
              </a:lnSpc>
              <a:buFont typeface="Arial"/>
              <a:buChar char="•"/>
            </a:pPr>
            <a:r>
              <a:rPr lang="en-US" sz="3425" b="1">
                <a:solidFill>
                  <a:srgbClr val="0A3370"/>
                </a:solidFill>
                <a:latin typeface="Arial MT Pro Bold"/>
                <a:ea typeface="Arial MT Pro Bold"/>
                <a:cs typeface="Arial MT Pro Bold"/>
                <a:sym typeface="Arial MT Pro Bold"/>
              </a:rPr>
              <a:t>This is ideal for more complicated source types and evaluation scenarios.</a:t>
            </a:r>
          </a:p>
        </p:txBody>
      </p:sp>
      <p:sp>
        <p:nvSpPr>
          <p:cNvPr id="13" name="TextBox 13"/>
          <p:cNvSpPr txBox="1"/>
          <p:nvPr/>
        </p:nvSpPr>
        <p:spPr>
          <a:xfrm>
            <a:off x="1954131" y="981075"/>
            <a:ext cx="14379738"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Clickable Hotspots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73322" y="281569"/>
            <a:ext cx="14141356"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Character Development</a:t>
            </a:r>
          </a:p>
        </p:txBody>
      </p:sp>
      <p:grpSp>
        <p:nvGrpSpPr>
          <p:cNvPr id="3" name="Group 3"/>
          <p:cNvGrpSpPr/>
          <p:nvPr/>
        </p:nvGrpSpPr>
        <p:grpSpPr>
          <a:xfrm>
            <a:off x="14559933" y="-4531688"/>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8401295" y="4157713"/>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9464147" y="1873687"/>
            <a:ext cx="6627485" cy="3707534"/>
          </a:xfrm>
          <a:custGeom>
            <a:avLst/>
            <a:gdLst/>
            <a:ahLst/>
            <a:cxnLst/>
            <a:rect l="l" t="t" r="r" b="b"/>
            <a:pathLst>
              <a:path w="6627485" h="3707534">
                <a:moveTo>
                  <a:pt x="0" y="0"/>
                </a:moveTo>
                <a:lnTo>
                  <a:pt x="6627485" y="0"/>
                </a:lnTo>
                <a:lnTo>
                  <a:pt x="6627485" y="3707535"/>
                </a:lnTo>
                <a:lnTo>
                  <a:pt x="0" y="3707535"/>
                </a:lnTo>
                <a:lnTo>
                  <a:pt x="0" y="0"/>
                </a:lnTo>
                <a:close/>
              </a:path>
            </a:pathLst>
          </a:custGeom>
          <a:blipFill>
            <a:blip r:embed="rId7"/>
            <a:stretch>
              <a:fillRect t="-52" b="-52"/>
            </a:stretch>
          </a:blipFill>
        </p:spPr>
        <p:txBody>
          <a:bodyPr/>
          <a:lstStyle/>
          <a:p>
            <a:endParaRPr lang="en-US"/>
          </a:p>
        </p:txBody>
      </p:sp>
      <p:sp>
        <p:nvSpPr>
          <p:cNvPr id="13" name="Freeform 13"/>
          <p:cNvSpPr/>
          <p:nvPr/>
        </p:nvSpPr>
        <p:spPr>
          <a:xfrm>
            <a:off x="2196368" y="1873687"/>
            <a:ext cx="6605852" cy="3707534"/>
          </a:xfrm>
          <a:custGeom>
            <a:avLst/>
            <a:gdLst/>
            <a:ahLst/>
            <a:cxnLst/>
            <a:rect l="l" t="t" r="r" b="b"/>
            <a:pathLst>
              <a:path w="6605852" h="3707534">
                <a:moveTo>
                  <a:pt x="0" y="0"/>
                </a:moveTo>
                <a:lnTo>
                  <a:pt x="6605852" y="0"/>
                </a:lnTo>
                <a:lnTo>
                  <a:pt x="6605852" y="3707535"/>
                </a:lnTo>
                <a:lnTo>
                  <a:pt x="0" y="3707535"/>
                </a:lnTo>
                <a:lnTo>
                  <a:pt x="0" y="0"/>
                </a:lnTo>
                <a:close/>
              </a:path>
            </a:pathLst>
          </a:custGeom>
          <a:blipFill>
            <a:blip r:embed="rId8"/>
            <a:stretch>
              <a:fillRect/>
            </a:stretch>
          </a:blipFill>
        </p:spPr>
        <p:txBody>
          <a:bodyPr/>
          <a:lstStyle/>
          <a:p>
            <a:endParaRPr lang="en-US"/>
          </a:p>
        </p:txBody>
      </p:sp>
      <p:sp>
        <p:nvSpPr>
          <p:cNvPr id="14" name="Freeform 14"/>
          <p:cNvSpPr/>
          <p:nvPr/>
        </p:nvSpPr>
        <p:spPr>
          <a:xfrm>
            <a:off x="2196368" y="6383859"/>
            <a:ext cx="6605852" cy="3717119"/>
          </a:xfrm>
          <a:custGeom>
            <a:avLst/>
            <a:gdLst/>
            <a:ahLst/>
            <a:cxnLst/>
            <a:rect l="l" t="t" r="r" b="b"/>
            <a:pathLst>
              <a:path w="6605852" h="3717119">
                <a:moveTo>
                  <a:pt x="0" y="0"/>
                </a:moveTo>
                <a:lnTo>
                  <a:pt x="6605852" y="0"/>
                </a:lnTo>
                <a:lnTo>
                  <a:pt x="6605852" y="3717120"/>
                </a:lnTo>
                <a:lnTo>
                  <a:pt x="0" y="3717120"/>
                </a:lnTo>
                <a:lnTo>
                  <a:pt x="0" y="0"/>
                </a:lnTo>
                <a:close/>
              </a:path>
            </a:pathLst>
          </a:custGeom>
          <a:blipFill>
            <a:blip r:embed="rId9"/>
            <a:stretch>
              <a:fillRect/>
            </a:stretch>
          </a:blipFill>
        </p:spPr>
        <p:txBody>
          <a:bodyPr/>
          <a:lstStyle/>
          <a:p>
            <a:endParaRPr lang="en-US"/>
          </a:p>
        </p:txBody>
      </p:sp>
      <p:sp>
        <p:nvSpPr>
          <p:cNvPr id="15" name="Freeform 15"/>
          <p:cNvSpPr/>
          <p:nvPr/>
        </p:nvSpPr>
        <p:spPr>
          <a:xfrm>
            <a:off x="9485780" y="6415378"/>
            <a:ext cx="6605852" cy="3692910"/>
          </a:xfrm>
          <a:custGeom>
            <a:avLst/>
            <a:gdLst/>
            <a:ahLst/>
            <a:cxnLst/>
            <a:rect l="l" t="t" r="r" b="b"/>
            <a:pathLst>
              <a:path w="6605852" h="3692910">
                <a:moveTo>
                  <a:pt x="0" y="0"/>
                </a:moveTo>
                <a:lnTo>
                  <a:pt x="6605852" y="0"/>
                </a:lnTo>
                <a:lnTo>
                  <a:pt x="6605852" y="3692909"/>
                </a:lnTo>
                <a:lnTo>
                  <a:pt x="0" y="3692909"/>
                </a:lnTo>
                <a:lnTo>
                  <a:pt x="0" y="0"/>
                </a:lnTo>
                <a:close/>
              </a:path>
            </a:pathLst>
          </a:custGeom>
          <a:blipFill>
            <a:blip r:embed="rId10"/>
            <a:stretch>
              <a:fillRect/>
            </a:stretch>
          </a:blipFill>
        </p:spPr>
        <p:txBody>
          <a:bodyPr/>
          <a:lstStyle/>
          <a:p>
            <a:endParaRPr lang="en-US"/>
          </a:p>
        </p:txBody>
      </p:sp>
      <p:sp>
        <p:nvSpPr>
          <p:cNvPr id="16" name="TextBox 16"/>
          <p:cNvSpPr txBox="1"/>
          <p:nvPr/>
        </p:nvSpPr>
        <p:spPr>
          <a:xfrm>
            <a:off x="3356124" y="1424107"/>
            <a:ext cx="4286340" cy="316230"/>
          </a:xfrm>
          <a:prstGeom prst="rect">
            <a:avLst/>
          </a:prstGeom>
        </p:spPr>
        <p:txBody>
          <a:bodyPr lIns="0" tIns="0" rIns="0" bIns="0" rtlCol="0" anchor="t">
            <a:spAutoFit/>
          </a:bodyPr>
          <a:lstStyle/>
          <a:p>
            <a:pPr algn="ctr">
              <a:lnSpc>
                <a:spcPts val="2160"/>
              </a:lnSpc>
              <a:spcBef>
                <a:spcPct val="0"/>
              </a:spcBef>
            </a:pPr>
            <a:r>
              <a:rPr lang="en-US" sz="2000">
                <a:solidFill>
                  <a:srgbClr val="00244E"/>
                </a:solidFill>
                <a:latin typeface="Arial MT Pro"/>
                <a:ea typeface="Arial MT Pro"/>
                <a:cs typeface="Arial MT Pro"/>
                <a:sym typeface="Arial MT Pro"/>
              </a:rPr>
              <a:t>Expert Evaluator</a:t>
            </a:r>
          </a:p>
        </p:txBody>
      </p:sp>
      <p:sp>
        <p:nvSpPr>
          <p:cNvPr id="17" name="TextBox 17"/>
          <p:cNvSpPr txBox="1"/>
          <p:nvPr/>
        </p:nvSpPr>
        <p:spPr>
          <a:xfrm>
            <a:off x="10634719" y="1424107"/>
            <a:ext cx="4286340" cy="316230"/>
          </a:xfrm>
          <a:prstGeom prst="rect">
            <a:avLst/>
          </a:prstGeom>
        </p:spPr>
        <p:txBody>
          <a:bodyPr lIns="0" tIns="0" rIns="0" bIns="0" rtlCol="0" anchor="t">
            <a:spAutoFit/>
          </a:bodyPr>
          <a:lstStyle/>
          <a:p>
            <a:pPr algn="ctr">
              <a:lnSpc>
                <a:spcPts val="2160"/>
              </a:lnSpc>
              <a:spcBef>
                <a:spcPct val="0"/>
              </a:spcBef>
            </a:pPr>
            <a:r>
              <a:rPr lang="en-US" sz="2000">
                <a:solidFill>
                  <a:srgbClr val="00244E"/>
                </a:solidFill>
                <a:latin typeface="Arial MT Pro"/>
                <a:ea typeface="Arial MT Pro"/>
                <a:cs typeface="Arial MT Pro"/>
                <a:sym typeface="Arial MT Pro"/>
              </a:rPr>
              <a:t>Research Expert 1</a:t>
            </a:r>
          </a:p>
        </p:txBody>
      </p:sp>
      <p:sp>
        <p:nvSpPr>
          <p:cNvPr id="18" name="TextBox 18"/>
          <p:cNvSpPr txBox="1"/>
          <p:nvPr/>
        </p:nvSpPr>
        <p:spPr>
          <a:xfrm>
            <a:off x="3356124" y="5962222"/>
            <a:ext cx="4286340" cy="316230"/>
          </a:xfrm>
          <a:prstGeom prst="rect">
            <a:avLst/>
          </a:prstGeom>
        </p:spPr>
        <p:txBody>
          <a:bodyPr lIns="0" tIns="0" rIns="0" bIns="0" rtlCol="0" anchor="t">
            <a:spAutoFit/>
          </a:bodyPr>
          <a:lstStyle/>
          <a:p>
            <a:pPr algn="ctr">
              <a:lnSpc>
                <a:spcPts val="2160"/>
              </a:lnSpc>
              <a:spcBef>
                <a:spcPct val="0"/>
              </a:spcBef>
            </a:pPr>
            <a:r>
              <a:rPr lang="en-US" sz="2000">
                <a:solidFill>
                  <a:srgbClr val="00244E"/>
                </a:solidFill>
                <a:latin typeface="Arial MT Pro"/>
                <a:ea typeface="Arial MT Pro"/>
                <a:cs typeface="Arial MT Pro"/>
                <a:sym typeface="Arial MT Pro"/>
              </a:rPr>
              <a:t>Source Type Specialist</a:t>
            </a:r>
          </a:p>
        </p:txBody>
      </p:sp>
      <p:sp>
        <p:nvSpPr>
          <p:cNvPr id="19" name="TextBox 19"/>
          <p:cNvSpPr txBox="1"/>
          <p:nvPr/>
        </p:nvSpPr>
        <p:spPr>
          <a:xfrm>
            <a:off x="10645536" y="5962222"/>
            <a:ext cx="4286340" cy="316230"/>
          </a:xfrm>
          <a:prstGeom prst="rect">
            <a:avLst/>
          </a:prstGeom>
        </p:spPr>
        <p:txBody>
          <a:bodyPr lIns="0" tIns="0" rIns="0" bIns="0" rtlCol="0" anchor="t">
            <a:spAutoFit/>
          </a:bodyPr>
          <a:lstStyle/>
          <a:p>
            <a:pPr algn="ctr">
              <a:lnSpc>
                <a:spcPts val="2160"/>
              </a:lnSpc>
              <a:spcBef>
                <a:spcPct val="0"/>
              </a:spcBef>
            </a:pPr>
            <a:r>
              <a:rPr lang="en-US" sz="2000">
                <a:solidFill>
                  <a:srgbClr val="00244E"/>
                </a:solidFill>
                <a:latin typeface="Arial MT Pro"/>
                <a:ea typeface="Arial MT Pro"/>
                <a:cs typeface="Arial MT Pro"/>
                <a:sym typeface="Arial MT Pro"/>
              </a:rPr>
              <a:t>Shapiro Library Orientation</a:t>
            </a:r>
          </a:p>
        </p:txBody>
      </p:sp>
      <p:sp>
        <p:nvSpPr>
          <p:cNvPr id="20" name="Freeform 20"/>
          <p:cNvSpPr/>
          <p:nvPr/>
        </p:nvSpPr>
        <p:spPr>
          <a:xfrm rot="-2700000">
            <a:off x="-1005147" y="3093917"/>
            <a:ext cx="4222102" cy="2142481"/>
          </a:xfrm>
          <a:custGeom>
            <a:avLst/>
            <a:gdLst/>
            <a:ahLst/>
            <a:cxnLst/>
            <a:rect l="l" t="t" r="r" b="b"/>
            <a:pathLst>
              <a:path w="4222102" h="2142481">
                <a:moveTo>
                  <a:pt x="0" y="0"/>
                </a:moveTo>
                <a:lnTo>
                  <a:pt x="4222102" y="0"/>
                </a:lnTo>
                <a:lnTo>
                  <a:pt x="4222102" y="2142481"/>
                </a:lnTo>
                <a:lnTo>
                  <a:pt x="0" y="214248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21" name="Freeform 21"/>
          <p:cNvSpPr/>
          <p:nvPr/>
        </p:nvSpPr>
        <p:spPr>
          <a:xfrm>
            <a:off x="16214678" y="8123855"/>
            <a:ext cx="2554377" cy="2619874"/>
          </a:xfrm>
          <a:custGeom>
            <a:avLst/>
            <a:gdLst/>
            <a:ahLst/>
            <a:cxnLst/>
            <a:rect l="l" t="t" r="r" b="b"/>
            <a:pathLst>
              <a:path w="2554377" h="2619874">
                <a:moveTo>
                  <a:pt x="0" y="0"/>
                </a:moveTo>
                <a:lnTo>
                  <a:pt x="2554377" y="0"/>
                </a:lnTo>
                <a:lnTo>
                  <a:pt x="2554377" y="2619873"/>
                </a:lnTo>
                <a:lnTo>
                  <a:pt x="0" y="2619873"/>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8993" y="2752633"/>
            <a:ext cx="17250013" cy="547241"/>
          </a:xfrm>
          <a:prstGeom prst="rect">
            <a:avLst/>
          </a:prstGeom>
        </p:spPr>
        <p:txBody>
          <a:bodyPr lIns="0" tIns="0" rIns="0" bIns="0" rtlCol="0" anchor="t">
            <a:spAutoFit/>
          </a:bodyPr>
          <a:lstStyle/>
          <a:p>
            <a:pPr algn="ctr">
              <a:lnSpc>
                <a:spcPts val="3680"/>
              </a:lnSpc>
              <a:spcBef>
                <a:spcPct val="0"/>
              </a:spcBef>
            </a:pPr>
            <a:r>
              <a:rPr lang="en-US" sz="3408" b="1">
                <a:solidFill>
                  <a:srgbClr val="00244E"/>
                </a:solidFill>
                <a:latin typeface="Arial MT Pro Bold"/>
                <a:ea typeface="Arial MT Pro Bold"/>
                <a:cs typeface="Arial MT Pro Bold"/>
                <a:sym typeface="Arial MT Pro Bold"/>
              </a:rPr>
              <a:t>Outreach: Reaching out to student worker managers to recruit for student feedback </a:t>
            </a:r>
          </a:p>
        </p:txBody>
      </p:sp>
      <p:grpSp>
        <p:nvGrpSpPr>
          <p:cNvPr id="3" name="Group 3"/>
          <p:cNvGrpSpPr/>
          <p:nvPr/>
        </p:nvGrpSpPr>
        <p:grpSpPr>
          <a:xfrm>
            <a:off x="13815838" y="-3686677"/>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7" name="Group 7"/>
          <p:cNvGrpSpPr/>
          <p:nvPr/>
        </p:nvGrpSpPr>
        <p:grpSpPr>
          <a:xfrm rot="1055549">
            <a:off x="-7545585" y="3298124"/>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Freeform 11"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2" name="Freeform 12"/>
          <p:cNvSpPr/>
          <p:nvPr/>
        </p:nvSpPr>
        <p:spPr>
          <a:xfrm>
            <a:off x="8214376" y="4418007"/>
            <a:ext cx="9798465" cy="3674424"/>
          </a:xfrm>
          <a:custGeom>
            <a:avLst/>
            <a:gdLst/>
            <a:ahLst/>
            <a:cxnLst/>
            <a:rect l="l" t="t" r="r" b="b"/>
            <a:pathLst>
              <a:path w="9798465" h="3674424">
                <a:moveTo>
                  <a:pt x="0" y="0"/>
                </a:moveTo>
                <a:lnTo>
                  <a:pt x="9798465" y="0"/>
                </a:lnTo>
                <a:lnTo>
                  <a:pt x="9798465" y="3674425"/>
                </a:lnTo>
                <a:lnTo>
                  <a:pt x="0" y="3674425"/>
                </a:lnTo>
                <a:lnTo>
                  <a:pt x="0" y="0"/>
                </a:lnTo>
                <a:close/>
              </a:path>
            </a:pathLst>
          </a:custGeom>
          <a:blipFill>
            <a:blip r:embed="rId7"/>
            <a:stretch>
              <a:fillRect/>
            </a:stretch>
          </a:blipFill>
          <a:ln w="171450" cap="sq">
            <a:solidFill>
              <a:srgbClr val="000000"/>
            </a:solidFill>
            <a:prstDash val="solid"/>
            <a:miter/>
          </a:ln>
        </p:spPr>
        <p:txBody>
          <a:bodyPr/>
          <a:lstStyle/>
          <a:p>
            <a:endParaRPr lang="en-US"/>
          </a:p>
        </p:txBody>
      </p:sp>
      <p:sp>
        <p:nvSpPr>
          <p:cNvPr id="13" name="TextBox 13"/>
          <p:cNvSpPr txBox="1"/>
          <p:nvPr/>
        </p:nvSpPr>
        <p:spPr>
          <a:xfrm>
            <a:off x="5591249" y="1161309"/>
            <a:ext cx="7105501"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Gathering Feedback</a:t>
            </a:r>
          </a:p>
        </p:txBody>
      </p:sp>
      <p:sp>
        <p:nvSpPr>
          <p:cNvPr id="14" name="TextBox 14"/>
          <p:cNvSpPr txBox="1"/>
          <p:nvPr/>
        </p:nvSpPr>
        <p:spPr>
          <a:xfrm>
            <a:off x="1698386" y="4186961"/>
            <a:ext cx="6337724" cy="4107942"/>
          </a:xfrm>
          <a:prstGeom prst="rect">
            <a:avLst/>
          </a:prstGeom>
        </p:spPr>
        <p:txBody>
          <a:bodyPr lIns="0" tIns="0" rIns="0" bIns="0" rtlCol="0" anchor="t">
            <a:spAutoFit/>
          </a:bodyPr>
          <a:lstStyle/>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Time it took to complete the module</a:t>
            </a:r>
          </a:p>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Enjoyable elements</a:t>
            </a:r>
          </a:p>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Areas for improvement</a:t>
            </a:r>
          </a:p>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Clarity</a:t>
            </a:r>
          </a:p>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Relevance to coursework and real life scenarios</a:t>
            </a:r>
          </a:p>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Understanding of material covered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19120" y="592256"/>
            <a:ext cx="10394395"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Student Feedback Highlights </a:t>
            </a:r>
          </a:p>
        </p:txBody>
      </p:sp>
      <p:sp>
        <p:nvSpPr>
          <p:cNvPr id="3" name="Freeform 3"/>
          <p:cNvSpPr/>
          <p:nvPr/>
        </p:nvSpPr>
        <p:spPr>
          <a:xfrm>
            <a:off x="15142124" y="2758227"/>
            <a:ext cx="5150184" cy="7818117"/>
          </a:xfrm>
          <a:custGeom>
            <a:avLst/>
            <a:gdLst/>
            <a:ahLst/>
            <a:cxnLst/>
            <a:rect l="l" t="t" r="r" b="b"/>
            <a:pathLst>
              <a:path w="5150184" h="7818117">
                <a:moveTo>
                  <a:pt x="0" y="0"/>
                </a:moveTo>
                <a:lnTo>
                  <a:pt x="5150184" y="0"/>
                </a:lnTo>
                <a:lnTo>
                  <a:pt x="5150184" y="7818117"/>
                </a:lnTo>
                <a:lnTo>
                  <a:pt x="0" y="781811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11776992" y="7828985"/>
            <a:ext cx="4843380" cy="2458015"/>
          </a:xfrm>
          <a:custGeom>
            <a:avLst/>
            <a:gdLst/>
            <a:ahLst/>
            <a:cxnLst/>
            <a:rect l="l" t="t" r="r" b="b"/>
            <a:pathLst>
              <a:path w="4843380" h="2458015">
                <a:moveTo>
                  <a:pt x="0" y="0"/>
                </a:moveTo>
                <a:lnTo>
                  <a:pt x="4843380" y="0"/>
                </a:lnTo>
                <a:lnTo>
                  <a:pt x="4843380" y="2458015"/>
                </a:lnTo>
                <a:lnTo>
                  <a:pt x="0" y="2458015"/>
                </a:lnTo>
                <a:lnTo>
                  <a:pt x="0" y="0"/>
                </a:lnTo>
                <a:close/>
              </a:path>
            </a:pathLst>
          </a:custGeom>
          <a:blipFill>
            <a:blip r:embed="rId4"/>
            <a:stretch>
              <a:fillRect/>
            </a:stretch>
          </a:blipFill>
        </p:spPr>
        <p:txBody>
          <a:bodyPr/>
          <a:lstStyle/>
          <a:p>
            <a:endParaRPr lang="en-US"/>
          </a:p>
        </p:txBody>
      </p:sp>
      <p:grpSp>
        <p:nvGrpSpPr>
          <p:cNvPr id="5" name="Group 5"/>
          <p:cNvGrpSpPr/>
          <p:nvPr/>
        </p:nvGrpSpPr>
        <p:grpSpPr>
          <a:xfrm>
            <a:off x="13815838" y="-3686677"/>
            <a:ext cx="13836729" cy="12370498"/>
            <a:chOff x="0" y="0"/>
            <a:chExt cx="18448972" cy="16493998"/>
          </a:xfrm>
        </p:grpSpPr>
        <p:sp>
          <p:nvSpPr>
            <p:cNvPr id="6" name="Freeform 6"/>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7" name="Freeform 7"/>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6"/>
                  </a:ext>
                </a:extLst>
              </a:blip>
              <a:stretch>
                <a:fillRect/>
              </a:stretch>
            </a:blipFill>
            <a:ln cap="sq">
              <a:noFill/>
              <a:prstDash val="solid"/>
              <a:miter/>
            </a:ln>
          </p:spPr>
          <p:txBody>
            <a:bodyPr/>
            <a:lstStyle/>
            <a:p>
              <a:endParaRPr lang="en-US"/>
            </a:p>
          </p:txBody>
        </p:sp>
        <p:sp>
          <p:nvSpPr>
            <p:cNvPr id="8" name="Freeform 8"/>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grpSp>
      <p:grpSp>
        <p:nvGrpSpPr>
          <p:cNvPr id="9" name="Group 9"/>
          <p:cNvGrpSpPr/>
          <p:nvPr/>
        </p:nvGrpSpPr>
        <p:grpSpPr>
          <a:xfrm rot="1055549">
            <a:off x="-7545585" y="3298124"/>
            <a:ext cx="15666073" cy="11901149"/>
            <a:chOff x="0" y="0"/>
            <a:chExt cx="20888097" cy="15868199"/>
          </a:xfrm>
        </p:grpSpPr>
        <p:sp>
          <p:nvSpPr>
            <p:cNvPr id="10" name="Freeform 10"/>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5"/>
                  </a:ext>
                </a:extLst>
              </a:blip>
              <a:stretch>
                <a:fillRect t="-23963"/>
              </a:stretch>
            </a:blipFill>
          </p:spPr>
          <p:txBody>
            <a:bodyPr/>
            <a:lstStyle/>
            <a:p>
              <a:endParaRPr lang="en-US"/>
            </a:p>
          </p:txBody>
        </p:sp>
        <p:sp>
          <p:nvSpPr>
            <p:cNvPr id="11" name="Freeform 11"/>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6"/>
                  </a:ext>
                </a:extLst>
              </a:blip>
              <a:stretch>
                <a:fillRect t="-16573" r="-364"/>
              </a:stretch>
            </a:blipFill>
          </p:spPr>
          <p:txBody>
            <a:bodyPr/>
            <a:lstStyle/>
            <a:p>
              <a:endParaRPr lang="en-US"/>
            </a:p>
          </p:txBody>
        </p:sp>
        <p:sp>
          <p:nvSpPr>
            <p:cNvPr id="12" name="Freeform 12"/>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7"/>
                  </a:ext>
                </a:extLst>
              </a:blip>
              <a:stretch>
                <a:fillRect t="-30678" r="-3730"/>
              </a:stretch>
            </a:blipFill>
          </p:spPr>
          <p:txBody>
            <a:bodyPr/>
            <a:lstStyle/>
            <a:p>
              <a:endParaRPr lang="en-US"/>
            </a:p>
          </p:txBody>
        </p:sp>
      </p:grpSp>
      <p:sp>
        <p:nvSpPr>
          <p:cNvPr id="13" name="Freeform 13"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8"/>
            <a:stretch>
              <a:fillRect/>
            </a:stretch>
          </a:blipFill>
        </p:spPr>
        <p:txBody>
          <a:bodyPr/>
          <a:lstStyle/>
          <a:p>
            <a:endParaRPr lang="en-US"/>
          </a:p>
        </p:txBody>
      </p:sp>
      <p:sp>
        <p:nvSpPr>
          <p:cNvPr id="14" name="Freeform 14"/>
          <p:cNvSpPr/>
          <p:nvPr/>
        </p:nvSpPr>
        <p:spPr>
          <a:xfrm flipH="1">
            <a:off x="12821756" y="4911753"/>
            <a:ext cx="4121427" cy="2771660"/>
          </a:xfrm>
          <a:custGeom>
            <a:avLst/>
            <a:gdLst/>
            <a:ahLst/>
            <a:cxnLst/>
            <a:rect l="l" t="t" r="r" b="b"/>
            <a:pathLst>
              <a:path w="4121427" h="2771660">
                <a:moveTo>
                  <a:pt x="4121427" y="0"/>
                </a:moveTo>
                <a:lnTo>
                  <a:pt x="0" y="0"/>
                </a:lnTo>
                <a:lnTo>
                  <a:pt x="0" y="2771660"/>
                </a:lnTo>
                <a:lnTo>
                  <a:pt x="4121427" y="2771660"/>
                </a:lnTo>
                <a:lnTo>
                  <a:pt x="4121427" y="0"/>
                </a:lnTo>
                <a:close/>
              </a:path>
            </a:pathLst>
          </a:custGeom>
          <a:blipFill>
            <a:blip r:embed="rId9"/>
            <a:stretch>
              <a:fillRect/>
            </a:stretch>
          </a:blipFill>
        </p:spPr>
        <p:txBody>
          <a:bodyPr/>
          <a:lstStyle/>
          <a:p>
            <a:endParaRPr lang="en-US"/>
          </a:p>
        </p:txBody>
      </p:sp>
      <p:sp>
        <p:nvSpPr>
          <p:cNvPr id="15" name="Freeform 15"/>
          <p:cNvSpPr/>
          <p:nvPr/>
        </p:nvSpPr>
        <p:spPr>
          <a:xfrm>
            <a:off x="12616661" y="1858452"/>
            <a:ext cx="4843380" cy="2458015"/>
          </a:xfrm>
          <a:custGeom>
            <a:avLst/>
            <a:gdLst/>
            <a:ahLst/>
            <a:cxnLst/>
            <a:rect l="l" t="t" r="r" b="b"/>
            <a:pathLst>
              <a:path w="4843380" h="2458015">
                <a:moveTo>
                  <a:pt x="0" y="0"/>
                </a:moveTo>
                <a:lnTo>
                  <a:pt x="4843380" y="0"/>
                </a:lnTo>
                <a:lnTo>
                  <a:pt x="4843380" y="2458015"/>
                </a:lnTo>
                <a:lnTo>
                  <a:pt x="0" y="2458015"/>
                </a:lnTo>
                <a:lnTo>
                  <a:pt x="0" y="0"/>
                </a:lnTo>
                <a:close/>
              </a:path>
            </a:pathLst>
          </a:custGeom>
          <a:blipFill>
            <a:blip r:embed="rId4"/>
            <a:stretch>
              <a:fillRect/>
            </a:stretch>
          </a:blipFill>
        </p:spPr>
        <p:txBody>
          <a:bodyPr/>
          <a:lstStyle/>
          <a:p>
            <a:endParaRPr lang="en-US"/>
          </a:p>
        </p:txBody>
      </p:sp>
      <p:sp>
        <p:nvSpPr>
          <p:cNvPr id="16" name="Freeform 16"/>
          <p:cNvSpPr/>
          <p:nvPr/>
        </p:nvSpPr>
        <p:spPr>
          <a:xfrm>
            <a:off x="805590" y="4665388"/>
            <a:ext cx="4510109" cy="3033048"/>
          </a:xfrm>
          <a:custGeom>
            <a:avLst/>
            <a:gdLst/>
            <a:ahLst/>
            <a:cxnLst/>
            <a:rect l="l" t="t" r="r" b="b"/>
            <a:pathLst>
              <a:path w="4510109" h="3033048">
                <a:moveTo>
                  <a:pt x="0" y="0"/>
                </a:moveTo>
                <a:lnTo>
                  <a:pt x="4510109" y="0"/>
                </a:lnTo>
                <a:lnTo>
                  <a:pt x="4510109" y="3033048"/>
                </a:lnTo>
                <a:lnTo>
                  <a:pt x="0" y="3033048"/>
                </a:lnTo>
                <a:lnTo>
                  <a:pt x="0" y="0"/>
                </a:lnTo>
                <a:close/>
              </a:path>
            </a:pathLst>
          </a:custGeom>
          <a:blipFill>
            <a:blip r:embed="rId9"/>
            <a:stretch>
              <a:fillRect/>
            </a:stretch>
          </a:blipFill>
        </p:spPr>
        <p:txBody>
          <a:bodyPr/>
          <a:lstStyle/>
          <a:p>
            <a:endParaRPr lang="en-US"/>
          </a:p>
        </p:txBody>
      </p:sp>
      <p:sp>
        <p:nvSpPr>
          <p:cNvPr id="17" name="Freeform 17"/>
          <p:cNvSpPr/>
          <p:nvPr/>
        </p:nvSpPr>
        <p:spPr>
          <a:xfrm flipH="1" flipV="1">
            <a:off x="6856174" y="6122147"/>
            <a:ext cx="5257840" cy="2668354"/>
          </a:xfrm>
          <a:custGeom>
            <a:avLst/>
            <a:gdLst/>
            <a:ahLst/>
            <a:cxnLst/>
            <a:rect l="l" t="t" r="r" b="b"/>
            <a:pathLst>
              <a:path w="5257840" h="2668354">
                <a:moveTo>
                  <a:pt x="5257840" y="2668354"/>
                </a:moveTo>
                <a:lnTo>
                  <a:pt x="0" y="2668354"/>
                </a:lnTo>
                <a:lnTo>
                  <a:pt x="0" y="0"/>
                </a:lnTo>
                <a:lnTo>
                  <a:pt x="5257840" y="0"/>
                </a:lnTo>
                <a:lnTo>
                  <a:pt x="5257840" y="2668354"/>
                </a:lnTo>
                <a:close/>
              </a:path>
            </a:pathLst>
          </a:custGeom>
          <a:blipFill>
            <a:blip r:embed="rId4"/>
            <a:stretch>
              <a:fillRect/>
            </a:stretch>
          </a:blipFill>
        </p:spPr>
        <p:txBody>
          <a:bodyPr/>
          <a:lstStyle/>
          <a:p>
            <a:endParaRPr lang="en-US"/>
          </a:p>
        </p:txBody>
      </p:sp>
      <p:sp>
        <p:nvSpPr>
          <p:cNvPr id="18" name="Freeform 18"/>
          <p:cNvSpPr/>
          <p:nvPr/>
        </p:nvSpPr>
        <p:spPr>
          <a:xfrm flipH="1" flipV="1">
            <a:off x="6336943" y="2269738"/>
            <a:ext cx="5044398" cy="3392357"/>
          </a:xfrm>
          <a:custGeom>
            <a:avLst/>
            <a:gdLst/>
            <a:ahLst/>
            <a:cxnLst/>
            <a:rect l="l" t="t" r="r" b="b"/>
            <a:pathLst>
              <a:path w="5044398" h="3392357">
                <a:moveTo>
                  <a:pt x="5044398" y="3392357"/>
                </a:moveTo>
                <a:lnTo>
                  <a:pt x="0" y="3392357"/>
                </a:lnTo>
                <a:lnTo>
                  <a:pt x="0" y="0"/>
                </a:lnTo>
                <a:lnTo>
                  <a:pt x="5044398" y="0"/>
                </a:lnTo>
                <a:lnTo>
                  <a:pt x="5044398" y="3392357"/>
                </a:lnTo>
                <a:close/>
              </a:path>
            </a:pathLst>
          </a:custGeom>
          <a:blipFill>
            <a:blip r:embed="rId9"/>
            <a:stretch>
              <a:fillRect/>
            </a:stretch>
          </a:blipFill>
        </p:spPr>
        <p:txBody>
          <a:bodyPr/>
          <a:lstStyle/>
          <a:p>
            <a:endParaRPr lang="en-US"/>
          </a:p>
        </p:txBody>
      </p:sp>
      <p:sp>
        <p:nvSpPr>
          <p:cNvPr id="19" name="Freeform 19"/>
          <p:cNvSpPr/>
          <p:nvPr/>
        </p:nvSpPr>
        <p:spPr>
          <a:xfrm flipH="1">
            <a:off x="287451" y="1858452"/>
            <a:ext cx="5098466" cy="2587471"/>
          </a:xfrm>
          <a:custGeom>
            <a:avLst/>
            <a:gdLst/>
            <a:ahLst/>
            <a:cxnLst/>
            <a:rect l="l" t="t" r="r" b="b"/>
            <a:pathLst>
              <a:path w="5098466" h="2587471">
                <a:moveTo>
                  <a:pt x="5098466" y="0"/>
                </a:moveTo>
                <a:lnTo>
                  <a:pt x="0" y="0"/>
                </a:lnTo>
                <a:lnTo>
                  <a:pt x="0" y="2587471"/>
                </a:lnTo>
                <a:lnTo>
                  <a:pt x="5098466" y="2587471"/>
                </a:lnTo>
                <a:lnTo>
                  <a:pt x="5098466" y="0"/>
                </a:lnTo>
                <a:close/>
              </a:path>
            </a:pathLst>
          </a:custGeom>
          <a:blipFill>
            <a:blip r:embed="rId4"/>
            <a:stretch>
              <a:fillRect/>
            </a:stretch>
          </a:blipFill>
        </p:spPr>
        <p:txBody>
          <a:bodyPr/>
          <a:lstStyle/>
          <a:p>
            <a:endParaRPr lang="en-US"/>
          </a:p>
        </p:txBody>
      </p:sp>
      <p:sp>
        <p:nvSpPr>
          <p:cNvPr id="20" name="TextBox 20"/>
          <p:cNvSpPr txBox="1"/>
          <p:nvPr/>
        </p:nvSpPr>
        <p:spPr>
          <a:xfrm>
            <a:off x="1000129" y="2577508"/>
            <a:ext cx="4063890" cy="1383030"/>
          </a:xfrm>
          <a:prstGeom prst="rect">
            <a:avLst/>
          </a:prstGeom>
        </p:spPr>
        <p:txBody>
          <a:bodyPr lIns="0" tIns="0" rIns="0" bIns="0" rtlCol="0" anchor="t">
            <a:spAutoFit/>
          </a:bodyPr>
          <a:lstStyle/>
          <a:p>
            <a:pPr algn="ctr">
              <a:lnSpc>
                <a:spcPts val="2159"/>
              </a:lnSpc>
              <a:spcBef>
                <a:spcPct val="0"/>
              </a:spcBef>
            </a:pPr>
            <a:r>
              <a:rPr lang="en-US" sz="1999" b="1">
                <a:solidFill>
                  <a:srgbClr val="00244E"/>
                </a:solidFill>
                <a:latin typeface="Arial MT Pro Bold"/>
                <a:ea typeface="Arial MT Pro Bold"/>
                <a:cs typeface="Arial MT Pro Bold"/>
                <a:sym typeface="Arial MT Pro Bold"/>
              </a:rPr>
              <a:t>I really liked the story aspect in the way the information was presented, it kept me engaged and mirrored how a real life evaluation would look like. </a:t>
            </a:r>
          </a:p>
        </p:txBody>
      </p:sp>
      <p:sp>
        <p:nvSpPr>
          <p:cNvPr id="21" name="TextBox 21"/>
          <p:cNvSpPr txBox="1"/>
          <p:nvPr/>
        </p:nvSpPr>
        <p:spPr>
          <a:xfrm>
            <a:off x="12873963" y="5511069"/>
            <a:ext cx="3746409" cy="908304"/>
          </a:xfrm>
          <a:prstGeom prst="rect">
            <a:avLst/>
          </a:prstGeom>
        </p:spPr>
        <p:txBody>
          <a:bodyPr lIns="0" tIns="0" rIns="0" bIns="0" rtlCol="0" anchor="t">
            <a:spAutoFit/>
          </a:bodyPr>
          <a:lstStyle/>
          <a:p>
            <a:pPr algn="ctr">
              <a:lnSpc>
                <a:spcPts val="2268"/>
              </a:lnSpc>
              <a:spcBef>
                <a:spcPct val="0"/>
              </a:spcBef>
            </a:pPr>
            <a:r>
              <a:rPr lang="en-US" sz="2100" b="1">
                <a:solidFill>
                  <a:srgbClr val="00244E"/>
                </a:solidFill>
                <a:latin typeface="Arial MT Pro Bold"/>
                <a:ea typeface="Arial MT Pro Bold"/>
                <a:cs typeface="Arial MT Pro Bold"/>
                <a:sym typeface="Arial MT Pro Bold"/>
              </a:rPr>
              <a:t>I think this module/study should be completed by every SNHU student.</a:t>
            </a:r>
          </a:p>
        </p:txBody>
      </p:sp>
      <p:sp>
        <p:nvSpPr>
          <p:cNvPr id="22" name="TextBox 22"/>
          <p:cNvSpPr txBox="1"/>
          <p:nvPr/>
        </p:nvSpPr>
        <p:spPr>
          <a:xfrm>
            <a:off x="6598307" y="3589083"/>
            <a:ext cx="4695183" cy="1649730"/>
          </a:xfrm>
          <a:prstGeom prst="rect">
            <a:avLst/>
          </a:prstGeom>
        </p:spPr>
        <p:txBody>
          <a:bodyPr lIns="0" tIns="0" rIns="0" bIns="0" rtlCol="0" anchor="t">
            <a:spAutoFit/>
          </a:bodyPr>
          <a:lstStyle/>
          <a:p>
            <a:pPr algn="ctr">
              <a:lnSpc>
                <a:spcPts val="2160"/>
              </a:lnSpc>
              <a:spcBef>
                <a:spcPct val="0"/>
              </a:spcBef>
            </a:pPr>
            <a:r>
              <a:rPr lang="en-US" sz="2000" b="1">
                <a:solidFill>
                  <a:srgbClr val="00244E"/>
                </a:solidFill>
                <a:latin typeface="Arial MT Pro Bold"/>
                <a:ea typeface="Arial MT Pro Bold"/>
                <a:cs typeface="Arial MT Pro Bold"/>
                <a:sym typeface="Arial MT Pro Bold"/>
              </a:rPr>
              <a:t>I liked how the module was a scenario rather than just presenting the information that's presented. It also had certain engagement styles such as videos, bubbles to click on, and text.</a:t>
            </a:r>
          </a:p>
        </p:txBody>
      </p:sp>
      <p:sp>
        <p:nvSpPr>
          <p:cNvPr id="23" name="TextBox 23"/>
          <p:cNvSpPr txBox="1"/>
          <p:nvPr/>
        </p:nvSpPr>
        <p:spPr>
          <a:xfrm>
            <a:off x="7538456" y="6755284"/>
            <a:ext cx="4238536" cy="1383030"/>
          </a:xfrm>
          <a:prstGeom prst="rect">
            <a:avLst/>
          </a:prstGeom>
        </p:spPr>
        <p:txBody>
          <a:bodyPr lIns="0" tIns="0" rIns="0" bIns="0" rtlCol="0" anchor="t">
            <a:spAutoFit/>
          </a:bodyPr>
          <a:lstStyle/>
          <a:p>
            <a:pPr algn="ctr">
              <a:lnSpc>
                <a:spcPts val="2160"/>
              </a:lnSpc>
              <a:spcBef>
                <a:spcPct val="0"/>
              </a:spcBef>
            </a:pPr>
            <a:r>
              <a:rPr lang="en-US" sz="2000" b="1">
                <a:solidFill>
                  <a:srgbClr val="00244E"/>
                </a:solidFill>
                <a:latin typeface="Arial MT Pro Bold"/>
                <a:ea typeface="Arial MT Pro Bold"/>
                <a:cs typeface="Arial MT Pro Bold"/>
                <a:sym typeface="Arial MT Pro Bold"/>
              </a:rPr>
              <a:t>Yes, I think it adds a certain 'fun-factor' that wouldn't really be present if I were just scrolling through a slideshow and answering quizzes.</a:t>
            </a:r>
          </a:p>
        </p:txBody>
      </p:sp>
      <p:sp>
        <p:nvSpPr>
          <p:cNvPr id="24" name="TextBox 24"/>
          <p:cNvSpPr txBox="1"/>
          <p:nvPr/>
        </p:nvSpPr>
        <p:spPr>
          <a:xfrm>
            <a:off x="12943264" y="2831385"/>
            <a:ext cx="4175935" cy="622554"/>
          </a:xfrm>
          <a:prstGeom prst="rect">
            <a:avLst/>
          </a:prstGeom>
        </p:spPr>
        <p:txBody>
          <a:bodyPr lIns="0" tIns="0" rIns="0" bIns="0" rtlCol="0" anchor="t">
            <a:spAutoFit/>
          </a:bodyPr>
          <a:lstStyle/>
          <a:p>
            <a:pPr algn="ctr">
              <a:lnSpc>
                <a:spcPts val="2268"/>
              </a:lnSpc>
              <a:spcBef>
                <a:spcPct val="0"/>
              </a:spcBef>
            </a:pPr>
            <a:r>
              <a:rPr lang="en-US" sz="2100" b="1">
                <a:solidFill>
                  <a:srgbClr val="00244E"/>
                </a:solidFill>
                <a:latin typeface="Arial MT Pro Bold"/>
                <a:ea typeface="Arial MT Pro Bold"/>
                <a:cs typeface="Arial MT Pro Bold"/>
                <a:sym typeface="Arial MT Pro Bold"/>
              </a:rPr>
              <a:t>I like the detective kind of thing to it! It made it more engaging.</a:t>
            </a:r>
          </a:p>
        </p:txBody>
      </p:sp>
      <p:sp>
        <p:nvSpPr>
          <p:cNvPr id="25" name="TextBox 25"/>
          <p:cNvSpPr txBox="1"/>
          <p:nvPr/>
        </p:nvSpPr>
        <p:spPr>
          <a:xfrm>
            <a:off x="1036010" y="5330094"/>
            <a:ext cx="4011179" cy="1194054"/>
          </a:xfrm>
          <a:prstGeom prst="rect">
            <a:avLst/>
          </a:prstGeom>
        </p:spPr>
        <p:txBody>
          <a:bodyPr lIns="0" tIns="0" rIns="0" bIns="0" rtlCol="0" anchor="t">
            <a:spAutoFit/>
          </a:bodyPr>
          <a:lstStyle/>
          <a:p>
            <a:pPr algn="ctr">
              <a:lnSpc>
                <a:spcPts val="2268"/>
              </a:lnSpc>
              <a:spcBef>
                <a:spcPct val="0"/>
              </a:spcBef>
            </a:pPr>
            <a:r>
              <a:rPr lang="en-US" sz="2100" b="1">
                <a:solidFill>
                  <a:srgbClr val="00244E"/>
                </a:solidFill>
                <a:latin typeface="Arial MT Pro Bold"/>
                <a:ea typeface="Arial MT Pro Bold"/>
                <a:cs typeface="Arial MT Pro Bold"/>
                <a:sym typeface="Arial MT Pro Bold"/>
              </a:rPr>
              <a:t>Overall this module was easy to follow and a fun interactive tool to learn how to evaluate resources. </a:t>
            </a:r>
          </a:p>
        </p:txBody>
      </p:sp>
      <p:sp>
        <p:nvSpPr>
          <p:cNvPr id="26" name="TextBox 26"/>
          <p:cNvSpPr txBox="1"/>
          <p:nvPr/>
        </p:nvSpPr>
        <p:spPr>
          <a:xfrm>
            <a:off x="12114014" y="8562842"/>
            <a:ext cx="3963150" cy="1116330"/>
          </a:xfrm>
          <a:prstGeom prst="rect">
            <a:avLst/>
          </a:prstGeom>
        </p:spPr>
        <p:txBody>
          <a:bodyPr lIns="0" tIns="0" rIns="0" bIns="0" rtlCol="0" anchor="t">
            <a:spAutoFit/>
          </a:bodyPr>
          <a:lstStyle/>
          <a:p>
            <a:pPr algn="ctr">
              <a:lnSpc>
                <a:spcPts val="2160"/>
              </a:lnSpc>
              <a:spcBef>
                <a:spcPct val="0"/>
              </a:spcBef>
            </a:pPr>
            <a:r>
              <a:rPr lang="en-US" sz="2000" b="1">
                <a:solidFill>
                  <a:srgbClr val="00244E"/>
                </a:solidFill>
                <a:latin typeface="Arial MT Pro Bold"/>
                <a:ea typeface="Arial MT Pro Bold"/>
                <a:cs typeface="Arial MT Pro Bold"/>
                <a:sym typeface="Arial MT Pro Bold"/>
              </a:rPr>
              <a:t>What a fabulous resource! I wish every student in a program that uses APA were required to go through this badge.</a:t>
            </a:r>
          </a:p>
        </p:txBody>
      </p:sp>
      <p:sp>
        <p:nvSpPr>
          <p:cNvPr id="27" name="Freeform 27"/>
          <p:cNvSpPr/>
          <p:nvPr/>
        </p:nvSpPr>
        <p:spPr>
          <a:xfrm flipH="1">
            <a:off x="1028700" y="7755586"/>
            <a:ext cx="5383473" cy="2660870"/>
          </a:xfrm>
          <a:custGeom>
            <a:avLst/>
            <a:gdLst/>
            <a:ahLst/>
            <a:cxnLst/>
            <a:rect l="l" t="t" r="r" b="b"/>
            <a:pathLst>
              <a:path w="5383473" h="2660870">
                <a:moveTo>
                  <a:pt x="5383473" y="0"/>
                </a:moveTo>
                <a:lnTo>
                  <a:pt x="0" y="0"/>
                </a:lnTo>
                <a:lnTo>
                  <a:pt x="0" y="2660870"/>
                </a:lnTo>
                <a:lnTo>
                  <a:pt x="5383473" y="2660870"/>
                </a:lnTo>
                <a:lnTo>
                  <a:pt x="5383473" y="0"/>
                </a:lnTo>
                <a:close/>
              </a:path>
            </a:pathLst>
          </a:custGeom>
          <a:blipFill>
            <a:blip r:embed="rId4"/>
            <a:stretch>
              <a:fillRect t="-1338" b="-1338"/>
            </a:stretch>
          </a:blipFill>
        </p:spPr>
        <p:txBody>
          <a:bodyPr/>
          <a:lstStyle/>
          <a:p>
            <a:endParaRPr lang="en-US"/>
          </a:p>
        </p:txBody>
      </p:sp>
      <p:sp>
        <p:nvSpPr>
          <p:cNvPr id="28" name="TextBox 28"/>
          <p:cNvSpPr txBox="1"/>
          <p:nvPr/>
        </p:nvSpPr>
        <p:spPr>
          <a:xfrm>
            <a:off x="1691981" y="8423910"/>
            <a:ext cx="4454278" cy="1649730"/>
          </a:xfrm>
          <a:prstGeom prst="rect">
            <a:avLst/>
          </a:prstGeom>
        </p:spPr>
        <p:txBody>
          <a:bodyPr lIns="0" tIns="0" rIns="0" bIns="0" rtlCol="0" anchor="t">
            <a:spAutoFit/>
          </a:bodyPr>
          <a:lstStyle/>
          <a:p>
            <a:pPr algn="ctr">
              <a:lnSpc>
                <a:spcPts val="2160"/>
              </a:lnSpc>
              <a:spcBef>
                <a:spcPct val="0"/>
              </a:spcBef>
            </a:pPr>
            <a:r>
              <a:rPr lang="en-US" sz="2000" b="1">
                <a:solidFill>
                  <a:srgbClr val="00244E"/>
                </a:solidFill>
                <a:latin typeface="Arial MT Pro Bold"/>
                <a:ea typeface="Arial MT Pro Bold"/>
                <a:cs typeface="Arial MT Pro Bold"/>
                <a:sym typeface="Arial MT Pro Bold"/>
              </a:rPr>
              <a:t>This badge has me feeling much better about writing my first term paper. I feel much better prepared to choose the correct sources to support my argument in my persuasive essay.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rot="1055549">
            <a:off x="-7545585" y="3298124"/>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Freeform 11"/>
          <p:cNvSpPr/>
          <p:nvPr/>
        </p:nvSpPr>
        <p:spPr>
          <a:xfrm>
            <a:off x="3045269" y="2232866"/>
            <a:ext cx="13403671" cy="7015833"/>
          </a:xfrm>
          <a:custGeom>
            <a:avLst/>
            <a:gdLst/>
            <a:ahLst/>
            <a:cxnLst/>
            <a:rect l="l" t="t" r="r" b="b"/>
            <a:pathLst>
              <a:path w="13403671" h="7015833">
                <a:moveTo>
                  <a:pt x="0" y="0"/>
                </a:moveTo>
                <a:lnTo>
                  <a:pt x="13403671" y="0"/>
                </a:lnTo>
                <a:lnTo>
                  <a:pt x="13403671" y="7015833"/>
                </a:lnTo>
                <a:lnTo>
                  <a:pt x="0" y="7015833"/>
                </a:lnTo>
                <a:lnTo>
                  <a:pt x="0" y="0"/>
                </a:lnTo>
                <a:close/>
              </a:path>
            </a:pathLst>
          </a:custGeom>
          <a:blipFill>
            <a:blip r:embed="rId7"/>
            <a:stretch>
              <a:fillRect l="-88" r="-88"/>
            </a:stretch>
          </a:blipFill>
        </p:spPr>
        <p:txBody>
          <a:bodyPr/>
          <a:lstStyle/>
          <a:p>
            <a:endParaRPr lang="en-US"/>
          </a:p>
        </p:txBody>
      </p:sp>
      <p:sp>
        <p:nvSpPr>
          <p:cNvPr id="12" name="Freeform 12"/>
          <p:cNvSpPr/>
          <p:nvPr/>
        </p:nvSpPr>
        <p:spPr>
          <a:xfrm rot="-381337">
            <a:off x="866293" y="1619221"/>
            <a:ext cx="4777657" cy="3269886"/>
          </a:xfrm>
          <a:custGeom>
            <a:avLst/>
            <a:gdLst/>
            <a:ahLst/>
            <a:cxnLst/>
            <a:rect l="l" t="t" r="r" b="b"/>
            <a:pathLst>
              <a:path w="4777657" h="3269886">
                <a:moveTo>
                  <a:pt x="0" y="0"/>
                </a:moveTo>
                <a:lnTo>
                  <a:pt x="4777657" y="0"/>
                </a:lnTo>
                <a:lnTo>
                  <a:pt x="4777657" y="3269886"/>
                </a:lnTo>
                <a:lnTo>
                  <a:pt x="0" y="3269886"/>
                </a:lnTo>
                <a:lnTo>
                  <a:pt x="0" y="0"/>
                </a:lnTo>
                <a:close/>
              </a:path>
            </a:pathLst>
          </a:custGeom>
          <a:blipFill>
            <a:blip r:embed="rId8"/>
            <a:stretch>
              <a:fillRect l="-1492" r="-73437"/>
            </a:stretch>
          </a:blipFill>
        </p:spPr>
        <p:txBody>
          <a:bodyPr/>
          <a:lstStyle/>
          <a:p>
            <a:endParaRPr lang="en-US"/>
          </a:p>
        </p:txBody>
      </p:sp>
      <p:sp>
        <p:nvSpPr>
          <p:cNvPr id="13" name="Freeform 13"/>
          <p:cNvSpPr/>
          <p:nvPr/>
        </p:nvSpPr>
        <p:spPr>
          <a:xfrm>
            <a:off x="15020689" y="8683821"/>
            <a:ext cx="1428251" cy="1520895"/>
          </a:xfrm>
          <a:custGeom>
            <a:avLst/>
            <a:gdLst/>
            <a:ahLst/>
            <a:cxnLst/>
            <a:rect l="l" t="t" r="r" b="b"/>
            <a:pathLst>
              <a:path w="1428251" h="1520895">
                <a:moveTo>
                  <a:pt x="0" y="0"/>
                </a:moveTo>
                <a:lnTo>
                  <a:pt x="1428251" y="0"/>
                </a:lnTo>
                <a:lnTo>
                  <a:pt x="1428251" y="1520894"/>
                </a:lnTo>
                <a:lnTo>
                  <a:pt x="0" y="1520894"/>
                </a:lnTo>
                <a:lnTo>
                  <a:pt x="0" y="0"/>
                </a:lnTo>
                <a:close/>
              </a:path>
            </a:pathLst>
          </a:custGeom>
          <a:blipFill>
            <a:blip r:embed="rId9"/>
            <a:stretch>
              <a:fillRect/>
            </a:stretch>
          </a:blipFill>
        </p:spPr>
        <p:txBody>
          <a:bodyPr/>
          <a:lstStyle/>
          <a:p>
            <a:endParaRPr lang="en-US"/>
          </a:p>
        </p:txBody>
      </p:sp>
      <p:sp>
        <p:nvSpPr>
          <p:cNvPr id="14" name="Freeform 14"/>
          <p:cNvSpPr/>
          <p:nvPr/>
        </p:nvSpPr>
        <p:spPr>
          <a:xfrm>
            <a:off x="11721154" y="8653672"/>
            <a:ext cx="1522840" cy="1617525"/>
          </a:xfrm>
          <a:custGeom>
            <a:avLst/>
            <a:gdLst/>
            <a:ahLst/>
            <a:cxnLst/>
            <a:rect l="l" t="t" r="r" b="b"/>
            <a:pathLst>
              <a:path w="1522840" h="1617525">
                <a:moveTo>
                  <a:pt x="0" y="0"/>
                </a:moveTo>
                <a:lnTo>
                  <a:pt x="1522840" y="0"/>
                </a:lnTo>
                <a:lnTo>
                  <a:pt x="1522840" y="1617524"/>
                </a:lnTo>
                <a:lnTo>
                  <a:pt x="0" y="1617524"/>
                </a:lnTo>
                <a:lnTo>
                  <a:pt x="0" y="0"/>
                </a:lnTo>
                <a:close/>
              </a:path>
            </a:pathLst>
          </a:custGeom>
          <a:blipFill>
            <a:blip r:embed="rId10"/>
            <a:stretch>
              <a:fillRect/>
            </a:stretch>
          </a:blipFill>
        </p:spPr>
        <p:txBody>
          <a:bodyPr/>
          <a:lstStyle/>
          <a:p>
            <a:endParaRPr lang="en-US"/>
          </a:p>
        </p:txBody>
      </p:sp>
      <p:sp>
        <p:nvSpPr>
          <p:cNvPr id="15" name="Freeform 15"/>
          <p:cNvSpPr/>
          <p:nvPr/>
        </p:nvSpPr>
        <p:spPr>
          <a:xfrm>
            <a:off x="13405919" y="8653672"/>
            <a:ext cx="1450226" cy="1551044"/>
          </a:xfrm>
          <a:custGeom>
            <a:avLst/>
            <a:gdLst/>
            <a:ahLst/>
            <a:cxnLst/>
            <a:rect l="l" t="t" r="r" b="b"/>
            <a:pathLst>
              <a:path w="1450226" h="1551044">
                <a:moveTo>
                  <a:pt x="0" y="0"/>
                </a:moveTo>
                <a:lnTo>
                  <a:pt x="1450226" y="0"/>
                </a:lnTo>
                <a:lnTo>
                  <a:pt x="1450226" y="1551043"/>
                </a:lnTo>
                <a:lnTo>
                  <a:pt x="0" y="1551043"/>
                </a:lnTo>
                <a:lnTo>
                  <a:pt x="0" y="0"/>
                </a:lnTo>
                <a:close/>
              </a:path>
            </a:pathLst>
          </a:custGeom>
          <a:blipFill>
            <a:blip r:embed="rId11"/>
            <a:stretch>
              <a:fillRect/>
            </a:stretch>
          </a:blipFill>
        </p:spPr>
        <p:txBody>
          <a:bodyPr/>
          <a:lstStyle/>
          <a:p>
            <a:endParaRPr lang="en-US"/>
          </a:p>
        </p:txBody>
      </p:sp>
      <p:sp>
        <p:nvSpPr>
          <p:cNvPr id="16" name="Freeform 16"/>
          <p:cNvSpPr/>
          <p:nvPr/>
        </p:nvSpPr>
        <p:spPr>
          <a:xfrm>
            <a:off x="16448940" y="8683821"/>
            <a:ext cx="1677135" cy="1465223"/>
          </a:xfrm>
          <a:custGeom>
            <a:avLst/>
            <a:gdLst/>
            <a:ahLst/>
            <a:cxnLst/>
            <a:rect l="l" t="t" r="r" b="b"/>
            <a:pathLst>
              <a:path w="1677135" h="1465223">
                <a:moveTo>
                  <a:pt x="0" y="0"/>
                </a:moveTo>
                <a:lnTo>
                  <a:pt x="1677135" y="0"/>
                </a:lnTo>
                <a:lnTo>
                  <a:pt x="1677135" y="1465223"/>
                </a:lnTo>
                <a:lnTo>
                  <a:pt x="0" y="1465223"/>
                </a:lnTo>
                <a:lnTo>
                  <a:pt x="0" y="0"/>
                </a:lnTo>
                <a:close/>
              </a:path>
            </a:pathLst>
          </a:custGeom>
          <a:blipFill>
            <a:blip r:embed="rId12"/>
            <a:stretch>
              <a:fillRect/>
            </a:stretch>
          </a:blipFill>
        </p:spPr>
        <p:txBody>
          <a:bodyPr/>
          <a:lstStyle/>
          <a:p>
            <a:endParaRPr lang="en-US"/>
          </a:p>
        </p:txBody>
      </p:sp>
      <p:sp>
        <p:nvSpPr>
          <p:cNvPr id="17" name="TextBox 17"/>
          <p:cNvSpPr txBox="1"/>
          <p:nvPr/>
        </p:nvSpPr>
        <p:spPr>
          <a:xfrm>
            <a:off x="7384868" y="523459"/>
            <a:ext cx="3896916" cy="989076"/>
          </a:xfrm>
          <a:prstGeom prst="rect">
            <a:avLst/>
          </a:prstGeom>
        </p:spPr>
        <p:txBody>
          <a:bodyPr lIns="0" tIns="0" rIns="0" bIns="0" rtlCol="0" anchor="t">
            <a:spAutoFit/>
          </a:bodyPr>
          <a:lstStyle/>
          <a:p>
            <a:pPr algn="ctr">
              <a:lnSpc>
                <a:spcPts val="6641"/>
              </a:lnSpc>
              <a:spcBef>
                <a:spcPct val="0"/>
              </a:spcBef>
            </a:pPr>
            <a:r>
              <a:rPr lang="en-US" sz="6149" b="1">
                <a:solidFill>
                  <a:srgbClr val="00244E"/>
                </a:solidFill>
                <a:latin typeface="Arial MT Pro Bold"/>
                <a:ea typeface="Arial MT Pro Bold"/>
                <a:cs typeface="Arial MT Pro Bold"/>
                <a:sym typeface="Arial MT Pro Bold"/>
              </a:rPr>
              <a:t>Promoting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559933" y="-4531688"/>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7" name="Group 7"/>
          <p:cNvGrpSpPr/>
          <p:nvPr/>
        </p:nvGrpSpPr>
        <p:grpSpPr>
          <a:xfrm rot="1055549">
            <a:off x="-8401295" y="4157713"/>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1" name="TextBox 11"/>
          <p:cNvSpPr txBox="1"/>
          <p:nvPr/>
        </p:nvSpPr>
        <p:spPr>
          <a:xfrm>
            <a:off x="3547367" y="691518"/>
            <a:ext cx="11605260" cy="936879"/>
          </a:xfrm>
          <a:prstGeom prst="rect">
            <a:avLst/>
          </a:prstGeom>
        </p:spPr>
        <p:txBody>
          <a:bodyPr lIns="0" tIns="0" rIns="0" bIns="0" rtlCol="0" anchor="t">
            <a:spAutoFit/>
          </a:bodyPr>
          <a:lstStyle/>
          <a:p>
            <a:pPr algn="ctr">
              <a:lnSpc>
                <a:spcPts val="6317"/>
              </a:lnSpc>
              <a:spcBef>
                <a:spcPct val="0"/>
              </a:spcBef>
            </a:pPr>
            <a:r>
              <a:rPr lang="en-US" sz="5849" b="1">
                <a:solidFill>
                  <a:srgbClr val="000000"/>
                </a:solidFill>
                <a:latin typeface="Arial MT Pro Bold"/>
                <a:ea typeface="Arial MT Pro Bold"/>
                <a:cs typeface="Arial MT Pro Bold"/>
                <a:sym typeface="Arial MT Pro Bold"/>
              </a:rPr>
              <a:t>Course Implementation: IDS 104 </a:t>
            </a:r>
          </a:p>
        </p:txBody>
      </p:sp>
      <p:sp>
        <p:nvSpPr>
          <p:cNvPr id="12" name="TextBox 12"/>
          <p:cNvSpPr txBox="1"/>
          <p:nvPr/>
        </p:nvSpPr>
        <p:spPr>
          <a:xfrm>
            <a:off x="1261955" y="3303854"/>
            <a:ext cx="8088043" cy="4137279"/>
          </a:xfrm>
          <a:prstGeom prst="rect">
            <a:avLst/>
          </a:prstGeom>
        </p:spPr>
        <p:txBody>
          <a:bodyPr lIns="0" tIns="0" rIns="0" bIns="0" rtlCol="0" anchor="t">
            <a:spAutoFit/>
          </a:bodyPr>
          <a:lstStyle/>
          <a:p>
            <a:pPr algn="ctr">
              <a:lnSpc>
                <a:spcPts val="6317"/>
              </a:lnSpc>
              <a:spcBef>
                <a:spcPct val="0"/>
              </a:spcBef>
            </a:pPr>
            <a:r>
              <a:rPr lang="en-US" sz="5849" b="1">
                <a:solidFill>
                  <a:srgbClr val="000000"/>
                </a:solidFill>
                <a:latin typeface="Arial MT Pro Bold"/>
                <a:ea typeface="Arial MT Pro Bold"/>
                <a:cs typeface="Arial MT Pro Bold"/>
                <a:sym typeface="Arial MT Pro Bold"/>
              </a:rPr>
              <a:t>Working with course developers to get the badge into the course in a way that works on a large scale</a:t>
            </a:r>
          </a:p>
        </p:txBody>
      </p:sp>
      <p:sp>
        <p:nvSpPr>
          <p:cNvPr id="13" name="Freeform 13"/>
          <p:cNvSpPr/>
          <p:nvPr/>
        </p:nvSpPr>
        <p:spPr>
          <a:xfrm>
            <a:off x="11113980" y="3351479"/>
            <a:ext cx="5120226" cy="4114800"/>
          </a:xfrm>
          <a:custGeom>
            <a:avLst/>
            <a:gdLst/>
            <a:ahLst/>
            <a:cxnLst/>
            <a:rect l="l" t="t" r="r" b="b"/>
            <a:pathLst>
              <a:path w="5120226" h="4114800">
                <a:moveTo>
                  <a:pt x="0" y="0"/>
                </a:moveTo>
                <a:lnTo>
                  <a:pt x="5120226" y="0"/>
                </a:lnTo>
                <a:lnTo>
                  <a:pt x="5120226"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68086" y="247593"/>
            <a:ext cx="9151828" cy="1736979"/>
          </a:xfrm>
          <a:prstGeom prst="rect">
            <a:avLst/>
          </a:prstGeom>
        </p:spPr>
        <p:txBody>
          <a:bodyPr lIns="0" tIns="0" rIns="0" bIns="0" rtlCol="0" anchor="t">
            <a:spAutoFit/>
          </a:bodyPr>
          <a:lstStyle/>
          <a:p>
            <a:pPr algn="ctr">
              <a:lnSpc>
                <a:spcPts val="6317"/>
              </a:lnSpc>
              <a:spcBef>
                <a:spcPct val="0"/>
              </a:spcBef>
            </a:pPr>
            <a:r>
              <a:rPr lang="en-US" sz="5849" b="1">
                <a:solidFill>
                  <a:srgbClr val="000000"/>
                </a:solidFill>
                <a:latin typeface="Arial MT Pro Bold"/>
                <a:ea typeface="Arial MT Pro Bold"/>
                <a:cs typeface="Arial MT Pro Bold"/>
                <a:sym typeface="Arial MT Pro Bold"/>
              </a:rPr>
              <a:t>Data and Feedback from IDS 104 Implementation</a:t>
            </a:r>
          </a:p>
        </p:txBody>
      </p:sp>
      <p:grpSp>
        <p:nvGrpSpPr>
          <p:cNvPr id="3" name="Group 3"/>
          <p:cNvGrpSpPr/>
          <p:nvPr/>
        </p:nvGrpSpPr>
        <p:grpSpPr>
          <a:xfrm rot="-5400000">
            <a:off x="9565410" y="1361167"/>
            <a:ext cx="5612064" cy="10172953"/>
            <a:chOff x="0" y="0"/>
            <a:chExt cx="873322" cy="1583065"/>
          </a:xfrm>
        </p:grpSpPr>
        <p:sp>
          <p:nvSpPr>
            <p:cNvPr id="4" name="Freeform 4"/>
            <p:cNvSpPr/>
            <p:nvPr/>
          </p:nvSpPr>
          <p:spPr>
            <a:xfrm>
              <a:off x="0" y="0"/>
              <a:ext cx="873322" cy="1583065"/>
            </a:xfrm>
            <a:custGeom>
              <a:avLst/>
              <a:gdLst/>
              <a:ahLst/>
              <a:cxnLst/>
              <a:rect l="l" t="t" r="r" b="b"/>
              <a:pathLst>
                <a:path w="873322" h="1583065">
                  <a:moveTo>
                    <a:pt x="64837" y="0"/>
                  </a:moveTo>
                  <a:lnTo>
                    <a:pt x="808485" y="0"/>
                  </a:lnTo>
                  <a:cubicBezTo>
                    <a:pt x="844293" y="0"/>
                    <a:pt x="873322" y="29029"/>
                    <a:pt x="873322" y="64837"/>
                  </a:cubicBezTo>
                  <a:lnTo>
                    <a:pt x="873322" y="1518228"/>
                  </a:lnTo>
                  <a:cubicBezTo>
                    <a:pt x="873322" y="1554037"/>
                    <a:pt x="844293" y="1583065"/>
                    <a:pt x="808485" y="1583065"/>
                  </a:cubicBezTo>
                  <a:lnTo>
                    <a:pt x="64837" y="1583065"/>
                  </a:lnTo>
                  <a:cubicBezTo>
                    <a:pt x="47641" y="1583065"/>
                    <a:pt x="31150" y="1576234"/>
                    <a:pt x="18990" y="1564075"/>
                  </a:cubicBezTo>
                  <a:cubicBezTo>
                    <a:pt x="6831" y="1551916"/>
                    <a:pt x="0" y="1535424"/>
                    <a:pt x="0" y="1518228"/>
                  </a:cubicBezTo>
                  <a:lnTo>
                    <a:pt x="0" y="64837"/>
                  </a:lnTo>
                  <a:cubicBezTo>
                    <a:pt x="0" y="29029"/>
                    <a:pt x="29029" y="0"/>
                    <a:pt x="64837" y="0"/>
                  </a:cubicBezTo>
                  <a:close/>
                </a:path>
              </a:pathLst>
            </a:custGeom>
            <a:solidFill>
              <a:srgbClr val="E28E03"/>
            </a:solidFill>
          </p:spPr>
          <p:txBody>
            <a:bodyPr/>
            <a:lstStyle/>
            <a:p>
              <a:endParaRPr lang="en-US"/>
            </a:p>
          </p:txBody>
        </p:sp>
        <p:sp>
          <p:nvSpPr>
            <p:cNvPr id="5" name="TextBox 5"/>
            <p:cNvSpPr txBox="1"/>
            <p:nvPr/>
          </p:nvSpPr>
          <p:spPr>
            <a:xfrm>
              <a:off x="0" y="-38100"/>
              <a:ext cx="873322" cy="1621165"/>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3815838" y="-3686677"/>
            <a:ext cx="13836729" cy="12370498"/>
            <a:chOff x="0" y="0"/>
            <a:chExt cx="18448972" cy="16493998"/>
          </a:xfrm>
        </p:grpSpPr>
        <p:sp>
          <p:nvSpPr>
            <p:cNvPr id="7" name="Freeform 7"/>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9" name="Freeform 9"/>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11" name="Group 11"/>
          <p:cNvGrpSpPr/>
          <p:nvPr/>
        </p:nvGrpSpPr>
        <p:grpSpPr>
          <a:xfrm rot="-5400000">
            <a:off x="239450" y="3476691"/>
            <a:ext cx="6851142" cy="5941907"/>
            <a:chOff x="0" y="0"/>
            <a:chExt cx="1069284" cy="927376"/>
          </a:xfrm>
        </p:grpSpPr>
        <p:sp>
          <p:nvSpPr>
            <p:cNvPr id="12" name="Freeform 12"/>
            <p:cNvSpPr/>
            <p:nvPr/>
          </p:nvSpPr>
          <p:spPr>
            <a:xfrm>
              <a:off x="0" y="0"/>
              <a:ext cx="1069284" cy="927376"/>
            </a:xfrm>
            <a:custGeom>
              <a:avLst/>
              <a:gdLst/>
              <a:ahLst/>
              <a:cxnLst/>
              <a:rect l="l" t="t" r="r" b="b"/>
              <a:pathLst>
                <a:path w="1069284" h="927376">
                  <a:moveTo>
                    <a:pt x="53111" y="0"/>
                  </a:moveTo>
                  <a:lnTo>
                    <a:pt x="1016173" y="0"/>
                  </a:lnTo>
                  <a:cubicBezTo>
                    <a:pt x="1045505" y="0"/>
                    <a:pt x="1069284" y="23779"/>
                    <a:pt x="1069284" y="53111"/>
                  </a:cubicBezTo>
                  <a:lnTo>
                    <a:pt x="1069284" y="874265"/>
                  </a:lnTo>
                  <a:cubicBezTo>
                    <a:pt x="1069284" y="888351"/>
                    <a:pt x="1063688" y="901860"/>
                    <a:pt x="1053728" y="911820"/>
                  </a:cubicBezTo>
                  <a:cubicBezTo>
                    <a:pt x="1043767" y="921780"/>
                    <a:pt x="1030259" y="927376"/>
                    <a:pt x="1016173" y="927376"/>
                  </a:cubicBezTo>
                  <a:lnTo>
                    <a:pt x="53111" y="927376"/>
                  </a:lnTo>
                  <a:cubicBezTo>
                    <a:pt x="23779" y="927376"/>
                    <a:pt x="0" y="903597"/>
                    <a:pt x="0" y="874265"/>
                  </a:cubicBezTo>
                  <a:lnTo>
                    <a:pt x="0" y="53111"/>
                  </a:lnTo>
                  <a:cubicBezTo>
                    <a:pt x="0" y="23779"/>
                    <a:pt x="23779" y="0"/>
                    <a:pt x="53111" y="0"/>
                  </a:cubicBezTo>
                  <a:close/>
                </a:path>
              </a:pathLst>
            </a:custGeom>
            <a:solidFill>
              <a:srgbClr val="00244E"/>
            </a:solidFill>
          </p:spPr>
          <p:txBody>
            <a:bodyPr/>
            <a:lstStyle/>
            <a:p>
              <a:endParaRPr lang="en-US"/>
            </a:p>
          </p:txBody>
        </p:sp>
        <p:sp>
          <p:nvSpPr>
            <p:cNvPr id="13" name="TextBox 13"/>
            <p:cNvSpPr txBox="1"/>
            <p:nvPr/>
          </p:nvSpPr>
          <p:spPr>
            <a:xfrm>
              <a:off x="0" y="-38100"/>
              <a:ext cx="1069284" cy="965476"/>
            </a:xfrm>
            <a:prstGeom prst="rect">
              <a:avLst/>
            </a:prstGeom>
          </p:spPr>
          <p:txBody>
            <a:bodyPr lIns="50800" tIns="50800" rIns="50800" bIns="50800" rtlCol="0" anchor="ctr"/>
            <a:lstStyle/>
            <a:p>
              <a:pPr algn="ctr">
                <a:lnSpc>
                  <a:spcPts val="2659"/>
                </a:lnSpc>
              </a:pPr>
              <a:endParaRPr/>
            </a:p>
          </p:txBody>
        </p:sp>
      </p:grpSp>
      <p:sp>
        <p:nvSpPr>
          <p:cNvPr id="14" name="Freeform 14"/>
          <p:cNvSpPr/>
          <p:nvPr/>
        </p:nvSpPr>
        <p:spPr>
          <a:xfrm>
            <a:off x="7560879" y="3886019"/>
            <a:ext cx="9621126" cy="5123249"/>
          </a:xfrm>
          <a:custGeom>
            <a:avLst/>
            <a:gdLst/>
            <a:ahLst/>
            <a:cxnLst/>
            <a:rect l="l" t="t" r="r" b="b"/>
            <a:pathLst>
              <a:path w="9621126" h="5123249">
                <a:moveTo>
                  <a:pt x="0" y="0"/>
                </a:moveTo>
                <a:lnTo>
                  <a:pt x="9621126" y="0"/>
                </a:lnTo>
                <a:lnTo>
                  <a:pt x="9621126" y="5123250"/>
                </a:lnTo>
                <a:lnTo>
                  <a:pt x="0" y="5123250"/>
                </a:lnTo>
                <a:lnTo>
                  <a:pt x="0" y="0"/>
                </a:lnTo>
                <a:close/>
              </a:path>
            </a:pathLst>
          </a:custGeom>
          <a:blipFill>
            <a:blip r:embed="rId7"/>
            <a:stretch>
              <a:fillRect/>
            </a:stretch>
          </a:blipFill>
        </p:spPr>
        <p:txBody>
          <a:bodyPr/>
          <a:lstStyle/>
          <a:p>
            <a:endParaRPr lang="en-US"/>
          </a:p>
        </p:txBody>
      </p:sp>
      <p:sp>
        <p:nvSpPr>
          <p:cNvPr id="15" name="Freeform 15"/>
          <p:cNvSpPr/>
          <p:nvPr/>
        </p:nvSpPr>
        <p:spPr>
          <a:xfrm rot="3025745">
            <a:off x="9163159" y="2957637"/>
            <a:ext cx="451106" cy="1164144"/>
          </a:xfrm>
          <a:custGeom>
            <a:avLst/>
            <a:gdLst/>
            <a:ahLst/>
            <a:cxnLst/>
            <a:rect l="l" t="t" r="r" b="b"/>
            <a:pathLst>
              <a:path w="451106" h="1164144">
                <a:moveTo>
                  <a:pt x="0" y="0"/>
                </a:moveTo>
                <a:lnTo>
                  <a:pt x="451106" y="0"/>
                </a:lnTo>
                <a:lnTo>
                  <a:pt x="451106" y="1164143"/>
                </a:lnTo>
                <a:lnTo>
                  <a:pt x="0" y="116414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TextBox 16"/>
          <p:cNvSpPr txBox="1"/>
          <p:nvPr/>
        </p:nvSpPr>
        <p:spPr>
          <a:xfrm>
            <a:off x="327326" y="2159862"/>
            <a:ext cx="13085758" cy="526542"/>
          </a:xfrm>
          <a:prstGeom prst="rect">
            <a:avLst/>
          </a:prstGeom>
        </p:spPr>
        <p:txBody>
          <a:bodyPr lIns="0" tIns="0" rIns="0" bIns="0" rtlCol="0" anchor="t">
            <a:spAutoFit/>
          </a:bodyPr>
          <a:lstStyle/>
          <a:p>
            <a:pPr marL="712470" lvl="1" indent="-356235" algn="l">
              <a:lnSpc>
                <a:spcPts val="3564"/>
              </a:lnSpc>
              <a:buFont typeface="Arial"/>
              <a:buChar char="•"/>
            </a:pPr>
            <a:r>
              <a:rPr lang="en-US" sz="3300">
                <a:solidFill>
                  <a:srgbClr val="00244E"/>
                </a:solidFill>
                <a:latin typeface="Arial MT Pro"/>
                <a:ea typeface="Arial MT Pro"/>
                <a:cs typeface="Arial MT Pro"/>
                <a:sym typeface="Arial MT Pro"/>
              </a:rPr>
              <a:t>Typically between 7,100-8,600 results per submission round</a:t>
            </a:r>
          </a:p>
        </p:txBody>
      </p:sp>
      <p:sp>
        <p:nvSpPr>
          <p:cNvPr id="17" name="TextBox 17"/>
          <p:cNvSpPr txBox="1"/>
          <p:nvPr/>
        </p:nvSpPr>
        <p:spPr>
          <a:xfrm>
            <a:off x="694067" y="2861695"/>
            <a:ext cx="5714264" cy="6793992"/>
          </a:xfrm>
          <a:prstGeom prst="rect">
            <a:avLst/>
          </a:prstGeom>
        </p:spPr>
        <p:txBody>
          <a:bodyPr lIns="0" tIns="0" rIns="0" bIns="0" rtlCol="0" anchor="t">
            <a:spAutoFit/>
          </a:bodyPr>
          <a:lstStyle/>
          <a:p>
            <a:pPr algn="l">
              <a:lnSpc>
                <a:spcPts val="3564"/>
              </a:lnSpc>
            </a:pPr>
            <a:endParaRPr/>
          </a:p>
          <a:p>
            <a:pPr algn="ctr">
              <a:lnSpc>
                <a:spcPts val="3564"/>
              </a:lnSpc>
            </a:pPr>
            <a:r>
              <a:rPr lang="en-US" sz="3300" b="1">
                <a:solidFill>
                  <a:srgbClr val="FFFFFF"/>
                </a:solidFill>
                <a:latin typeface="Arial MT Pro Bold"/>
                <a:ea typeface="Arial MT Pro Bold"/>
                <a:cs typeface="Arial MT Pro Bold"/>
                <a:sym typeface="Arial MT Pro Bold"/>
              </a:rPr>
              <a:t>Statistics</a:t>
            </a:r>
          </a:p>
          <a:p>
            <a:pPr algn="l">
              <a:lnSpc>
                <a:spcPts val="3564"/>
              </a:lnSpc>
            </a:pPr>
            <a:endParaRPr lang="en-US" sz="3300" b="1">
              <a:solidFill>
                <a:srgbClr val="FFFFFF"/>
              </a:solidFill>
              <a:latin typeface="Arial MT Pro Bold"/>
              <a:ea typeface="Arial MT Pro Bold"/>
              <a:cs typeface="Arial MT Pro Bold"/>
              <a:sym typeface="Arial MT Pro Bold"/>
            </a:endParaRPr>
          </a:p>
          <a:p>
            <a:pPr marL="712470" lvl="1" indent="-356235" algn="l">
              <a:lnSpc>
                <a:spcPts val="3564"/>
              </a:lnSpc>
              <a:buFont typeface="Arial"/>
              <a:buChar char="•"/>
            </a:pPr>
            <a:r>
              <a:rPr lang="en-US" sz="3300">
                <a:solidFill>
                  <a:srgbClr val="FFFFFF"/>
                </a:solidFill>
                <a:latin typeface="Arial MT Pro"/>
                <a:ea typeface="Arial MT Pro"/>
                <a:cs typeface="Arial MT Pro"/>
                <a:sym typeface="Arial MT Pro"/>
              </a:rPr>
              <a:t>October: 80.97% average and 84.85% median</a:t>
            </a:r>
          </a:p>
          <a:p>
            <a:pPr algn="l">
              <a:lnSpc>
                <a:spcPts val="3564"/>
              </a:lnSpc>
            </a:pPr>
            <a:endParaRPr lang="en-US" sz="3300">
              <a:solidFill>
                <a:srgbClr val="FFFFFF"/>
              </a:solidFill>
              <a:latin typeface="Arial MT Pro"/>
              <a:ea typeface="Arial MT Pro"/>
              <a:cs typeface="Arial MT Pro"/>
              <a:sym typeface="Arial MT Pro"/>
            </a:endParaRPr>
          </a:p>
          <a:p>
            <a:pPr marL="712470" lvl="1" indent="-356235" algn="l">
              <a:lnSpc>
                <a:spcPts val="3564"/>
              </a:lnSpc>
              <a:buFont typeface="Arial"/>
              <a:buChar char="•"/>
            </a:pPr>
            <a:r>
              <a:rPr lang="en-US" sz="3300">
                <a:solidFill>
                  <a:srgbClr val="FFFFFF"/>
                </a:solidFill>
                <a:latin typeface="Arial MT Pro"/>
                <a:ea typeface="Arial MT Pro"/>
                <a:cs typeface="Arial MT Pro"/>
                <a:sym typeface="Arial MT Pro"/>
              </a:rPr>
              <a:t>December: 81.58% average and 84.85% median</a:t>
            </a:r>
          </a:p>
          <a:p>
            <a:pPr algn="l">
              <a:lnSpc>
                <a:spcPts val="3564"/>
              </a:lnSpc>
            </a:pPr>
            <a:endParaRPr lang="en-US" sz="3300">
              <a:solidFill>
                <a:srgbClr val="FFFFFF"/>
              </a:solidFill>
              <a:latin typeface="Arial MT Pro"/>
              <a:ea typeface="Arial MT Pro"/>
              <a:cs typeface="Arial MT Pro"/>
              <a:sym typeface="Arial MT Pro"/>
            </a:endParaRPr>
          </a:p>
          <a:p>
            <a:pPr marL="712470" lvl="1" indent="-356235" algn="l">
              <a:lnSpc>
                <a:spcPts val="3564"/>
              </a:lnSpc>
              <a:buFont typeface="Arial"/>
              <a:buChar char="•"/>
            </a:pPr>
            <a:r>
              <a:rPr lang="en-US" sz="3300">
                <a:solidFill>
                  <a:srgbClr val="FFFFFF"/>
                </a:solidFill>
                <a:latin typeface="Arial MT Pro"/>
                <a:ea typeface="Arial MT Pro"/>
                <a:cs typeface="Arial MT Pro"/>
                <a:sym typeface="Arial MT Pro"/>
              </a:rPr>
              <a:t>March: 82.82% average and 87.88% median</a:t>
            </a:r>
          </a:p>
          <a:p>
            <a:pPr algn="l">
              <a:lnSpc>
                <a:spcPts val="3564"/>
              </a:lnSpc>
            </a:pPr>
            <a:endParaRPr lang="en-US" sz="3300">
              <a:solidFill>
                <a:srgbClr val="FFFFFF"/>
              </a:solidFill>
              <a:latin typeface="Arial MT Pro"/>
              <a:ea typeface="Arial MT Pro"/>
              <a:cs typeface="Arial MT Pro"/>
              <a:sym typeface="Arial MT Pro"/>
            </a:endParaRPr>
          </a:p>
          <a:p>
            <a:pPr marL="712470" lvl="1" indent="-356235" algn="l">
              <a:lnSpc>
                <a:spcPts val="3564"/>
              </a:lnSpc>
              <a:buFont typeface="Arial"/>
              <a:buChar char="•"/>
            </a:pPr>
            <a:r>
              <a:rPr lang="en-US" sz="3300">
                <a:solidFill>
                  <a:srgbClr val="FFFFFF"/>
                </a:solidFill>
                <a:latin typeface="Arial MT Pro"/>
                <a:ea typeface="Arial MT Pro"/>
                <a:cs typeface="Arial MT Pro"/>
                <a:sym typeface="Arial MT Pro"/>
              </a:rPr>
              <a:t>identified most commonly missed questions</a:t>
            </a:r>
          </a:p>
        </p:txBody>
      </p:sp>
      <p:sp>
        <p:nvSpPr>
          <p:cNvPr id="18" name="TextBox 18"/>
          <p:cNvSpPr txBox="1"/>
          <p:nvPr/>
        </p:nvSpPr>
        <p:spPr>
          <a:xfrm>
            <a:off x="5828563" y="3191855"/>
            <a:ext cx="13085758" cy="347853"/>
          </a:xfrm>
          <a:prstGeom prst="rect">
            <a:avLst/>
          </a:prstGeom>
        </p:spPr>
        <p:txBody>
          <a:bodyPr lIns="0" tIns="0" rIns="0" bIns="0" rtlCol="0" anchor="t">
            <a:spAutoFit/>
          </a:bodyPr>
          <a:lstStyle/>
          <a:p>
            <a:pPr algn="ctr">
              <a:lnSpc>
                <a:spcPts val="2375"/>
              </a:lnSpc>
            </a:pPr>
            <a:r>
              <a:rPr lang="en-US" sz="2199">
                <a:solidFill>
                  <a:srgbClr val="00244E"/>
                </a:solidFill>
                <a:latin typeface="Arial MT Pro"/>
                <a:ea typeface="Arial MT Pro"/>
                <a:cs typeface="Arial MT Pro"/>
                <a:sym typeface="Arial MT Pro"/>
              </a:rPr>
              <a:t>Sample Field Analysis for a Question</a:t>
            </a:r>
          </a:p>
        </p:txBody>
      </p:sp>
      <p:sp>
        <p:nvSpPr>
          <p:cNvPr id="19" name="Freeform 19"/>
          <p:cNvSpPr/>
          <p:nvPr/>
        </p:nvSpPr>
        <p:spPr>
          <a:xfrm>
            <a:off x="15803860" y="2028734"/>
            <a:ext cx="1050461" cy="1077396"/>
          </a:xfrm>
          <a:custGeom>
            <a:avLst/>
            <a:gdLst/>
            <a:ahLst/>
            <a:cxnLst/>
            <a:rect l="l" t="t" r="r" b="b"/>
            <a:pathLst>
              <a:path w="1050461" h="1077396">
                <a:moveTo>
                  <a:pt x="0" y="0"/>
                </a:moveTo>
                <a:lnTo>
                  <a:pt x="1050461" y="0"/>
                </a:lnTo>
                <a:lnTo>
                  <a:pt x="1050461" y="1077396"/>
                </a:lnTo>
                <a:lnTo>
                  <a:pt x="0" y="107739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0" name="Freeform 20"/>
          <p:cNvSpPr/>
          <p:nvPr/>
        </p:nvSpPr>
        <p:spPr>
          <a:xfrm rot="1427113">
            <a:off x="17116771" y="1513533"/>
            <a:ext cx="1217223" cy="1847776"/>
          </a:xfrm>
          <a:custGeom>
            <a:avLst/>
            <a:gdLst/>
            <a:ahLst/>
            <a:cxnLst/>
            <a:rect l="l" t="t" r="r" b="b"/>
            <a:pathLst>
              <a:path w="1217223" h="1847776">
                <a:moveTo>
                  <a:pt x="0" y="0"/>
                </a:moveTo>
                <a:lnTo>
                  <a:pt x="1217223" y="0"/>
                </a:lnTo>
                <a:lnTo>
                  <a:pt x="1217223" y="1847776"/>
                </a:lnTo>
                <a:lnTo>
                  <a:pt x="0" y="1847776"/>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568086" y="106208"/>
            <a:ext cx="9151828" cy="1736979"/>
          </a:xfrm>
          <a:prstGeom prst="rect">
            <a:avLst/>
          </a:prstGeom>
        </p:spPr>
        <p:txBody>
          <a:bodyPr lIns="0" tIns="0" rIns="0" bIns="0" rtlCol="0" anchor="t">
            <a:spAutoFit/>
          </a:bodyPr>
          <a:lstStyle/>
          <a:p>
            <a:pPr algn="ctr">
              <a:lnSpc>
                <a:spcPts val="6317"/>
              </a:lnSpc>
              <a:spcBef>
                <a:spcPct val="0"/>
              </a:spcBef>
            </a:pPr>
            <a:r>
              <a:rPr lang="en-US" sz="5849" b="1">
                <a:solidFill>
                  <a:srgbClr val="000000"/>
                </a:solidFill>
                <a:latin typeface="Arial MT Pro Bold"/>
                <a:ea typeface="Arial MT Pro Bold"/>
                <a:cs typeface="Arial MT Pro Bold"/>
                <a:sym typeface="Arial MT Pro Bold"/>
              </a:rPr>
              <a:t>Data and Feedback from IDS 104 Implementation</a:t>
            </a:r>
          </a:p>
        </p:txBody>
      </p:sp>
      <p:grpSp>
        <p:nvGrpSpPr>
          <p:cNvPr id="3" name="Group 3"/>
          <p:cNvGrpSpPr/>
          <p:nvPr/>
        </p:nvGrpSpPr>
        <p:grpSpPr>
          <a:xfrm>
            <a:off x="14040645" y="-4088242"/>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5400000">
            <a:off x="7128180" y="-1870745"/>
            <a:ext cx="4031641" cy="13331739"/>
            <a:chOff x="0" y="0"/>
            <a:chExt cx="629233" cy="2080735"/>
          </a:xfrm>
        </p:grpSpPr>
        <p:sp>
          <p:nvSpPr>
            <p:cNvPr id="9" name="Freeform 9"/>
            <p:cNvSpPr/>
            <p:nvPr/>
          </p:nvSpPr>
          <p:spPr>
            <a:xfrm>
              <a:off x="0" y="0"/>
              <a:ext cx="629233" cy="2080735"/>
            </a:xfrm>
            <a:custGeom>
              <a:avLst/>
              <a:gdLst/>
              <a:ahLst/>
              <a:cxnLst/>
              <a:rect l="l" t="t" r="r" b="b"/>
              <a:pathLst>
                <a:path w="629233" h="2080735">
                  <a:moveTo>
                    <a:pt x="90254" y="0"/>
                  </a:moveTo>
                  <a:lnTo>
                    <a:pt x="538980" y="0"/>
                  </a:lnTo>
                  <a:cubicBezTo>
                    <a:pt x="588825" y="0"/>
                    <a:pt x="629233" y="40408"/>
                    <a:pt x="629233" y="90254"/>
                  </a:cubicBezTo>
                  <a:lnTo>
                    <a:pt x="629233" y="1990481"/>
                  </a:lnTo>
                  <a:cubicBezTo>
                    <a:pt x="629233" y="2040327"/>
                    <a:pt x="588825" y="2080735"/>
                    <a:pt x="538980" y="2080735"/>
                  </a:cubicBezTo>
                  <a:lnTo>
                    <a:pt x="90254" y="2080735"/>
                  </a:lnTo>
                  <a:cubicBezTo>
                    <a:pt x="40408" y="2080735"/>
                    <a:pt x="0" y="2040327"/>
                    <a:pt x="0" y="1990481"/>
                  </a:cubicBezTo>
                  <a:lnTo>
                    <a:pt x="0" y="90254"/>
                  </a:lnTo>
                  <a:cubicBezTo>
                    <a:pt x="0" y="40408"/>
                    <a:pt x="40408" y="0"/>
                    <a:pt x="90254" y="0"/>
                  </a:cubicBezTo>
                  <a:close/>
                </a:path>
              </a:pathLst>
            </a:custGeom>
            <a:solidFill>
              <a:srgbClr val="00244E"/>
            </a:solidFill>
          </p:spPr>
          <p:txBody>
            <a:bodyPr/>
            <a:lstStyle/>
            <a:p>
              <a:endParaRPr lang="en-US"/>
            </a:p>
          </p:txBody>
        </p:sp>
        <p:sp>
          <p:nvSpPr>
            <p:cNvPr id="10" name="TextBox 10"/>
            <p:cNvSpPr txBox="1"/>
            <p:nvPr/>
          </p:nvSpPr>
          <p:spPr>
            <a:xfrm>
              <a:off x="0" y="-38100"/>
              <a:ext cx="629233" cy="2118835"/>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391506" y="1947340"/>
            <a:ext cx="17504988" cy="914019"/>
          </a:xfrm>
          <a:prstGeom prst="rect">
            <a:avLst/>
          </a:prstGeom>
        </p:spPr>
        <p:txBody>
          <a:bodyPr lIns="0" tIns="0" rIns="0" bIns="0" rtlCol="0" anchor="t">
            <a:spAutoFit/>
          </a:bodyPr>
          <a:lstStyle/>
          <a:p>
            <a:pPr marL="669291" lvl="1" indent="-334646" algn="l">
              <a:lnSpc>
                <a:spcPts val="3348"/>
              </a:lnSpc>
              <a:buFont typeface="Arial"/>
              <a:buChar char="•"/>
            </a:pPr>
            <a:r>
              <a:rPr lang="en-US" sz="3100">
                <a:solidFill>
                  <a:srgbClr val="1D1C18"/>
                </a:solidFill>
                <a:latin typeface="Arial MT Pro"/>
                <a:ea typeface="Arial MT Pro"/>
                <a:cs typeface="Arial MT Pro"/>
                <a:sym typeface="Arial MT Pro"/>
              </a:rPr>
              <a:t>Text feedback analysis: Customer Experience Insights report and internal Microsoft CoPilot analysis</a:t>
            </a:r>
          </a:p>
        </p:txBody>
      </p:sp>
      <p:sp>
        <p:nvSpPr>
          <p:cNvPr id="12" name="TextBox 12"/>
          <p:cNvSpPr txBox="1"/>
          <p:nvPr/>
        </p:nvSpPr>
        <p:spPr>
          <a:xfrm>
            <a:off x="2651564" y="3051859"/>
            <a:ext cx="12984873" cy="3457956"/>
          </a:xfrm>
          <a:prstGeom prst="rect">
            <a:avLst/>
          </a:prstGeom>
        </p:spPr>
        <p:txBody>
          <a:bodyPr lIns="0" tIns="0" rIns="0" bIns="0" rtlCol="0" anchor="t">
            <a:spAutoFit/>
          </a:bodyPr>
          <a:lstStyle/>
          <a:p>
            <a:pPr algn="ctr">
              <a:lnSpc>
                <a:spcPts val="3564"/>
              </a:lnSpc>
            </a:pPr>
            <a:r>
              <a:rPr lang="en-US" sz="3300" b="1">
                <a:solidFill>
                  <a:srgbClr val="FFFFFF"/>
                </a:solidFill>
                <a:latin typeface="Arial MT Pro Bold"/>
                <a:ea typeface="Arial MT Pro Bold"/>
                <a:cs typeface="Arial MT Pro Bold"/>
                <a:sym typeface="Arial MT Pro Bold"/>
              </a:rPr>
              <a:t>Executive Summary from Customer Experience Insights Report:</a:t>
            </a:r>
          </a:p>
          <a:p>
            <a:pPr algn="ctr">
              <a:lnSpc>
                <a:spcPts val="3780"/>
              </a:lnSpc>
            </a:pPr>
            <a:endParaRPr lang="en-US" sz="3300" b="1">
              <a:solidFill>
                <a:srgbClr val="FFFFFF"/>
              </a:solidFill>
              <a:latin typeface="Arial MT Pro Bold"/>
              <a:ea typeface="Arial MT Pro Bold"/>
              <a:cs typeface="Arial MT Pro Bold"/>
              <a:sym typeface="Arial MT Pro Bold"/>
            </a:endParaRPr>
          </a:p>
          <a:p>
            <a:pPr algn="ctr">
              <a:lnSpc>
                <a:spcPts val="3240"/>
              </a:lnSpc>
              <a:spcBef>
                <a:spcPct val="0"/>
              </a:spcBef>
            </a:pPr>
            <a:r>
              <a:rPr lang="en-US" sz="3000">
                <a:solidFill>
                  <a:srgbClr val="FFFFFF"/>
                </a:solidFill>
                <a:latin typeface="Arial MT Pro"/>
                <a:ea typeface="Arial MT Pro"/>
                <a:cs typeface="Arial MT Pro"/>
                <a:sym typeface="Arial MT Pro"/>
              </a:rPr>
              <a:t>“Across two large datasets (December 2025 and March 2026), learner feedback shows consistently high engagement (~55% explicitly positive), low technical friction (&lt;1–2%), and increasing depth of conceptual reflection over time. March feedback suggests stronger metacognitive engagement with the SIFT framework and credibility evaluation. The activity demonstrates instructional effectiveness with limited UX friction.” </a:t>
            </a:r>
          </a:p>
        </p:txBody>
      </p:sp>
      <p:sp>
        <p:nvSpPr>
          <p:cNvPr id="13" name="Freeform 13"/>
          <p:cNvSpPr/>
          <p:nvPr/>
        </p:nvSpPr>
        <p:spPr>
          <a:xfrm>
            <a:off x="9554932" y="7030934"/>
            <a:ext cx="4629539" cy="3113365"/>
          </a:xfrm>
          <a:custGeom>
            <a:avLst/>
            <a:gdLst/>
            <a:ahLst/>
            <a:cxnLst/>
            <a:rect l="l" t="t" r="r" b="b"/>
            <a:pathLst>
              <a:path w="4629539" h="3113365">
                <a:moveTo>
                  <a:pt x="0" y="0"/>
                </a:moveTo>
                <a:lnTo>
                  <a:pt x="4629539" y="0"/>
                </a:lnTo>
                <a:lnTo>
                  <a:pt x="4629539" y="3113364"/>
                </a:lnTo>
                <a:lnTo>
                  <a:pt x="0" y="3113364"/>
                </a:lnTo>
                <a:lnTo>
                  <a:pt x="0" y="0"/>
                </a:lnTo>
                <a:close/>
              </a:path>
            </a:pathLst>
          </a:custGeom>
          <a:blipFill>
            <a:blip r:embed="rId7"/>
            <a:stretch>
              <a:fillRect/>
            </a:stretch>
          </a:blipFill>
        </p:spPr>
        <p:txBody>
          <a:bodyPr/>
          <a:lstStyle/>
          <a:p>
            <a:endParaRPr lang="en-US"/>
          </a:p>
        </p:txBody>
      </p:sp>
      <p:sp>
        <p:nvSpPr>
          <p:cNvPr id="14" name="Freeform 14"/>
          <p:cNvSpPr/>
          <p:nvPr/>
        </p:nvSpPr>
        <p:spPr>
          <a:xfrm flipH="1" flipV="1">
            <a:off x="5495232" y="8076861"/>
            <a:ext cx="3942605" cy="2000872"/>
          </a:xfrm>
          <a:custGeom>
            <a:avLst/>
            <a:gdLst/>
            <a:ahLst/>
            <a:cxnLst/>
            <a:rect l="l" t="t" r="r" b="b"/>
            <a:pathLst>
              <a:path w="3942605" h="2000872">
                <a:moveTo>
                  <a:pt x="3942605" y="2000872"/>
                </a:moveTo>
                <a:lnTo>
                  <a:pt x="0" y="2000872"/>
                </a:lnTo>
                <a:lnTo>
                  <a:pt x="0" y="0"/>
                </a:lnTo>
                <a:lnTo>
                  <a:pt x="3942605" y="0"/>
                </a:lnTo>
                <a:lnTo>
                  <a:pt x="3942605" y="2000872"/>
                </a:lnTo>
                <a:close/>
              </a:path>
            </a:pathLst>
          </a:custGeom>
          <a:blipFill>
            <a:blip r:embed="rId8"/>
            <a:stretch>
              <a:fillRect/>
            </a:stretch>
          </a:blipFill>
        </p:spPr>
        <p:txBody>
          <a:bodyPr/>
          <a:lstStyle/>
          <a:p>
            <a:endParaRPr lang="en-US"/>
          </a:p>
        </p:txBody>
      </p:sp>
      <p:sp>
        <p:nvSpPr>
          <p:cNvPr id="15" name="TextBox 15"/>
          <p:cNvSpPr txBox="1"/>
          <p:nvPr/>
        </p:nvSpPr>
        <p:spPr>
          <a:xfrm>
            <a:off x="5884552" y="8568566"/>
            <a:ext cx="3163965" cy="849478"/>
          </a:xfrm>
          <a:prstGeom prst="rect">
            <a:avLst/>
          </a:prstGeom>
        </p:spPr>
        <p:txBody>
          <a:bodyPr lIns="0" tIns="0" rIns="0" bIns="0" rtlCol="0" anchor="t">
            <a:spAutoFit/>
          </a:bodyPr>
          <a:lstStyle/>
          <a:p>
            <a:pPr algn="ctr">
              <a:lnSpc>
                <a:spcPts val="2149"/>
              </a:lnSpc>
              <a:spcBef>
                <a:spcPct val="0"/>
              </a:spcBef>
            </a:pPr>
            <a:r>
              <a:rPr lang="en-US" sz="1989" b="1">
                <a:solidFill>
                  <a:srgbClr val="00244E"/>
                </a:solidFill>
                <a:latin typeface="Arial MT Pro Bold"/>
                <a:ea typeface="Arial MT Pro Bold"/>
                <a:cs typeface="Arial MT Pro Bold"/>
                <a:sym typeface="Arial MT Pro Bold"/>
              </a:rPr>
              <a:t>“I loved doing this, it felt like I was in my own detective little world.”</a:t>
            </a:r>
          </a:p>
        </p:txBody>
      </p:sp>
      <p:sp>
        <p:nvSpPr>
          <p:cNvPr id="16" name="Freeform 16"/>
          <p:cNvSpPr/>
          <p:nvPr/>
        </p:nvSpPr>
        <p:spPr>
          <a:xfrm flipH="1">
            <a:off x="114597" y="6810945"/>
            <a:ext cx="5073933" cy="3412220"/>
          </a:xfrm>
          <a:custGeom>
            <a:avLst/>
            <a:gdLst/>
            <a:ahLst/>
            <a:cxnLst/>
            <a:rect l="l" t="t" r="r" b="b"/>
            <a:pathLst>
              <a:path w="5073933" h="3412220">
                <a:moveTo>
                  <a:pt x="5073933" y="0"/>
                </a:moveTo>
                <a:lnTo>
                  <a:pt x="0" y="0"/>
                </a:lnTo>
                <a:lnTo>
                  <a:pt x="0" y="3412220"/>
                </a:lnTo>
                <a:lnTo>
                  <a:pt x="5073933" y="3412220"/>
                </a:lnTo>
                <a:lnTo>
                  <a:pt x="5073933" y="0"/>
                </a:lnTo>
                <a:close/>
              </a:path>
            </a:pathLst>
          </a:custGeom>
          <a:blipFill>
            <a:blip r:embed="rId7"/>
            <a:stretch>
              <a:fillRect/>
            </a:stretch>
          </a:blipFill>
        </p:spPr>
        <p:txBody>
          <a:bodyPr/>
          <a:lstStyle/>
          <a:p>
            <a:endParaRPr lang="en-US"/>
          </a:p>
        </p:txBody>
      </p:sp>
      <p:sp>
        <p:nvSpPr>
          <p:cNvPr id="17" name="TextBox 17"/>
          <p:cNvSpPr txBox="1"/>
          <p:nvPr/>
        </p:nvSpPr>
        <p:spPr>
          <a:xfrm>
            <a:off x="426155" y="7182388"/>
            <a:ext cx="4431766" cy="2180687"/>
          </a:xfrm>
          <a:prstGeom prst="rect">
            <a:avLst/>
          </a:prstGeom>
        </p:spPr>
        <p:txBody>
          <a:bodyPr lIns="0" tIns="0" rIns="0" bIns="0" rtlCol="0" anchor="t">
            <a:spAutoFit/>
          </a:bodyPr>
          <a:lstStyle/>
          <a:p>
            <a:pPr algn="ctr">
              <a:lnSpc>
                <a:spcPts val="2143"/>
              </a:lnSpc>
              <a:spcBef>
                <a:spcPct val="0"/>
              </a:spcBef>
            </a:pPr>
            <a:r>
              <a:rPr lang="en-US" sz="1985" b="1">
                <a:solidFill>
                  <a:srgbClr val="00244E"/>
                </a:solidFill>
                <a:latin typeface="Arial MT Pro Bold"/>
                <a:ea typeface="Arial MT Pro Bold"/>
                <a:cs typeface="Arial MT Pro Bold"/>
                <a:sym typeface="Arial MT Pro Bold"/>
              </a:rPr>
              <a:t>“The activity helped me understand how to evaluate sources using methods like SIFT and CCOW. It was especially helpful to see how bias, missing evidence, and emotional language can affect a source's reliability.”</a:t>
            </a:r>
          </a:p>
          <a:p>
            <a:pPr algn="ctr">
              <a:lnSpc>
                <a:spcPts val="2143"/>
              </a:lnSpc>
              <a:spcBef>
                <a:spcPct val="0"/>
              </a:spcBef>
            </a:pPr>
            <a:endParaRPr lang="en-US" sz="1985" b="1">
              <a:solidFill>
                <a:srgbClr val="00244E"/>
              </a:solidFill>
              <a:latin typeface="Arial MT Pro Bold"/>
              <a:ea typeface="Arial MT Pro Bold"/>
              <a:cs typeface="Arial MT Pro Bold"/>
              <a:sym typeface="Arial MT Pro Bold"/>
            </a:endParaRPr>
          </a:p>
        </p:txBody>
      </p:sp>
      <p:sp>
        <p:nvSpPr>
          <p:cNvPr id="18" name="Freeform 18"/>
          <p:cNvSpPr/>
          <p:nvPr/>
        </p:nvSpPr>
        <p:spPr>
          <a:xfrm>
            <a:off x="14301566" y="7991272"/>
            <a:ext cx="3986434" cy="2023115"/>
          </a:xfrm>
          <a:custGeom>
            <a:avLst/>
            <a:gdLst/>
            <a:ahLst/>
            <a:cxnLst/>
            <a:rect l="l" t="t" r="r" b="b"/>
            <a:pathLst>
              <a:path w="3986434" h="2023115">
                <a:moveTo>
                  <a:pt x="0" y="0"/>
                </a:moveTo>
                <a:lnTo>
                  <a:pt x="3986434" y="0"/>
                </a:lnTo>
                <a:lnTo>
                  <a:pt x="3986434" y="2023115"/>
                </a:lnTo>
                <a:lnTo>
                  <a:pt x="0" y="2023115"/>
                </a:lnTo>
                <a:lnTo>
                  <a:pt x="0" y="0"/>
                </a:lnTo>
                <a:close/>
              </a:path>
            </a:pathLst>
          </a:custGeom>
          <a:blipFill>
            <a:blip r:embed="rId8"/>
            <a:stretch>
              <a:fillRect/>
            </a:stretch>
          </a:blipFill>
        </p:spPr>
        <p:txBody>
          <a:bodyPr/>
          <a:lstStyle/>
          <a:p>
            <a:endParaRPr lang="en-US"/>
          </a:p>
        </p:txBody>
      </p:sp>
      <p:sp>
        <p:nvSpPr>
          <p:cNvPr id="19" name="TextBox 19"/>
          <p:cNvSpPr txBox="1"/>
          <p:nvPr/>
        </p:nvSpPr>
        <p:spPr>
          <a:xfrm>
            <a:off x="14665934" y="8568566"/>
            <a:ext cx="3096945" cy="1114994"/>
          </a:xfrm>
          <a:prstGeom prst="rect">
            <a:avLst/>
          </a:prstGeom>
        </p:spPr>
        <p:txBody>
          <a:bodyPr lIns="0" tIns="0" rIns="0" bIns="0" rtlCol="0" anchor="t">
            <a:spAutoFit/>
          </a:bodyPr>
          <a:lstStyle/>
          <a:p>
            <a:pPr algn="ctr">
              <a:lnSpc>
                <a:spcPts val="2143"/>
              </a:lnSpc>
              <a:spcBef>
                <a:spcPct val="0"/>
              </a:spcBef>
            </a:pPr>
            <a:r>
              <a:rPr lang="en-US" sz="1985" b="1">
                <a:solidFill>
                  <a:srgbClr val="00244E"/>
                </a:solidFill>
                <a:latin typeface="Arial MT Pro Bold"/>
                <a:ea typeface="Arial MT Pro Bold"/>
                <a:cs typeface="Arial MT Pro Bold"/>
                <a:sym typeface="Arial MT Pro Bold"/>
              </a:rPr>
              <a:t>“Honestly a real fun activity and should definitely have more like this.”</a:t>
            </a:r>
          </a:p>
        </p:txBody>
      </p:sp>
      <p:sp>
        <p:nvSpPr>
          <p:cNvPr id="20" name="TextBox 20"/>
          <p:cNvSpPr txBox="1"/>
          <p:nvPr/>
        </p:nvSpPr>
        <p:spPr>
          <a:xfrm>
            <a:off x="10003559" y="7612696"/>
            <a:ext cx="3732286" cy="1114994"/>
          </a:xfrm>
          <a:prstGeom prst="rect">
            <a:avLst/>
          </a:prstGeom>
        </p:spPr>
        <p:txBody>
          <a:bodyPr lIns="0" tIns="0" rIns="0" bIns="0" rtlCol="0" anchor="t">
            <a:spAutoFit/>
          </a:bodyPr>
          <a:lstStyle/>
          <a:p>
            <a:pPr algn="ctr">
              <a:lnSpc>
                <a:spcPts val="2143"/>
              </a:lnSpc>
              <a:spcBef>
                <a:spcPct val="0"/>
              </a:spcBef>
            </a:pPr>
            <a:r>
              <a:rPr lang="en-US" sz="1985" b="1">
                <a:solidFill>
                  <a:srgbClr val="00244E"/>
                </a:solidFill>
                <a:latin typeface="Arial MT Pro Bold"/>
                <a:ea typeface="Arial MT Pro Bold"/>
                <a:cs typeface="Arial MT Pro Bold"/>
                <a:sym typeface="Arial MT Pro Bold"/>
              </a:rPr>
              <a:t>“This was a super fun and helpful way to take on the confusing age of digital media we're in! Thank you so much!”</a:t>
            </a:r>
          </a:p>
        </p:txBody>
      </p:sp>
      <p:sp>
        <p:nvSpPr>
          <p:cNvPr id="21" name="TextBox 21"/>
          <p:cNvSpPr txBox="1"/>
          <p:nvPr/>
        </p:nvSpPr>
        <p:spPr>
          <a:xfrm>
            <a:off x="15960269" y="5857302"/>
            <a:ext cx="2598061" cy="953643"/>
          </a:xfrm>
          <a:prstGeom prst="rect">
            <a:avLst/>
          </a:prstGeom>
        </p:spPr>
        <p:txBody>
          <a:bodyPr lIns="0" tIns="0" rIns="0" bIns="0" rtlCol="0" anchor="t">
            <a:spAutoFit/>
          </a:bodyPr>
          <a:lstStyle/>
          <a:p>
            <a:pPr algn="ctr">
              <a:lnSpc>
                <a:spcPts val="3456"/>
              </a:lnSpc>
              <a:spcBef>
                <a:spcPct val="0"/>
              </a:spcBef>
            </a:pPr>
            <a:r>
              <a:rPr lang="en-US" sz="3200" b="1">
                <a:solidFill>
                  <a:srgbClr val="00559A"/>
                </a:solidFill>
                <a:latin typeface="Arial MT Pro Bold"/>
                <a:ea typeface="Arial MT Pro Bold"/>
                <a:cs typeface="Arial MT Pro Bold"/>
                <a:sym typeface="Arial MT Pro Bold"/>
              </a:rPr>
              <a:t>Student Feedback</a:t>
            </a:r>
          </a:p>
        </p:txBody>
      </p:sp>
      <p:sp>
        <p:nvSpPr>
          <p:cNvPr id="22" name="Freeform 22"/>
          <p:cNvSpPr/>
          <p:nvPr/>
        </p:nvSpPr>
        <p:spPr>
          <a:xfrm rot="2079264" flipH="1">
            <a:off x="17171348" y="6792477"/>
            <a:ext cx="526257" cy="1358084"/>
          </a:xfrm>
          <a:custGeom>
            <a:avLst/>
            <a:gdLst/>
            <a:ahLst/>
            <a:cxnLst/>
            <a:rect l="l" t="t" r="r" b="b"/>
            <a:pathLst>
              <a:path w="526257" h="1358084">
                <a:moveTo>
                  <a:pt x="526258" y="0"/>
                </a:moveTo>
                <a:lnTo>
                  <a:pt x="0" y="0"/>
                </a:lnTo>
                <a:lnTo>
                  <a:pt x="0" y="1358084"/>
                </a:lnTo>
                <a:lnTo>
                  <a:pt x="526258" y="1358084"/>
                </a:lnTo>
                <a:lnTo>
                  <a:pt x="526258"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21531">
            <a:off x="16503763" y="3886310"/>
            <a:ext cx="3378619" cy="5910120"/>
          </a:xfrm>
          <a:custGeom>
            <a:avLst/>
            <a:gdLst/>
            <a:ahLst/>
            <a:cxnLst/>
            <a:rect l="l" t="t" r="r" b="b"/>
            <a:pathLst>
              <a:path w="3378619" h="5910120">
                <a:moveTo>
                  <a:pt x="0" y="0"/>
                </a:moveTo>
                <a:lnTo>
                  <a:pt x="3378619" y="0"/>
                </a:lnTo>
                <a:lnTo>
                  <a:pt x="3378619" y="5910121"/>
                </a:lnTo>
                <a:lnTo>
                  <a:pt x="0" y="5910121"/>
                </a:lnTo>
                <a:lnTo>
                  <a:pt x="0" y="0"/>
                </a:lnTo>
                <a:close/>
              </a:path>
            </a:pathLst>
          </a:custGeom>
          <a:blipFill>
            <a:blip>
              <a:alphaModFix amt="65000"/>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3" name="Group 3"/>
          <p:cNvGrpSpPr/>
          <p:nvPr/>
        </p:nvGrpSpPr>
        <p:grpSpPr>
          <a:xfrm>
            <a:off x="13815838" y="-3686677"/>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grpSp>
        <p:nvGrpSpPr>
          <p:cNvPr id="7" name="Group 7"/>
          <p:cNvGrpSpPr/>
          <p:nvPr/>
        </p:nvGrpSpPr>
        <p:grpSpPr>
          <a:xfrm rot="1055549">
            <a:off x="-7545585" y="3298124"/>
            <a:ext cx="15666073" cy="11901149"/>
            <a:chOff x="0" y="0"/>
            <a:chExt cx="20888097" cy="15868199"/>
          </a:xfrm>
        </p:grpSpPr>
        <p:sp>
          <p:nvSpPr>
            <p:cNvPr id="8" name="Freeform 8"/>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4"/>
                  </a:ext>
                </a:extLst>
              </a:blip>
              <a:stretch>
                <a:fillRect t="-23963"/>
              </a:stretch>
            </a:blipFill>
          </p:spPr>
          <p:txBody>
            <a:bodyPr/>
            <a:lstStyle/>
            <a:p>
              <a:endParaRPr lang="en-US"/>
            </a:p>
          </p:txBody>
        </p:sp>
        <p:sp>
          <p:nvSpPr>
            <p:cNvPr id="9" name="Freeform 9"/>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5"/>
                  </a:ext>
                </a:extLst>
              </a:blip>
              <a:stretch>
                <a:fillRect t="-16573" r="-364"/>
              </a:stretch>
            </a:blipFill>
          </p:spPr>
          <p:txBody>
            <a:bodyPr/>
            <a:lstStyle/>
            <a:p>
              <a:endParaRPr lang="en-US"/>
            </a:p>
          </p:txBody>
        </p:sp>
        <p:sp>
          <p:nvSpPr>
            <p:cNvPr id="10" name="Freeform 10"/>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6"/>
                  </a:ext>
                </a:extLst>
              </a:blip>
              <a:stretch>
                <a:fillRect t="-30678" r="-3730"/>
              </a:stretch>
            </a:blipFill>
          </p:spPr>
          <p:txBody>
            <a:bodyPr/>
            <a:lstStyle/>
            <a:p>
              <a:endParaRPr lang="en-US"/>
            </a:p>
          </p:txBody>
        </p:sp>
      </p:grpSp>
      <p:sp>
        <p:nvSpPr>
          <p:cNvPr id="11" name="Freeform 11"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7"/>
            <a:stretch>
              <a:fillRect/>
            </a:stretch>
          </a:blipFill>
        </p:spPr>
        <p:txBody>
          <a:bodyPr/>
          <a:lstStyle/>
          <a:p>
            <a:endParaRPr lang="en-US"/>
          </a:p>
        </p:txBody>
      </p:sp>
      <p:sp>
        <p:nvSpPr>
          <p:cNvPr id="12" name="Freeform 12"/>
          <p:cNvSpPr/>
          <p:nvPr/>
        </p:nvSpPr>
        <p:spPr>
          <a:xfrm rot="741340">
            <a:off x="12878601" y="6426554"/>
            <a:ext cx="5439198" cy="4514534"/>
          </a:xfrm>
          <a:custGeom>
            <a:avLst/>
            <a:gdLst/>
            <a:ahLst/>
            <a:cxnLst/>
            <a:rect l="l" t="t" r="r" b="b"/>
            <a:pathLst>
              <a:path w="5439198" h="4514534">
                <a:moveTo>
                  <a:pt x="0" y="0"/>
                </a:moveTo>
                <a:lnTo>
                  <a:pt x="5439198" y="0"/>
                </a:lnTo>
                <a:lnTo>
                  <a:pt x="5439198" y="4514534"/>
                </a:lnTo>
                <a:lnTo>
                  <a:pt x="0" y="4514534"/>
                </a:lnTo>
                <a:lnTo>
                  <a:pt x="0" y="0"/>
                </a:lnTo>
                <a:close/>
              </a:path>
            </a:pathLst>
          </a:custGeom>
          <a:blipFill>
            <a:blip>
              <a:alphaModFix amt="73000"/>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3" name="TextBox 13"/>
          <p:cNvSpPr txBox="1"/>
          <p:nvPr/>
        </p:nvSpPr>
        <p:spPr>
          <a:xfrm>
            <a:off x="4171533" y="6266425"/>
            <a:ext cx="9944934" cy="769239"/>
          </a:xfrm>
          <a:prstGeom prst="rect">
            <a:avLst/>
          </a:prstGeom>
        </p:spPr>
        <p:txBody>
          <a:bodyPr lIns="0" tIns="0" rIns="0" bIns="0" rtlCol="0" anchor="t">
            <a:spAutoFit/>
          </a:bodyPr>
          <a:lstStyle/>
          <a:p>
            <a:pPr algn="ctr">
              <a:lnSpc>
                <a:spcPts val="5238"/>
              </a:lnSpc>
              <a:spcBef>
                <a:spcPct val="0"/>
              </a:spcBef>
            </a:pPr>
            <a:r>
              <a:rPr lang="en-US" sz="4850" b="1">
                <a:solidFill>
                  <a:srgbClr val="00244E"/>
                </a:solidFill>
                <a:latin typeface="Arial MT Pro Bold"/>
                <a:ea typeface="Arial MT Pro Bold"/>
                <a:cs typeface="Arial MT Pro Bold"/>
                <a:sym typeface="Arial MT Pro Bold"/>
              </a:rPr>
              <a:t>The Ask: Find a scalable solution </a:t>
            </a:r>
          </a:p>
        </p:txBody>
      </p:sp>
      <p:sp>
        <p:nvSpPr>
          <p:cNvPr id="14" name="TextBox 14"/>
          <p:cNvSpPr txBox="1"/>
          <p:nvPr/>
        </p:nvSpPr>
        <p:spPr>
          <a:xfrm>
            <a:off x="0" y="3154021"/>
            <a:ext cx="18193073" cy="1426479"/>
          </a:xfrm>
          <a:prstGeom prst="rect">
            <a:avLst/>
          </a:prstGeom>
        </p:spPr>
        <p:txBody>
          <a:bodyPr lIns="0" tIns="0" rIns="0" bIns="0" rtlCol="0" anchor="t">
            <a:spAutoFit/>
          </a:bodyPr>
          <a:lstStyle/>
          <a:p>
            <a:pPr algn="ctr">
              <a:lnSpc>
                <a:spcPts val="5239"/>
              </a:lnSpc>
              <a:spcBef>
                <a:spcPct val="0"/>
              </a:spcBef>
            </a:pPr>
            <a:r>
              <a:rPr lang="en-US" sz="4850" b="1">
                <a:solidFill>
                  <a:srgbClr val="00244E"/>
                </a:solidFill>
                <a:latin typeface="Arial MT Pro Bold"/>
                <a:ea typeface="Arial MT Pro Bold"/>
                <a:cs typeface="Arial MT Pro Bold"/>
                <a:sym typeface="Arial MT Pro Bold"/>
              </a:rPr>
              <a:t>The Task: Find a way to serve over 200k students with less than ten librarians and a grading-free approach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6436221" y="536448"/>
            <a:ext cx="5415558"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Where to Next?</a:t>
            </a:r>
          </a:p>
        </p:txBody>
      </p:sp>
      <p:sp>
        <p:nvSpPr>
          <p:cNvPr id="12" name="TextBox 12"/>
          <p:cNvSpPr txBox="1"/>
          <p:nvPr/>
        </p:nvSpPr>
        <p:spPr>
          <a:xfrm>
            <a:off x="0" y="2460472"/>
            <a:ext cx="18288000" cy="1439223"/>
          </a:xfrm>
          <a:prstGeom prst="rect">
            <a:avLst/>
          </a:prstGeom>
        </p:spPr>
        <p:txBody>
          <a:bodyPr lIns="0" tIns="0" rIns="0" bIns="0" rtlCol="0" anchor="t">
            <a:spAutoFit/>
          </a:bodyPr>
          <a:lstStyle/>
          <a:p>
            <a:pPr algn="ctr">
              <a:lnSpc>
                <a:spcPts val="5240"/>
              </a:lnSpc>
              <a:spcBef>
                <a:spcPct val="0"/>
              </a:spcBef>
            </a:pPr>
            <a:r>
              <a:rPr lang="en-US" sz="4851" b="1">
                <a:solidFill>
                  <a:srgbClr val="00244E"/>
                </a:solidFill>
                <a:latin typeface="Arial MT Pro Bold"/>
                <a:ea typeface="Arial MT Pro Bold"/>
                <a:cs typeface="Arial MT Pro Bold"/>
                <a:sym typeface="Arial MT Pro Bold"/>
              </a:rPr>
              <a:t>Subject Specific Badges-Nursing, Business, History, and more!</a:t>
            </a:r>
          </a:p>
        </p:txBody>
      </p:sp>
      <p:sp>
        <p:nvSpPr>
          <p:cNvPr id="13" name="TextBox 13"/>
          <p:cNvSpPr txBox="1"/>
          <p:nvPr/>
        </p:nvSpPr>
        <p:spPr>
          <a:xfrm>
            <a:off x="1842268" y="5632922"/>
            <a:ext cx="14769703" cy="769239"/>
          </a:xfrm>
          <a:prstGeom prst="rect">
            <a:avLst/>
          </a:prstGeom>
        </p:spPr>
        <p:txBody>
          <a:bodyPr lIns="0" tIns="0" rIns="0" bIns="0" rtlCol="0" anchor="t">
            <a:spAutoFit/>
          </a:bodyPr>
          <a:lstStyle/>
          <a:p>
            <a:pPr algn="ctr">
              <a:lnSpc>
                <a:spcPts val="5238"/>
              </a:lnSpc>
              <a:spcBef>
                <a:spcPct val="0"/>
              </a:spcBef>
            </a:pPr>
            <a:r>
              <a:rPr lang="en-US" sz="4850" b="1">
                <a:solidFill>
                  <a:srgbClr val="00244E"/>
                </a:solidFill>
                <a:latin typeface="Arial MT Pro Bold"/>
                <a:ea typeface="Arial MT Pro Bold"/>
                <a:cs typeface="Arial MT Pro Bold"/>
                <a:sym typeface="Arial MT Pro Bold"/>
              </a:rPr>
              <a:t>Maintenance and Updates-keeping up with change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6625307" y="348189"/>
            <a:ext cx="5037386"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Try Them Out!</a:t>
            </a:r>
          </a:p>
        </p:txBody>
      </p:sp>
      <p:sp>
        <p:nvSpPr>
          <p:cNvPr id="12" name="TextBox 12"/>
          <p:cNvSpPr txBox="1"/>
          <p:nvPr/>
        </p:nvSpPr>
        <p:spPr>
          <a:xfrm>
            <a:off x="1146044" y="2669977"/>
            <a:ext cx="16230600" cy="1935483"/>
          </a:xfrm>
          <a:prstGeom prst="rect">
            <a:avLst/>
          </a:prstGeom>
        </p:spPr>
        <p:txBody>
          <a:bodyPr lIns="0" tIns="0" rIns="0" bIns="0" rtlCol="0" anchor="t">
            <a:spAutoFit/>
          </a:bodyPr>
          <a:lstStyle/>
          <a:p>
            <a:pPr algn="ctr">
              <a:lnSpc>
                <a:spcPts val="4860"/>
              </a:lnSpc>
              <a:spcBef>
                <a:spcPct val="0"/>
              </a:spcBef>
            </a:pPr>
            <a:r>
              <a:rPr lang="en-US" sz="4500" b="1">
                <a:solidFill>
                  <a:srgbClr val="00244E"/>
                </a:solidFill>
                <a:latin typeface="Arial MT Pro Bold"/>
                <a:ea typeface="Arial MT Pro Bold"/>
                <a:cs typeface="Arial MT Pro Bold"/>
                <a:sym typeface="Arial MT Pro Bold"/>
              </a:rPr>
              <a:t>LOEX Presentation Companion Guide</a:t>
            </a:r>
          </a:p>
          <a:p>
            <a:pPr algn="ctr">
              <a:lnSpc>
                <a:spcPts val="4860"/>
              </a:lnSpc>
              <a:spcBef>
                <a:spcPct val="0"/>
              </a:spcBef>
            </a:pPr>
            <a:endParaRPr lang="en-US" sz="4500" b="1">
              <a:solidFill>
                <a:srgbClr val="00244E"/>
              </a:solidFill>
              <a:latin typeface="Arial MT Pro Bold"/>
              <a:ea typeface="Arial MT Pro Bold"/>
              <a:cs typeface="Arial MT Pro Bold"/>
              <a:sym typeface="Arial MT Pro Bold"/>
            </a:endParaRPr>
          </a:p>
          <a:p>
            <a:pPr algn="ctr">
              <a:lnSpc>
                <a:spcPts val="4860"/>
              </a:lnSpc>
              <a:spcBef>
                <a:spcPct val="0"/>
              </a:spcBef>
            </a:pPr>
            <a:r>
              <a:rPr lang="en-US" sz="4500" u="sng">
                <a:solidFill>
                  <a:srgbClr val="00244E"/>
                </a:solidFill>
                <a:latin typeface="Arial MT Pro"/>
                <a:ea typeface="Arial MT Pro"/>
                <a:cs typeface="Arial MT Pro"/>
                <a:sym typeface="Arial MT Pro"/>
                <a:hlinkClick r:id="rId7" tooltip="https://libguides.snhu.edu/library-badging-companion-guide-loex"/>
              </a:rPr>
              <a:t>https://libguides.snhu.edu/library-badging-companion-guide-loex</a:t>
            </a:r>
          </a:p>
        </p:txBody>
      </p:sp>
      <p:pic>
        <p:nvPicPr>
          <p:cNvPr id="13" name="Picture 13"/>
          <p:cNvPicPr>
            <a:picLocks noChangeAspect="1"/>
          </p:cNvPicPr>
          <p:nvPr/>
        </p:nvPicPr>
        <p:blipFill>
          <a:blip r:embed="rId8"/>
          <a:stretch>
            <a:fillRect/>
          </a:stretch>
        </p:blipFill>
        <p:spPr>
          <a:xfrm>
            <a:off x="6792464" y="5001935"/>
            <a:ext cx="4937760" cy="4937760"/>
          </a:xfrm>
          <a:prstGeom prst="rect">
            <a:avLst/>
          </a:prstGeom>
        </p:spPr>
      </p:pic>
      <p:sp>
        <p:nvSpPr>
          <p:cNvPr id="14" name="Freeform 14"/>
          <p:cNvSpPr/>
          <p:nvPr/>
        </p:nvSpPr>
        <p:spPr>
          <a:xfrm rot="1427113">
            <a:off x="15395567" y="5968304"/>
            <a:ext cx="2958692" cy="4491374"/>
          </a:xfrm>
          <a:custGeom>
            <a:avLst/>
            <a:gdLst/>
            <a:ahLst/>
            <a:cxnLst/>
            <a:rect l="l" t="t" r="r" b="b"/>
            <a:pathLst>
              <a:path w="2958692" h="4491374">
                <a:moveTo>
                  <a:pt x="0" y="0"/>
                </a:moveTo>
                <a:lnTo>
                  <a:pt x="2958692" y="0"/>
                </a:lnTo>
                <a:lnTo>
                  <a:pt x="2958692" y="4491374"/>
                </a:lnTo>
                <a:lnTo>
                  <a:pt x="0" y="449137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Freeform 11"/>
          <p:cNvSpPr/>
          <p:nvPr/>
        </p:nvSpPr>
        <p:spPr>
          <a:xfrm>
            <a:off x="3050089" y="1644993"/>
            <a:ext cx="12597455" cy="7038828"/>
          </a:xfrm>
          <a:custGeom>
            <a:avLst/>
            <a:gdLst/>
            <a:ahLst/>
            <a:cxnLst/>
            <a:rect l="l" t="t" r="r" b="b"/>
            <a:pathLst>
              <a:path w="12597455" h="7038828">
                <a:moveTo>
                  <a:pt x="0" y="0"/>
                </a:moveTo>
                <a:lnTo>
                  <a:pt x="12597456" y="0"/>
                </a:lnTo>
                <a:lnTo>
                  <a:pt x="12597456" y="7038828"/>
                </a:lnTo>
                <a:lnTo>
                  <a:pt x="0" y="7038828"/>
                </a:lnTo>
                <a:lnTo>
                  <a:pt x="0" y="0"/>
                </a:lnTo>
                <a:close/>
              </a:path>
            </a:pathLst>
          </a:custGeom>
          <a:blipFill>
            <a:blip r:embed="rId7"/>
            <a:stretch>
              <a:fillRect/>
            </a:stretch>
          </a:blipFill>
          <a:ln w="38100" cap="sq">
            <a:solidFill>
              <a:srgbClr val="000000"/>
            </a:solidFill>
            <a:prstDash val="solid"/>
            <a:miter/>
          </a:ln>
        </p:spPr>
        <p:txBody>
          <a:bodyPr/>
          <a:lstStyle/>
          <a:p>
            <a:endParaRPr lang="en-US"/>
          </a:p>
        </p:txBody>
      </p:sp>
      <p:sp>
        <p:nvSpPr>
          <p:cNvPr id="12" name="TextBox 12"/>
          <p:cNvSpPr txBox="1"/>
          <p:nvPr/>
        </p:nvSpPr>
        <p:spPr>
          <a:xfrm>
            <a:off x="5945108" y="348189"/>
            <a:ext cx="6397784"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Companion Guide</a:t>
            </a:r>
          </a:p>
        </p:txBody>
      </p:sp>
      <p:sp>
        <p:nvSpPr>
          <p:cNvPr id="13" name="TextBox 13"/>
          <p:cNvSpPr txBox="1"/>
          <p:nvPr/>
        </p:nvSpPr>
        <p:spPr>
          <a:xfrm>
            <a:off x="4085153" y="9017196"/>
            <a:ext cx="13174147" cy="536830"/>
          </a:xfrm>
          <a:prstGeom prst="rect">
            <a:avLst/>
          </a:prstGeom>
        </p:spPr>
        <p:txBody>
          <a:bodyPr lIns="0" tIns="0" rIns="0" bIns="0" rtlCol="0" anchor="t">
            <a:spAutoFit/>
          </a:bodyPr>
          <a:lstStyle/>
          <a:p>
            <a:pPr algn="ctr">
              <a:lnSpc>
                <a:spcPts val="3618"/>
              </a:lnSpc>
            </a:pPr>
            <a:r>
              <a:rPr lang="en-US" sz="3350" b="1" u="sng">
                <a:solidFill>
                  <a:srgbClr val="00244E"/>
                </a:solidFill>
                <a:latin typeface="Arial MT Pro Bold"/>
                <a:ea typeface="Arial MT Pro Bold"/>
                <a:cs typeface="Arial MT Pro Bold"/>
                <a:sym typeface="Arial MT Pro Bold"/>
                <a:hlinkClick r:id="rId8" tooltip="https://libguides.snhu.edu/library-badging-companion-guide-loex"/>
              </a:rPr>
              <a:t>https://libguides.snhu.edu/library-badging-companion-guide-loex</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Freeform 11"/>
          <p:cNvSpPr/>
          <p:nvPr/>
        </p:nvSpPr>
        <p:spPr>
          <a:xfrm>
            <a:off x="4930460" y="1469863"/>
            <a:ext cx="9244421" cy="8435534"/>
          </a:xfrm>
          <a:custGeom>
            <a:avLst/>
            <a:gdLst/>
            <a:ahLst/>
            <a:cxnLst/>
            <a:rect l="l" t="t" r="r" b="b"/>
            <a:pathLst>
              <a:path w="9244421" h="8435534">
                <a:moveTo>
                  <a:pt x="0" y="0"/>
                </a:moveTo>
                <a:lnTo>
                  <a:pt x="9244421" y="0"/>
                </a:lnTo>
                <a:lnTo>
                  <a:pt x="9244421" y="8435533"/>
                </a:lnTo>
                <a:lnTo>
                  <a:pt x="0" y="8435533"/>
                </a:lnTo>
                <a:lnTo>
                  <a:pt x="0" y="0"/>
                </a:lnTo>
                <a:close/>
              </a:path>
            </a:pathLst>
          </a:custGeom>
          <a:blipFill>
            <a:blip r:embed="rId7"/>
            <a:stretch>
              <a:fillRect/>
            </a:stretch>
          </a:blipFill>
          <a:ln w="38100" cap="sq">
            <a:solidFill>
              <a:srgbClr val="000000"/>
            </a:solidFill>
            <a:prstDash val="solid"/>
            <a:miter/>
          </a:ln>
        </p:spPr>
        <p:txBody>
          <a:bodyPr/>
          <a:lstStyle/>
          <a:p>
            <a:endParaRPr lang="en-US"/>
          </a:p>
        </p:txBody>
      </p:sp>
      <p:sp>
        <p:nvSpPr>
          <p:cNvPr id="12" name="TextBox 12"/>
          <p:cNvSpPr txBox="1"/>
          <p:nvPr/>
        </p:nvSpPr>
        <p:spPr>
          <a:xfrm>
            <a:off x="5945108" y="348189"/>
            <a:ext cx="6397784"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Companion Guide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TextBox 11"/>
          <p:cNvSpPr txBox="1"/>
          <p:nvPr/>
        </p:nvSpPr>
        <p:spPr>
          <a:xfrm>
            <a:off x="7027128" y="3227070"/>
            <a:ext cx="4233744" cy="1916430"/>
          </a:xfrm>
          <a:prstGeom prst="rect">
            <a:avLst/>
          </a:prstGeom>
        </p:spPr>
        <p:txBody>
          <a:bodyPr lIns="0" tIns="0" rIns="0" bIns="0" rtlCol="0" anchor="t">
            <a:spAutoFit/>
          </a:bodyPr>
          <a:lstStyle/>
          <a:p>
            <a:pPr algn="ctr">
              <a:lnSpc>
                <a:spcPts val="12960"/>
              </a:lnSpc>
              <a:spcBef>
                <a:spcPct val="0"/>
              </a:spcBef>
            </a:pPr>
            <a:r>
              <a:rPr lang="en-US" sz="12000" b="1">
                <a:solidFill>
                  <a:srgbClr val="00244E"/>
                </a:solidFill>
                <a:latin typeface="Arial MT Pro Bold"/>
                <a:ea typeface="Arial MT Pro Bold"/>
                <a:cs typeface="Arial MT Pro Bold"/>
                <a:sym typeface="Arial MT Pro Bold"/>
              </a:rPr>
              <a:t>Q &amp; A</a:t>
            </a:r>
          </a:p>
        </p:txBody>
      </p:sp>
      <p:sp>
        <p:nvSpPr>
          <p:cNvPr id="12" name="TextBox 12"/>
          <p:cNvSpPr txBox="1"/>
          <p:nvPr/>
        </p:nvSpPr>
        <p:spPr>
          <a:xfrm>
            <a:off x="4439674" y="5500688"/>
            <a:ext cx="9128955" cy="1439223"/>
          </a:xfrm>
          <a:prstGeom prst="rect">
            <a:avLst/>
          </a:prstGeom>
        </p:spPr>
        <p:txBody>
          <a:bodyPr lIns="0" tIns="0" rIns="0" bIns="0" rtlCol="0" anchor="t">
            <a:spAutoFit/>
          </a:bodyPr>
          <a:lstStyle/>
          <a:p>
            <a:pPr algn="ctr">
              <a:lnSpc>
                <a:spcPts val="5240"/>
              </a:lnSpc>
              <a:spcBef>
                <a:spcPct val="0"/>
              </a:spcBef>
            </a:pPr>
            <a:r>
              <a:rPr lang="en-US" sz="4851" b="1">
                <a:solidFill>
                  <a:srgbClr val="00244E"/>
                </a:solidFill>
                <a:latin typeface="Arial MT Pro Bold"/>
                <a:ea typeface="Arial MT Pro Bold"/>
                <a:cs typeface="Arial MT Pro Bold"/>
                <a:sym typeface="Arial MT Pro Bold"/>
              </a:rPr>
              <a:t>Contact our team at infolit@snhu.edu</a:t>
            </a:r>
          </a:p>
        </p:txBody>
      </p:sp>
      <p:sp>
        <p:nvSpPr>
          <p:cNvPr id="13" name="Freeform 13"/>
          <p:cNvSpPr/>
          <p:nvPr/>
        </p:nvSpPr>
        <p:spPr>
          <a:xfrm rot="4988423">
            <a:off x="13048026" y="4548158"/>
            <a:ext cx="6738787" cy="7121572"/>
          </a:xfrm>
          <a:custGeom>
            <a:avLst/>
            <a:gdLst/>
            <a:ahLst/>
            <a:cxnLst/>
            <a:rect l="l" t="t" r="r" b="b"/>
            <a:pathLst>
              <a:path w="6738787" h="7121572">
                <a:moveTo>
                  <a:pt x="0" y="0"/>
                </a:moveTo>
                <a:lnTo>
                  <a:pt x="6738787" y="0"/>
                </a:lnTo>
                <a:lnTo>
                  <a:pt x="6738787" y="7121571"/>
                </a:lnTo>
                <a:lnTo>
                  <a:pt x="0" y="7121571"/>
                </a:lnTo>
                <a:lnTo>
                  <a:pt x="0" y="0"/>
                </a:lnTo>
                <a:close/>
              </a:path>
            </a:pathLst>
          </a:custGeom>
          <a:blipFill>
            <a:blip>
              <a:alphaModFix amt="50000"/>
              <a:extLst>
                <a:ext uri="{96DAC541-7B7A-43D3-8B79-37D633B846F1}">
                  <asvg:svgBlip xmlns:asvg="http://schemas.microsoft.com/office/drawing/2016/SVG/main" r:embed="rId7"/>
                </a:ext>
              </a:extLst>
            </a:blip>
            <a:stretch>
              <a:fillRect/>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grpSp>
        <p:nvGrpSpPr>
          <p:cNvPr id="6" name="Group 6"/>
          <p:cNvGrpSpPr/>
          <p:nvPr/>
        </p:nvGrpSpPr>
        <p:grpSpPr>
          <a:xfrm rot="1055549">
            <a:off x="-7545585" y="3298124"/>
            <a:ext cx="15666073" cy="11901149"/>
            <a:chOff x="0" y="0"/>
            <a:chExt cx="20888097" cy="15868199"/>
          </a:xfrm>
        </p:grpSpPr>
        <p:sp>
          <p:nvSpPr>
            <p:cNvPr id="7" name="Freeform 7"/>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8" name="Freeform 8"/>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9" name="Freeform 9"/>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0" name="Freeform 10"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11" name="Freeform 11"/>
          <p:cNvSpPr/>
          <p:nvPr/>
        </p:nvSpPr>
        <p:spPr>
          <a:xfrm>
            <a:off x="12449677" y="6366238"/>
            <a:ext cx="5305495" cy="3491981"/>
          </a:xfrm>
          <a:custGeom>
            <a:avLst/>
            <a:gdLst/>
            <a:ahLst/>
            <a:cxnLst/>
            <a:rect l="l" t="t" r="r" b="b"/>
            <a:pathLst>
              <a:path w="5305495" h="3491981">
                <a:moveTo>
                  <a:pt x="0" y="0"/>
                </a:moveTo>
                <a:lnTo>
                  <a:pt x="5305495" y="0"/>
                </a:lnTo>
                <a:lnTo>
                  <a:pt x="5305495" y="3491981"/>
                </a:lnTo>
                <a:lnTo>
                  <a:pt x="0" y="3491981"/>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2" name="TextBox 12"/>
          <p:cNvSpPr txBox="1"/>
          <p:nvPr/>
        </p:nvSpPr>
        <p:spPr>
          <a:xfrm>
            <a:off x="3895077" y="4337003"/>
            <a:ext cx="10497845" cy="2722880"/>
          </a:xfrm>
          <a:prstGeom prst="rect">
            <a:avLst/>
          </a:prstGeom>
        </p:spPr>
        <p:txBody>
          <a:bodyPr lIns="0" tIns="0" rIns="0" bIns="0" rtlCol="0" anchor="t">
            <a:spAutoFit/>
          </a:bodyPr>
          <a:lstStyle/>
          <a:p>
            <a:pPr marL="820421" lvl="1" indent="-410210" algn="l">
              <a:lnSpc>
                <a:spcPts val="5320"/>
              </a:lnSpc>
              <a:buFont typeface="Arial"/>
              <a:buChar char="•"/>
            </a:pPr>
            <a:r>
              <a:rPr lang="en-US" sz="3800">
                <a:solidFill>
                  <a:srgbClr val="00244E"/>
                </a:solidFill>
                <a:latin typeface="Arial MT Pro"/>
                <a:ea typeface="Arial MT Pro"/>
                <a:cs typeface="Arial MT Pro"/>
                <a:sym typeface="Arial MT Pro"/>
              </a:rPr>
              <a:t>users navigate through a narrative </a:t>
            </a:r>
          </a:p>
          <a:p>
            <a:pPr algn="l">
              <a:lnSpc>
                <a:spcPts val="5320"/>
              </a:lnSpc>
            </a:pPr>
            <a:endParaRPr lang="en-US" sz="3800">
              <a:solidFill>
                <a:srgbClr val="00244E"/>
              </a:solidFill>
              <a:latin typeface="Arial MT Pro"/>
              <a:ea typeface="Arial MT Pro"/>
              <a:cs typeface="Arial MT Pro"/>
              <a:sym typeface="Arial MT Pro"/>
            </a:endParaRPr>
          </a:p>
          <a:p>
            <a:pPr marL="820421" lvl="1" indent="-410210" algn="l">
              <a:lnSpc>
                <a:spcPts val="5320"/>
              </a:lnSpc>
              <a:buFont typeface="Arial"/>
              <a:buChar char="•"/>
            </a:pPr>
            <a:r>
              <a:rPr lang="en-US" sz="3800">
                <a:solidFill>
                  <a:srgbClr val="00244E"/>
                </a:solidFill>
                <a:latin typeface="Arial MT Pro"/>
                <a:ea typeface="Arial MT Pro"/>
                <a:cs typeface="Arial MT Pro"/>
                <a:sym typeface="Arial MT Pro"/>
              </a:rPr>
              <a:t>successful completion of tasks advances the user to the next section</a:t>
            </a:r>
          </a:p>
        </p:txBody>
      </p:sp>
      <p:sp>
        <p:nvSpPr>
          <p:cNvPr id="13" name="TextBox 13"/>
          <p:cNvSpPr txBox="1"/>
          <p:nvPr/>
        </p:nvSpPr>
        <p:spPr>
          <a:xfrm>
            <a:off x="1792222" y="2208510"/>
            <a:ext cx="14703557" cy="1471269"/>
          </a:xfrm>
          <a:prstGeom prst="rect">
            <a:avLst/>
          </a:prstGeom>
        </p:spPr>
        <p:txBody>
          <a:bodyPr lIns="0" tIns="0" rIns="0" bIns="0" rtlCol="0" anchor="t">
            <a:spAutoFit/>
          </a:bodyPr>
          <a:lstStyle/>
          <a:p>
            <a:pPr algn="ctr">
              <a:lnSpc>
                <a:spcPts val="9979"/>
              </a:lnSpc>
              <a:spcBef>
                <a:spcPct val="0"/>
              </a:spcBef>
            </a:pPr>
            <a:r>
              <a:rPr lang="en-US" sz="9240" b="1">
                <a:solidFill>
                  <a:srgbClr val="00244E"/>
                </a:solidFill>
                <a:latin typeface="Arial MT Pro Bold"/>
                <a:ea typeface="Arial MT Pro Bold"/>
                <a:cs typeface="Arial MT Pro Bold"/>
                <a:sym typeface="Arial MT Pro Bold"/>
              </a:rPr>
              <a:t>A Gamified Approach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815838" y="-3686677"/>
            <a:ext cx="13836729" cy="12370498"/>
            <a:chOff x="0" y="0"/>
            <a:chExt cx="18448972" cy="16493998"/>
          </a:xfrm>
        </p:grpSpPr>
        <p:sp>
          <p:nvSpPr>
            <p:cNvPr id="3" name="Freeform 3"/>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5" name="Freeform 5"/>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6" name="Freeform 6" descr="Southern New Hampshire University Shapiro Library Logo"/>
          <p:cNvSpPr/>
          <p:nvPr/>
        </p:nvSpPr>
        <p:spPr>
          <a:xfrm>
            <a:off x="13958457" y="8750496"/>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sp>
        <p:nvSpPr>
          <p:cNvPr id="7" name="Freeform 7"/>
          <p:cNvSpPr/>
          <p:nvPr/>
        </p:nvSpPr>
        <p:spPr>
          <a:xfrm>
            <a:off x="390896" y="5879052"/>
            <a:ext cx="7508932" cy="1847155"/>
          </a:xfrm>
          <a:custGeom>
            <a:avLst/>
            <a:gdLst/>
            <a:ahLst/>
            <a:cxnLst/>
            <a:rect l="l" t="t" r="r" b="b"/>
            <a:pathLst>
              <a:path w="7508932" h="1847155">
                <a:moveTo>
                  <a:pt x="0" y="0"/>
                </a:moveTo>
                <a:lnTo>
                  <a:pt x="7508933" y="0"/>
                </a:lnTo>
                <a:lnTo>
                  <a:pt x="7508933" y="1847155"/>
                </a:lnTo>
                <a:lnTo>
                  <a:pt x="0" y="1847155"/>
                </a:lnTo>
                <a:lnTo>
                  <a:pt x="0" y="0"/>
                </a:lnTo>
                <a:close/>
              </a:path>
            </a:pathLst>
          </a:custGeom>
          <a:blipFill>
            <a:blip r:embed="rId7"/>
            <a:stretch>
              <a:fillRect/>
            </a:stretch>
          </a:blipFill>
        </p:spPr>
        <p:txBody>
          <a:bodyPr/>
          <a:lstStyle/>
          <a:p>
            <a:endParaRPr lang="en-US"/>
          </a:p>
        </p:txBody>
      </p:sp>
      <p:sp>
        <p:nvSpPr>
          <p:cNvPr id="8" name="Freeform 8"/>
          <p:cNvSpPr/>
          <p:nvPr/>
        </p:nvSpPr>
        <p:spPr>
          <a:xfrm>
            <a:off x="390896" y="7941979"/>
            <a:ext cx="7508932" cy="1884317"/>
          </a:xfrm>
          <a:custGeom>
            <a:avLst/>
            <a:gdLst/>
            <a:ahLst/>
            <a:cxnLst/>
            <a:rect l="l" t="t" r="r" b="b"/>
            <a:pathLst>
              <a:path w="7508932" h="1884317">
                <a:moveTo>
                  <a:pt x="0" y="0"/>
                </a:moveTo>
                <a:lnTo>
                  <a:pt x="7508933" y="0"/>
                </a:lnTo>
                <a:lnTo>
                  <a:pt x="7508933" y="1884317"/>
                </a:lnTo>
                <a:lnTo>
                  <a:pt x="0" y="1884317"/>
                </a:lnTo>
                <a:lnTo>
                  <a:pt x="0" y="0"/>
                </a:lnTo>
                <a:close/>
              </a:path>
            </a:pathLst>
          </a:custGeom>
          <a:blipFill>
            <a:blip r:embed="rId8"/>
            <a:stretch>
              <a:fillRect/>
            </a:stretch>
          </a:blipFill>
        </p:spPr>
        <p:txBody>
          <a:bodyPr/>
          <a:lstStyle/>
          <a:p>
            <a:endParaRPr lang="en-US"/>
          </a:p>
        </p:txBody>
      </p:sp>
      <p:grpSp>
        <p:nvGrpSpPr>
          <p:cNvPr id="9" name="Group 9"/>
          <p:cNvGrpSpPr/>
          <p:nvPr/>
        </p:nvGrpSpPr>
        <p:grpSpPr>
          <a:xfrm>
            <a:off x="390896" y="1761137"/>
            <a:ext cx="7508932" cy="1847155"/>
            <a:chOff x="0" y="0"/>
            <a:chExt cx="5747630" cy="1413885"/>
          </a:xfrm>
        </p:grpSpPr>
        <p:sp>
          <p:nvSpPr>
            <p:cNvPr id="10" name="Freeform 10"/>
            <p:cNvSpPr/>
            <p:nvPr/>
          </p:nvSpPr>
          <p:spPr>
            <a:xfrm>
              <a:off x="0" y="0"/>
              <a:ext cx="5747630" cy="1413885"/>
            </a:xfrm>
            <a:custGeom>
              <a:avLst/>
              <a:gdLst/>
              <a:ahLst/>
              <a:cxnLst/>
              <a:rect l="l" t="t" r="r" b="b"/>
              <a:pathLst>
                <a:path w="5747630" h="1413885">
                  <a:moveTo>
                    <a:pt x="0" y="0"/>
                  </a:moveTo>
                  <a:lnTo>
                    <a:pt x="5747630" y="0"/>
                  </a:lnTo>
                  <a:lnTo>
                    <a:pt x="5747630" y="1413885"/>
                  </a:lnTo>
                  <a:lnTo>
                    <a:pt x="0" y="1413885"/>
                  </a:lnTo>
                  <a:close/>
                </a:path>
              </a:pathLst>
            </a:custGeom>
            <a:blipFill>
              <a:blip r:embed="rId9"/>
              <a:stretch>
                <a:fillRect t="-23522" b="-23522"/>
              </a:stretch>
            </a:blipFill>
          </p:spPr>
          <p:txBody>
            <a:bodyPr/>
            <a:lstStyle/>
            <a:p>
              <a:endParaRPr lang="en-US"/>
            </a:p>
          </p:txBody>
        </p:sp>
      </p:grpSp>
      <p:grpSp>
        <p:nvGrpSpPr>
          <p:cNvPr id="11" name="Group 11"/>
          <p:cNvGrpSpPr/>
          <p:nvPr/>
        </p:nvGrpSpPr>
        <p:grpSpPr>
          <a:xfrm>
            <a:off x="390896" y="3820095"/>
            <a:ext cx="7508932" cy="1847155"/>
            <a:chOff x="0" y="0"/>
            <a:chExt cx="5747630" cy="1413885"/>
          </a:xfrm>
        </p:grpSpPr>
        <p:sp>
          <p:nvSpPr>
            <p:cNvPr id="12" name="Freeform 12"/>
            <p:cNvSpPr/>
            <p:nvPr/>
          </p:nvSpPr>
          <p:spPr>
            <a:xfrm>
              <a:off x="0" y="0"/>
              <a:ext cx="5747630" cy="1413885"/>
            </a:xfrm>
            <a:custGeom>
              <a:avLst/>
              <a:gdLst/>
              <a:ahLst/>
              <a:cxnLst/>
              <a:rect l="l" t="t" r="r" b="b"/>
              <a:pathLst>
                <a:path w="5747630" h="1413885">
                  <a:moveTo>
                    <a:pt x="0" y="0"/>
                  </a:moveTo>
                  <a:lnTo>
                    <a:pt x="5747630" y="0"/>
                  </a:lnTo>
                  <a:lnTo>
                    <a:pt x="5747630" y="1413885"/>
                  </a:lnTo>
                  <a:lnTo>
                    <a:pt x="0" y="1413885"/>
                  </a:lnTo>
                  <a:close/>
                </a:path>
              </a:pathLst>
            </a:custGeom>
            <a:blipFill>
              <a:blip r:embed="rId10"/>
              <a:stretch>
                <a:fillRect t="-50412" b="-50412"/>
              </a:stretch>
            </a:blipFill>
          </p:spPr>
          <p:txBody>
            <a:bodyPr/>
            <a:lstStyle/>
            <a:p>
              <a:endParaRPr lang="en-US"/>
            </a:p>
          </p:txBody>
        </p:sp>
      </p:grpSp>
      <p:sp>
        <p:nvSpPr>
          <p:cNvPr id="13" name="TextBox 13"/>
          <p:cNvSpPr txBox="1"/>
          <p:nvPr/>
        </p:nvSpPr>
        <p:spPr>
          <a:xfrm>
            <a:off x="4533126" y="525780"/>
            <a:ext cx="9221748" cy="958215"/>
          </a:xfrm>
          <a:prstGeom prst="rect">
            <a:avLst/>
          </a:prstGeom>
        </p:spPr>
        <p:txBody>
          <a:bodyPr lIns="0" tIns="0" rIns="0" bIns="0" rtlCol="0" anchor="t">
            <a:spAutoFit/>
          </a:bodyPr>
          <a:lstStyle/>
          <a:p>
            <a:pPr algn="ctr">
              <a:lnSpc>
                <a:spcPts val="6480"/>
              </a:lnSpc>
              <a:spcBef>
                <a:spcPct val="0"/>
              </a:spcBef>
            </a:pPr>
            <a:r>
              <a:rPr lang="en-US" sz="6000" b="1">
                <a:solidFill>
                  <a:srgbClr val="00244E"/>
                </a:solidFill>
                <a:latin typeface="Arial MT Pro Bold"/>
                <a:ea typeface="Arial MT Pro Bold"/>
                <a:cs typeface="Arial MT Pro Bold"/>
                <a:sym typeface="Arial MT Pro Bold"/>
              </a:rPr>
              <a:t>Introducing: The Badges!</a:t>
            </a:r>
          </a:p>
        </p:txBody>
      </p:sp>
      <p:sp>
        <p:nvSpPr>
          <p:cNvPr id="14" name="Freeform 14"/>
          <p:cNvSpPr/>
          <p:nvPr/>
        </p:nvSpPr>
        <p:spPr>
          <a:xfrm>
            <a:off x="8189469" y="2498572"/>
            <a:ext cx="769968" cy="361032"/>
          </a:xfrm>
          <a:custGeom>
            <a:avLst/>
            <a:gdLst/>
            <a:ahLst/>
            <a:cxnLst/>
            <a:rect l="l" t="t" r="r" b="b"/>
            <a:pathLst>
              <a:path w="769968" h="361032">
                <a:moveTo>
                  <a:pt x="0" y="0"/>
                </a:moveTo>
                <a:lnTo>
                  <a:pt x="769968" y="0"/>
                </a:lnTo>
                <a:lnTo>
                  <a:pt x="769968" y="361032"/>
                </a:lnTo>
                <a:lnTo>
                  <a:pt x="0" y="361032"/>
                </a:lnTo>
                <a:lnTo>
                  <a:pt x="0" y="0"/>
                </a:lnTo>
                <a:close/>
              </a:path>
            </a:pathLst>
          </a:custGeom>
          <a:blipFill>
            <a:blip>
              <a:extLst>
                <a:ext uri="{96DAC541-7B7A-43D3-8B79-37D633B846F1}">
                  <asvg:svgBlip xmlns:asvg="http://schemas.microsoft.com/office/drawing/2016/SVG/main" r:embed="rId11"/>
                </a:ext>
              </a:extLst>
            </a:blip>
            <a:stretch>
              <a:fillRect l="-123300" b="-8"/>
            </a:stretch>
          </a:blipFill>
        </p:spPr>
        <p:txBody>
          <a:bodyPr/>
          <a:lstStyle/>
          <a:p>
            <a:endParaRPr lang="en-US"/>
          </a:p>
        </p:txBody>
      </p:sp>
      <p:sp>
        <p:nvSpPr>
          <p:cNvPr id="15" name="TextBox 15"/>
          <p:cNvSpPr txBox="1"/>
          <p:nvPr/>
        </p:nvSpPr>
        <p:spPr>
          <a:xfrm>
            <a:off x="9245187" y="2132353"/>
            <a:ext cx="5181476" cy="988695"/>
          </a:xfrm>
          <a:prstGeom prst="rect">
            <a:avLst/>
          </a:prstGeom>
        </p:spPr>
        <p:txBody>
          <a:bodyPr lIns="0" tIns="0" rIns="0" bIns="0" rtlCol="0" anchor="t">
            <a:spAutoFit/>
          </a:bodyPr>
          <a:lstStyle/>
          <a:p>
            <a:pPr algn="l">
              <a:lnSpc>
                <a:spcPts val="3779"/>
              </a:lnSpc>
            </a:pPr>
            <a:r>
              <a:rPr lang="en-US" sz="2700" b="1">
                <a:solidFill>
                  <a:srgbClr val="0A3370"/>
                </a:solidFill>
                <a:latin typeface="Arial MT Pro Bold"/>
                <a:ea typeface="Arial MT Pro Bold"/>
                <a:cs typeface="Arial MT Pro Bold"/>
                <a:sym typeface="Arial MT Pro Bold"/>
              </a:rPr>
              <a:t>library resource navigation skills in an escape room format</a:t>
            </a:r>
          </a:p>
        </p:txBody>
      </p:sp>
      <p:sp>
        <p:nvSpPr>
          <p:cNvPr id="16" name="Freeform 16"/>
          <p:cNvSpPr/>
          <p:nvPr/>
        </p:nvSpPr>
        <p:spPr>
          <a:xfrm>
            <a:off x="8189469" y="4563156"/>
            <a:ext cx="769968" cy="361032"/>
          </a:xfrm>
          <a:custGeom>
            <a:avLst/>
            <a:gdLst/>
            <a:ahLst/>
            <a:cxnLst/>
            <a:rect l="l" t="t" r="r" b="b"/>
            <a:pathLst>
              <a:path w="769968" h="361032">
                <a:moveTo>
                  <a:pt x="0" y="0"/>
                </a:moveTo>
                <a:lnTo>
                  <a:pt x="769968" y="0"/>
                </a:lnTo>
                <a:lnTo>
                  <a:pt x="769968" y="361032"/>
                </a:lnTo>
                <a:lnTo>
                  <a:pt x="0" y="361032"/>
                </a:lnTo>
                <a:lnTo>
                  <a:pt x="0" y="0"/>
                </a:lnTo>
                <a:close/>
              </a:path>
            </a:pathLst>
          </a:custGeom>
          <a:blipFill>
            <a:blip>
              <a:extLst>
                <a:ext uri="{96DAC541-7B7A-43D3-8B79-37D633B846F1}">
                  <asvg:svgBlip xmlns:asvg="http://schemas.microsoft.com/office/drawing/2016/SVG/main" r:embed="rId11"/>
                </a:ext>
              </a:extLst>
            </a:blip>
            <a:stretch>
              <a:fillRect l="-123300" b="-8"/>
            </a:stretch>
          </a:blipFill>
        </p:spPr>
        <p:txBody>
          <a:bodyPr/>
          <a:lstStyle/>
          <a:p>
            <a:endParaRPr lang="en-US"/>
          </a:p>
        </p:txBody>
      </p:sp>
      <p:sp>
        <p:nvSpPr>
          <p:cNvPr id="17" name="Freeform 17"/>
          <p:cNvSpPr/>
          <p:nvPr/>
        </p:nvSpPr>
        <p:spPr>
          <a:xfrm rot="1503141">
            <a:off x="8189469" y="6622114"/>
            <a:ext cx="769968" cy="361032"/>
          </a:xfrm>
          <a:custGeom>
            <a:avLst/>
            <a:gdLst/>
            <a:ahLst/>
            <a:cxnLst/>
            <a:rect l="l" t="t" r="r" b="b"/>
            <a:pathLst>
              <a:path w="769968" h="361032">
                <a:moveTo>
                  <a:pt x="0" y="0"/>
                </a:moveTo>
                <a:lnTo>
                  <a:pt x="769968" y="0"/>
                </a:lnTo>
                <a:lnTo>
                  <a:pt x="769968" y="361032"/>
                </a:lnTo>
                <a:lnTo>
                  <a:pt x="0" y="361032"/>
                </a:lnTo>
                <a:lnTo>
                  <a:pt x="0" y="0"/>
                </a:lnTo>
                <a:close/>
              </a:path>
            </a:pathLst>
          </a:custGeom>
          <a:blipFill>
            <a:blip>
              <a:extLst>
                <a:ext uri="{96DAC541-7B7A-43D3-8B79-37D633B846F1}">
                  <asvg:svgBlip xmlns:asvg="http://schemas.microsoft.com/office/drawing/2016/SVG/main" r:embed="rId11"/>
                </a:ext>
              </a:extLst>
            </a:blip>
            <a:stretch>
              <a:fillRect l="-123300" b="-8"/>
            </a:stretch>
          </a:blipFill>
        </p:spPr>
        <p:txBody>
          <a:bodyPr/>
          <a:lstStyle/>
          <a:p>
            <a:endParaRPr lang="en-US"/>
          </a:p>
        </p:txBody>
      </p:sp>
      <p:sp>
        <p:nvSpPr>
          <p:cNvPr id="18" name="Freeform 18"/>
          <p:cNvSpPr/>
          <p:nvPr/>
        </p:nvSpPr>
        <p:spPr>
          <a:xfrm rot="-2105290">
            <a:off x="8189469" y="8703622"/>
            <a:ext cx="769968" cy="361032"/>
          </a:xfrm>
          <a:custGeom>
            <a:avLst/>
            <a:gdLst/>
            <a:ahLst/>
            <a:cxnLst/>
            <a:rect l="l" t="t" r="r" b="b"/>
            <a:pathLst>
              <a:path w="769968" h="361032">
                <a:moveTo>
                  <a:pt x="0" y="0"/>
                </a:moveTo>
                <a:lnTo>
                  <a:pt x="769968" y="0"/>
                </a:lnTo>
                <a:lnTo>
                  <a:pt x="769968" y="361032"/>
                </a:lnTo>
                <a:lnTo>
                  <a:pt x="0" y="361032"/>
                </a:lnTo>
                <a:lnTo>
                  <a:pt x="0" y="0"/>
                </a:lnTo>
                <a:close/>
              </a:path>
            </a:pathLst>
          </a:custGeom>
          <a:blipFill>
            <a:blip>
              <a:extLst>
                <a:ext uri="{96DAC541-7B7A-43D3-8B79-37D633B846F1}">
                  <asvg:svgBlip xmlns:asvg="http://schemas.microsoft.com/office/drawing/2016/SVG/main" r:embed="rId11"/>
                </a:ext>
              </a:extLst>
            </a:blip>
            <a:stretch>
              <a:fillRect l="-123300" b="-8"/>
            </a:stretch>
          </a:blipFill>
        </p:spPr>
        <p:txBody>
          <a:bodyPr/>
          <a:lstStyle/>
          <a:p>
            <a:endParaRPr lang="en-US"/>
          </a:p>
        </p:txBody>
      </p:sp>
      <p:sp>
        <p:nvSpPr>
          <p:cNvPr id="19" name="TextBox 19"/>
          <p:cNvSpPr txBox="1"/>
          <p:nvPr/>
        </p:nvSpPr>
        <p:spPr>
          <a:xfrm>
            <a:off x="9245187" y="4196937"/>
            <a:ext cx="5534921" cy="988695"/>
          </a:xfrm>
          <a:prstGeom prst="rect">
            <a:avLst/>
          </a:prstGeom>
        </p:spPr>
        <p:txBody>
          <a:bodyPr lIns="0" tIns="0" rIns="0" bIns="0" rtlCol="0" anchor="t">
            <a:spAutoFit/>
          </a:bodyPr>
          <a:lstStyle/>
          <a:p>
            <a:pPr algn="l">
              <a:lnSpc>
                <a:spcPts val="3779"/>
              </a:lnSpc>
            </a:pPr>
            <a:r>
              <a:rPr lang="en-US" sz="2700" b="1">
                <a:solidFill>
                  <a:srgbClr val="0A3370"/>
                </a:solidFill>
                <a:latin typeface="Arial MT Pro Bold"/>
                <a:ea typeface="Arial MT Pro Bold"/>
                <a:cs typeface="Arial MT Pro Bold"/>
                <a:sym typeface="Arial MT Pro Bold"/>
              </a:rPr>
              <a:t>information literacy skills in a mystery narrative format</a:t>
            </a:r>
          </a:p>
        </p:txBody>
      </p:sp>
      <p:sp>
        <p:nvSpPr>
          <p:cNvPr id="20" name="TextBox 20"/>
          <p:cNvSpPr txBox="1"/>
          <p:nvPr/>
        </p:nvSpPr>
        <p:spPr>
          <a:xfrm>
            <a:off x="9245187" y="7303297"/>
            <a:ext cx="6144019" cy="988695"/>
          </a:xfrm>
          <a:prstGeom prst="rect">
            <a:avLst/>
          </a:prstGeom>
        </p:spPr>
        <p:txBody>
          <a:bodyPr lIns="0" tIns="0" rIns="0" bIns="0" rtlCol="0" anchor="t">
            <a:spAutoFit/>
          </a:bodyPr>
          <a:lstStyle/>
          <a:p>
            <a:pPr algn="l">
              <a:lnSpc>
                <a:spcPts val="3779"/>
              </a:lnSpc>
            </a:pPr>
            <a:r>
              <a:rPr lang="en-US" sz="2700" b="1">
                <a:solidFill>
                  <a:srgbClr val="0A3370"/>
                </a:solidFill>
                <a:latin typeface="Arial MT Pro Bold"/>
                <a:ea typeface="Arial MT Pro Bold"/>
                <a:cs typeface="Arial MT Pro Bold"/>
                <a:sym typeface="Arial MT Pro Bold"/>
              </a:rPr>
              <a:t>citation and academic research skills in a mystery narrative format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16065" y="136398"/>
            <a:ext cx="11244102" cy="1736979"/>
          </a:xfrm>
          <a:prstGeom prst="rect">
            <a:avLst/>
          </a:prstGeom>
        </p:spPr>
        <p:txBody>
          <a:bodyPr lIns="0" tIns="0" rIns="0" bIns="0" rtlCol="0" anchor="t">
            <a:spAutoFit/>
          </a:bodyPr>
          <a:lstStyle/>
          <a:p>
            <a:pPr algn="ctr">
              <a:lnSpc>
                <a:spcPts val="6317"/>
              </a:lnSpc>
            </a:pPr>
            <a:r>
              <a:rPr lang="en-US" sz="5849" b="1">
                <a:solidFill>
                  <a:srgbClr val="00244E"/>
                </a:solidFill>
                <a:latin typeface="Arial MT Pro Bold"/>
                <a:ea typeface="Arial MT Pro Bold"/>
                <a:cs typeface="Arial MT Pro Bold"/>
                <a:sym typeface="Arial MT Pro Bold"/>
              </a:rPr>
              <a:t>Creating the Badges:</a:t>
            </a:r>
          </a:p>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 Process &amp; Timeline</a:t>
            </a:r>
          </a:p>
        </p:txBody>
      </p:sp>
      <p:grpSp>
        <p:nvGrpSpPr>
          <p:cNvPr id="3" name="Group 3"/>
          <p:cNvGrpSpPr/>
          <p:nvPr/>
        </p:nvGrpSpPr>
        <p:grpSpPr>
          <a:xfrm>
            <a:off x="13815838" y="-3686677"/>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8387698" y="3559053"/>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1345494" y="2918315"/>
            <a:ext cx="16488974" cy="5171640"/>
          </a:xfrm>
          <a:custGeom>
            <a:avLst/>
            <a:gdLst/>
            <a:ahLst/>
            <a:cxnLst/>
            <a:rect l="l" t="t" r="r" b="b"/>
            <a:pathLst>
              <a:path w="16488974" h="5171640">
                <a:moveTo>
                  <a:pt x="0" y="0"/>
                </a:moveTo>
                <a:lnTo>
                  <a:pt x="16488973" y="0"/>
                </a:lnTo>
                <a:lnTo>
                  <a:pt x="16488973" y="5171639"/>
                </a:lnTo>
                <a:lnTo>
                  <a:pt x="0" y="5171639"/>
                </a:lnTo>
                <a:lnTo>
                  <a:pt x="0" y="0"/>
                </a:lnTo>
                <a:close/>
              </a:path>
            </a:pathLst>
          </a:custGeom>
          <a:blipFill>
            <a:blip>
              <a:extLst>
                <a:ext uri="{96DAC541-7B7A-43D3-8B79-37D633B846F1}">
                  <asvg:svgBlip xmlns:asvg="http://schemas.microsoft.com/office/drawing/2016/SVG/main" r:embed="rId7"/>
                </a:ext>
              </a:extLst>
            </a:blip>
            <a:stretch>
              <a:fillRect r="-29783"/>
            </a:stretch>
          </a:blipFill>
        </p:spPr>
        <p:txBody>
          <a:bodyPr/>
          <a:lstStyle/>
          <a:p>
            <a:endParaRPr lang="en-US"/>
          </a:p>
        </p:txBody>
      </p:sp>
      <p:sp>
        <p:nvSpPr>
          <p:cNvPr id="13" name="Freeform 13"/>
          <p:cNvSpPr/>
          <p:nvPr/>
        </p:nvSpPr>
        <p:spPr>
          <a:xfrm>
            <a:off x="4247520" y="4753205"/>
            <a:ext cx="611577" cy="524427"/>
          </a:xfrm>
          <a:custGeom>
            <a:avLst/>
            <a:gdLst/>
            <a:ahLst/>
            <a:cxnLst/>
            <a:rect l="l" t="t" r="r" b="b"/>
            <a:pathLst>
              <a:path w="611577" h="524427">
                <a:moveTo>
                  <a:pt x="0" y="0"/>
                </a:moveTo>
                <a:lnTo>
                  <a:pt x="611577" y="0"/>
                </a:lnTo>
                <a:lnTo>
                  <a:pt x="611577" y="524427"/>
                </a:lnTo>
                <a:lnTo>
                  <a:pt x="0" y="52442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Freeform 14"/>
          <p:cNvSpPr/>
          <p:nvPr/>
        </p:nvSpPr>
        <p:spPr>
          <a:xfrm>
            <a:off x="12541686" y="5691583"/>
            <a:ext cx="567614" cy="533557"/>
          </a:xfrm>
          <a:custGeom>
            <a:avLst/>
            <a:gdLst/>
            <a:ahLst/>
            <a:cxnLst/>
            <a:rect l="l" t="t" r="r" b="b"/>
            <a:pathLst>
              <a:path w="567614" h="533557">
                <a:moveTo>
                  <a:pt x="0" y="0"/>
                </a:moveTo>
                <a:lnTo>
                  <a:pt x="567614" y="0"/>
                </a:lnTo>
                <a:lnTo>
                  <a:pt x="567614" y="533557"/>
                </a:lnTo>
                <a:lnTo>
                  <a:pt x="0" y="533557"/>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15" name="Freeform 15"/>
          <p:cNvSpPr/>
          <p:nvPr/>
        </p:nvSpPr>
        <p:spPr>
          <a:xfrm>
            <a:off x="14899810" y="4664237"/>
            <a:ext cx="518319" cy="613396"/>
          </a:xfrm>
          <a:custGeom>
            <a:avLst/>
            <a:gdLst/>
            <a:ahLst/>
            <a:cxnLst/>
            <a:rect l="l" t="t" r="r" b="b"/>
            <a:pathLst>
              <a:path w="518319" h="613396">
                <a:moveTo>
                  <a:pt x="0" y="0"/>
                </a:moveTo>
                <a:lnTo>
                  <a:pt x="518320" y="0"/>
                </a:lnTo>
                <a:lnTo>
                  <a:pt x="518320" y="613395"/>
                </a:lnTo>
                <a:lnTo>
                  <a:pt x="0" y="61339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6" name="Freeform 16"/>
          <p:cNvSpPr/>
          <p:nvPr/>
        </p:nvSpPr>
        <p:spPr>
          <a:xfrm>
            <a:off x="9841894" y="4836802"/>
            <a:ext cx="583284" cy="613396"/>
          </a:xfrm>
          <a:custGeom>
            <a:avLst/>
            <a:gdLst/>
            <a:ahLst/>
            <a:cxnLst/>
            <a:rect l="l" t="t" r="r" b="b"/>
            <a:pathLst>
              <a:path w="583284" h="613396">
                <a:moveTo>
                  <a:pt x="0" y="0"/>
                </a:moveTo>
                <a:lnTo>
                  <a:pt x="583284" y="0"/>
                </a:lnTo>
                <a:lnTo>
                  <a:pt x="583284" y="613396"/>
                </a:lnTo>
                <a:lnTo>
                  <a:pt x="0" y="613396"/>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17" name="Freeform 17"/>
          <p:cNvSpPr/>
          <p:nvPr/>
        </p:nvSpPr>
        <p:spPr>
          <a:xfrm>
            <a:off x="7061245" y="5586887"/>
            <a:ext cx="535789" cy="535789"/>
          </a:xfrm>
          <a:custGeom>
            <a:avLst/>
            <a:gdLst/>
            <a:ahLst/>
            <a:cxnLst/>
            <a:rect l="l" t="t" r="r" b="b"/>
            <a:pathLst>
              <a:path w="535789" h="535789">
                <a:moveTo>
                  <a:pt x="0" y="0"/>
                </a:moveTo>
                <a:lnTo>
                  <a:pt x="535789" y="0"/>
                </a:lnTo>
                <a:lnTo>
                  <a:pt x="535789" y="535788"/>
                </a:lnTo>
                <a:lnTo>
                  <a:pt x="0" y="535788"/>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18" name="Freeform 18"/>
          <p:cNvSpPr/>
          <p:nvPr/>
        </p:nvSpPr>
        <p:spPr>
          <a:xfrm>
            <a:off x="1147433" y="5642555"/>
            <a:ext cx="564336" cy="558693"/>
          </a:xfrm>
          <a:custGeom>
            <a:avLst/>
            <a:gdLst/>
            <a:ahLst/>
            <a:cxnLst/>
            <a:rect l="l" t="t" r="r" b="b"/>
            <a:pathLst>
              <a:path w="564336" h="558693">
                <a:moveTo>
                  <a:pt x="0" y="0"/>
                </a:moveTo>
                <a:lnTo>
                  <a:pt x="564337" y="0"/>
                </a:lnTo>
                <a:lnTo>
                  <a:pt x="564337" y="558693"/>
                </a:lnTo>
                <a:lnTo>
                  <a:pt x="0" y="558693"/>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US"/>
          </a:p>
        </p:txBody>
      </p:sp>
      <p:sp>
        <p:nvSpPr>
          <p:cNvPr id="19" name="TextBox 19"/>
          <p:cNvSpPr txBox="1"/>
          <p:nvPr/>
        </p:nvSpPr>
        <p:spPr>
          <a:xfrm>
            <a:off x="1904410" y="5701108"/>
            <a:ext cx="670560" cy="390525"/>
          </a:xfrm>
          <a:prstGeom prst="rect">
            <a:avLst/>
          </a:prstGeom>
        </p:spPr>
        <p:txBody>
          <a:bodyPr lIns="0" tIns="0" rIns="0" bIns="0" rtlCol="0" anchor="t">
            <a:spAutoFit/>
          </a:bodyPr>
          <a:lstStyle/>
          <a:p>
            <a:pPr algn="ctr">
              <a:lnSpc>
                <a:spcPts val="2699"/>
              </a:lnSpc>
              <a:spcBef>
                <a:spcPct val="0"/>
              </a:spcBef>
            </a:pPr>
            <a:r>
              <a:rPr lang="en-US" sz="2499" b="1">
                <a:solidFill>
                  <a:srgbClr val="00244E"/>
                </a:solidFill>
                <a:latin typeface="Arial MT Pro Bold"/>
                <a:ea typeface="Arial MT Pro Bold"/>
                <a:cs typeface="Arial MT Pro Bold"/>
                <a:sym typeface="Arial MT Pro Bold"/>
              </a:rPr>
              <a:t>Plan</a:t>
            </a:r>
          </a:p>
        </p:txBody>
      </p:sp>
      <p:sp>
        <p:nvSpPr>
          <p:cNvPr id="20" name="TextBox 20"/>
          <p:cNvSpPr txBox="1"/>
          <p:nvPr/>
        </p:nvSpPr>
        <p:spPr>
          <a:xfrm>
            <a:off x="5091777" y="4887108"/>
            <a:ext cx="825818" cy="390525"/>
          </a:xfrm>
          <a:prstGeom prst="rect">
            <a:avLst/>
          </a:prstGeom>
        </p:spPr>
        <p:txBody>
          <a:bodyPr lIns="0" tIns="0" rIns="0" bIns="0" rtlCol="0" anchor="t">
            <a:spAutoFit/>
          </a:bodyPr>
          <a:lstStyle/>
          <a:p>
            <a:pPr algn="ctr">
              <a:lnSpc>
                <a:spcPts val="2699"/>
              </a:lnSpc>
              <a:spcBef>
                <a:spcPct val="0"/>
              </a:spcBef>
            </a:pPr>
            <a:r>
              <a:rPr lang="en-US" sz="2499" b="1">
                <a:solidFill>
                  <a:srgbClr val="00244E"/>
                </a:solidFill>
                <a:latin typeface="Arial MT Pro Bold"/>
                <a:ea typeface="Arial MT Pro Bold"/>
                <a:cs typeface="Arial MT Pro Bold"/>
                <a:sym typeface="Arial MT Pro Bold"/>
              </a:rPr>
              <a:t>Draft </a:t>
            </a:r>
          </a:p>
        </p:txBody>
      </p:sp>
      <p:sp>
        <p:nvSpPr>
          <p:cNvPr id="21" name="TextBox 21"/>
          <p:cNvSpPr txBox="1"/>
          <p:nvPr/>
        </p:nvSpPr>
        <p:spPr>
          <a:xfrm>
            <a:off x="7768484" y="5631844"/>
            <a:ext cx="1058466" cy="390525"/>
          </a:xfrm>
          <a:prstGeom prst="rect">
            <a:avLst/>
          </a:prstGeom>
        </p:spPr>
        <p:txBody>
          <a:bodyPr lIns="0" tIns="0" rIns="0" bIns="0" rtlCol="0" anchor="t">
            <a:spAutoFit/>
          </a:bodyPr>
          <a:lstStyle/>
          <a:p>
            <a:pPr algn="ctr">
              <a:lnSpc>
                <a:spcPts val="2699"/>
              </a:lnSpc>
              <a:spcBef>
                <a:spcPct val="0"/>
              </a:spcBef>
            </a:pPr>
            <a:r>
              <a:rPr lang="en-US" sz="2499" b="1">
                <a:solidFill>
                  <a:srgbClr val="00244E"/>
                </a:solidFill>
                <a:latin typeface="Arial MT Pro Bold"/>
                <a:ea typeface="Arial MT Pro Bold"/>
                <a:cs typeface="Arial MT Pro Bold"/>
                <a:sym typeface="Arial MT Pro Bold"/>
              </a:rPr>
              <a:t>Design</a:t>
            </a:r>
          </a:p>
        </p:txBody>
      </p:sp>
      <p:sp>
        <p:nvSpPr>
          <p:cNvPr id="22" name="TextBox 22"/>
          <p:cNvSpPr txBox="1"/>
          <p:nvPr/>
        </p:nvSpPr>
        <p:spPr>
          <a:xfrm>
            <a:off x="13308487" y="5753574"/>
            <a:ext cx="1165860" cy="390525"/>
          </a:xfrm>
          <a:prstGeom prst="rect">
            <a:avLst/>
          </a:prstGeom>
        </p:spPr>
        <p:txBody>
          <a:bodyPr lIns="0" tIns="0" rIns="0" bIns="0" rtlCol="0" anchor="t">
            <a:spAutoFit/>
          </a:bodyPr>
          <a:lstStyle/>
          <a:p>
            <a:pPr algn="ctr">
              <a:lnSpc>
                <a:spcPts val="2699"/>
              </a:lnSpc>
              <a:spcBef>
                <a:spcPct val="0"/>
              </a:spcBef>
            </a:pPr>
            <a:r>
              <a:rPr lang="en-US" sz="2499" b="1">
                <a:solidFill>
                  <a:srgbClr val="00244E"/>
                </a:solidFill>
                <a:latin typeface="Arial MT Pro Bold"/>
                <a:ea typeface="Arial MT Pro Bold"/>
                <a:cs typeface="Arial MT Pro Bold"/>
                <a:sym typeface="Arial MT Pro Bold"/>
              </a:rPr>
              <a:t>Review </a:t>
            </a:r>
          </a:p>
        </p:txBody>
      </p:sp>
      <p:sp>
        <p:nvSpPr>
          <p:cNvPr id="23" name="TextBox 23"/>
          <p:cNvSpPr txBox="1"/>
          <p:nvPr/>
        </p:nvSpPr>
        <p:spPr>
          <a:xfrm>
            <a:off x="15427655" y="4660880"/>
            <a:ext cx="1903175" cy="723900"/>
          </a:xfrm>
          <a:prstGeom prst="rect">
            <a:avLst/>
          </a:prstGeom>
        </p:spPr>
        <p:txBody>
          <a:bodyPr lIns="0" tIns="0" rIns="0" bIns="0" rtlCol="0" anchor="t">
            <a:spAutoFit/>
          </a:bodyPr>
          <a:lstStyle/>
          <a:p>
            <a:pPr algn="ctr">
              <a:lnSpc>
                <a:spcPts val="2699"/>
              </a:lnSpc>
              <a:spcBef>
                <a:spcPct val="0"/>
              </a:spcBef>
            </a:pPr>
            <a:r>
              <a:rPr lang="en-US" sz="2499" b="1">
                <a:solidFill>
                  <a:srgbClr val="00244E"/>
                </a:solidFill>
                <a:latin typeface="Arial MT Pro Bold"/>
                <a:ea typeface="Arial MT Pro Bold"/>
                <a:cs typeface="Arial MT Pro Bold"/>
                <a:sym typeface="Arial MT Pro Bold"/>
              </a:rPr>
              <a:t>Final Edits and Launch </a:t>
            </a:r>
          </a:p>
        </p:txBody>
      </p:sp>
      <p:sp>
        <p:nvSpPr>
          <p:cNvPr id="24" name="TextBox 24"/>
          <p:cNvSpPr txBox="1"/>
          <p:nvPr/>
        </p:nvSpPr>
        <p:spPr>
          <a:xfrm>
            <a:off x="10714401" y="5033588"/>
            <a:ext cx="793671" cy="390525"/>
          </a:xfrm>
          <a:prstGeom prst="rect">
            <a:avLst/>
          </a:prstGeom>
        </p:spPr>
        <p:txBody>
          <a:bodyPr lIns="0" tIns="0" rIns="0" bIns="0" rtlCol="0" anchor="t">
            <a:spAutoFit/>
          </a:bodyPr>
          <a:lstStyle/>
          <a:p>
            <a:pPr algn="ctr">
              <a:lnSpc>
                <a:spcPts val="2699"/>
              </a:lnSpc>
              <a:spcBef>
                <a:spcPct val="0"/>
              </a:spcBef>
            </a:pPr>
            <a:r>
              <a:rPr lang="en-US" sz="2499" b="1">
                <a:solidFill>
                  <a:srgbClr val="00244E"/>
                </a:solidFill>
                <a:latin typeface="Arial MT Pro Bold"/>
                <a:ea typeface="Arial MT Pro Bold"/>
                <a:cs typeface="Arial MT Pro Bold"/>
                <a:sym typeface="Arial MT Pro Bold"/>
              </a:rPr>
              <a:t>Build</a:t>
            </a:r>
          </a:p>
        </p:txBody>
      </p:sp>
      <p:sp>
        <p:nvSpPr>
          <p:cNvPr id="25" name="TextBox 25"/>
          <p:cNvSpPr txBox="1"/>
          <p:nvPr/>
        </p:nvSpPr>
        <p:spPr>
          <a:xfrm>
            <a:off x="920063" y="5891686"/>
            <a:ext cx="3038450" cy="2569591"/>
          </a:xfrm>
          <a:prstGeom prst="rect">
            <a:avLst/>
          </a:prstGeom>
        </p:spPr>
        <p:txBody>
          <a:bodyPr lIns="0" tIns="0" rIns="0" bIns="0" rtlCol="0" anchor="t">
            <a:spAutoFit/>
          </a:bodyPr>
          <a:lstStyle/>
          <a:p>
            <a:pPr algn="l">
              <a:lnSpc>
                <a:spcPts val="2881"/>
              </a:lnSpc>
            </a:pPr>
            <a:endParaRPr/>
          </a:p>
          <a:p>
            <a:pPr marL="474976" lvl="1" indent="-237488" algn="l">
              <a:lnSpc>
                <a:spcPts val="2881"/>
              </a:lnSpc>
              <a:buFont typeface="Arial"/>
              <a:buChar char="•"/>
            </a:pPr>
            <a:r>
              <a:rPr lang="en-US" sz="2199">
                <a:solidFill>
                  <a:srgbClr val="00244E"/>
                </a:solidFill>
                <a:latin typeface="Arial MT Pro"/>
                <a:ea typeface="Arial MT Pro"/>
                <a:cs typeface="Arial MT Pro"/>
                <a:sym typeface="Arial MT Pro"/>
              </a:rPr>
              <a:t>Mapped learning goals</a:t>
            </a:r>
          </a:p>
          <a:p>
            <a:pPr marL="474976" lvl="1" indent="-237488" algn="l">
              <a:lnSpc>
                <a:spcPts val="2881"/>
              </a:lnSpc>
              <a:buFont typeface="Arial"/>
              <a:buChar char="•"/>
            </a:pPr>
            <a:r>
              <a:rPr lang="en-US" sz="2199">
                <a:solidFill>
                  <a:srgbClr val="00244E"/>
                </a:solidFill>
                <a:latin typeface="Arial MT Pro"/>
                <a:ea typeface="Arial MT Pro"/>
                <a:cs typeface="Arial MT Pro"/>
                <a:sym typeface="Arial MT Pro"/>
              </a:rPr>
              <a:t>Mapped story concept</a:t>
            </a:r>
          </a:p>
          <a:p>
            <a:pPr marL="474976" lvl="1" indent="-237488" algn="l">
              <a:lnSpc>
                <a:spcPts val="2881"/>
              </a:lnSpc>
              <a:buFont typeface="Arial"/>
              <a:buChar char="•"/>
            </a:pPr>
            <a:r>
              <a:rPr lang="en-US" sz="2199">
                <a:solidFill>
                  <a:srgbClr val="00244E"/>
                </a:solidFill>
                <a:latin typeface="Arial MT Pro"/>
                <a:ea typeface="Arial MT Pro"/>
                <a:cs typeface="Arial MT Pro"/>
                <a:sym typeface="Arial MT Pro"/>
              </a:rPr>
              <a:t>Mapped existing DLO for remixing</a:t>
            </a:r>
          </a:p>
        </p:txBody>
      </p:sp>
      <p:sp>
        <p:nvSpPr>
          <p:cNvPr id="26" name="TextBox 26"/>
          <p:cNvSpPr txBox="1"/>
          <p:nvPr/>
        </p:nvSpPr>
        <p:spPr>
          <a:xfrm>
            <a:off x="6311189" y="6077423"/>
            <a:ext cx="2925078" cy="1845691"/>
          </a:xfrm>
          <a:prstGeom prst="rect">
            <a:avLst/>
          </a:prstGeom>
        </p:spPr>
        <p:txBody>
          <a:bodyPr lIns="0" tIns="0" rIns="0" bIns="0" rtlCol="0" anchor="t">
            <a:spAutoFit/>
          </a:bodyPr>
          <a:lstStyle/>
          <a:p>
            <a:pPr algn="l">
              <a:lnSpc>
                <a:spcPts val="2881"/>
              </a:lnSpc>
            </a:pPr>
            <a:r>
              <a:rPr lang="en-US" sz="2199">
                <a:solidFill>
                  <a:srgbClr val="00244E"/>
                </a:solidFill>
                <a:latin typeface="Arial MT Pro"/>
                <a:ea typeface="Arial MT Pro"/>
                <a:cs typeface="Arial MT Pro"/>
                <a:sym typeface="Arial MT Pro"/>
              </a:rPr>
              <a:t> </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Tool: Used Canva for slide design</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Detective mystery theme</a:t>
            </a:r>
          </a:p>
        </p:txBody>
      </p:sp>
      <p:sp>
        <p:nvSpPr>
          <p:cNvPr id="27" name="TextBox 27"/>
          <p:cNvSpPr txBox="1"/>
          <p:nvPr/>
        </p:nvSpPr>
        <p:spPr>
          <a:xfrm>
            <a:off x="11592880" y="6372698"/>
            <a:ext cx="3032839" cy="1483741"/>
          </a:xfrm>
          <a:prstGeom prst="rect">
            <a:avLst/>
          </a:prstGeom>
        </p:spPr>
        <p:txBody>
          <a:bodyPr lIns="0" tIns="0" rIns="0" bIns="0" rtlCol="0" anchor="t">
            <a:spAutoFit/>
          </a:bodyPr>
          <a:lstStyle/>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Peer feedback</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Student feedback</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Internal accessibility review</a:t>
            </a:r>
          </a:p>
        </p:txBody>
      </p:sp>
      <p:sp>
        <p:nvSpPr>
          <p:cNvPr id="28" name="TextBox 28"/>
          <p:cNvSpPr txBox="1"/>
          <p:nvPr/>
        </p:nvSpPr>
        <p:spPr>
          <a:xfrm>
            <a:off x="14896344" y="5779482"/>
            <a:ext cx="3175596" cy="1845691"/>
          </a:xfrm>
          <a:prstGeom prst="rect">
            <a:avLst/>
          </a:prstGeom>
        </p:spPr>
        <p:txBody>
          <a:bodyPr lIns="0" tIns="0" rIns="0" bIns="0" rtlCol="0" anchor="t">
            <a:spAutoFit/>
          </a:bodyPr>
          <a:lstStyle/>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Integrated feedback</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Launched on website and in badging system</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Promoted badge</a:t>
            </a:r>
          </a:p>
        </p:txBody>
      </p:sp>
      <p:sp>
        <p:nvSpPr>
          <p:cNvPr id="29" name="TextBox 29"/>
          <p:cNvSpPr txBox="1"/>
          <p:nvPr/>
        </p:nvSpPr>
        <p:spPr>
          <a:xfrm>
            <a:off x="7634191" y="2624978"/>
            <a:ext cx="4233159" cy="2569591"/>
          </a:xfrm>
          <a:prstGeom prst="rect">
            <a:avLst/>
          </a:prstGeom>
        </p:spPr>
        <p:txBody>
          <a:bodyPr lIns="0" tIns="0" rIns="0" bIns="0" rtlCol="0" anchor="t">
            <a:spAutoFit/>
          </a:bodyPr>
          <a:lstStyle/>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Tools: Used Interactive LibWizard, Camtasia &amp; Vyond for videos, Audiate &amp; Vyond for audio</a:t>
            </a:r>
          </a:p>
          <a:p>
            <a:pPr marL="474979" lvl="1" indent="-237490" algn="l">
              <a:lnSpc>
                <a:spcPts val="2881"/>
              </a:lnSpc>
              <a:buFont typeface="Arial"/>
              <a:buChar char="•"/>
            </a:pPr>
            <a:r>
              <a:rPr lang="en-US" sz="2199">
                <a:solidFill>
                  <a:srgbClr val="00244E"/>
                </a:solidFill>
                <a:latin typeface="Arial MT Pro"/>
                <a:ea typeface="Arial MT Pro"/>
                <a:cs typeface="Arial MT Pro"/>
                <a:sym typeface="Arial MT Pro"/>
              </a:rPr>
              <a:t>Added content, Canva slides, quiz questions, and multimedia</a:t>
            </a:r>
          </a:p>
        </p:txBody>
      </p:sp>
      <p:sp>
        <p:nvSpPr>
          <p:cNvPr id="30" name="TextBox 30"/>
          <p:cNvSpPr txBox="1"/>
          <p:nvPr/>
        </p:nvSpPr>
        <p:spPr>
          <a:xfrm>
            <a:off x="2850226" y="2153913"/>
            <a:ext cx="3646233" cy="3296285"/>
          </a:xfrm>
          <a:prstGeom prst="rect">
            <a:avLst/>
          </a:prstGeom>
        </p:spPr>
        <p:txBody>
          <a:bodyPr lIns="0" tIns="0" rIns="0" bIns="0" rtlCol="0" anchor="t">
            <a:spAutoFit/>
          </a:bodyPr>
          <a:lstStyle/>
          <a:p>
            <a:pPr algn="l">
              <a:lnSpc>
                <a:spcPts val="2859"/>
              </a:lnSpc>
            </a:pPr>
            <a:endParaRPr/>
          </a:p>
          <a:p>
            <a:pPr marL="474979" lvl="1" indent="-237490" algn="l">
              <a:lnSpc>
                <a:spcPts val="2859"/>
              </a:lnSpc>
              <a:buFont typeface="Arial"/>
              <a:buChar char="•"/>
            </a:pPr>
            <a:r>
              <a:rPr lang="en-US" sz="2199">
                <a:solidFill>
                  <a:srgbClr val="00244E"/>
                </a:solidFill>
                <a:latin typeface="Arial MT Pro"/>
                <a:ea typeface="Arial MT Pro"/>
                <a:cs typeface="Arial MT Pro"/>
                <a:sym typeface="Arial MT Pro"/>
              </a:rPr>
              <a:t>Drafted content &amp; adapted existing content from DLO</a:t>
            </a:r>
          </a:p>
          <a:p>
            <a:pPr marL="474979" lvl="1" indent="-237490" algn="l">
              <a:lnSpc>
                <a:spcPts val="2859"/>
              </a:lnSpc>
              <a:buFont typeface="Arial"/>
              <a:buChar char="•"/>
            </a:pPr>
            <a:r>
              <a:rPr lang="en-US" sz="2199">
                <a:solidFill>
                  <a:srgbClr val="00244E"/>
                </a:solidFill>
                <a:latin typeface="Arial MT Pro"/>
                <a:ea typeface="Arial MT Pro"/>
                <a:cs typeface="Arial MT Pro"/>
                <a:sym typeface="Arial MT Pro"/>
              </a:rPr>
              <a:t>Tool: Used ChatGPT to generate story elements, characters, and outlining </a:t>
            </a:r>
          </a:p>
          <a:p>
            <a:pPr algn="l">
              <a:lnSpc>
                <a:spcPts val="2859"/>
              </a:lnSpc>
            </a:pPr>
            <a:endParaRPr lang="en-US" sz="2199">
              <a:solidFill>
                <a:srgbClr val="00244E"/>
              </a:solidFill>
              <a:latin typeface="Arial MT Pro"/>
              <a:ea typeface="Arial MT Pro"/>
              <a:cs typeface="Arial MT Pro"/>
              <a:sym typeface="Arial MT Pro"/>
            </a:endParaRPr>
          </a:p>
          <a:p>
            <a:pPr algn="l">
              <a:lnSpc>
                <a:spcPts val="2859"/>
              </a:lnSpc>
            </a:pPr>
            <a:endParaRPr lang="en-US" sz="2199">
              <a:solidFill>
                <a:srgbClr val="00244E"/>
              </a:solidFill>
              <a:latin typeface="Arial MT Pro"/>
              <a:ea typeface="Arial MT Pro"/>
              <a:cs typeface="Arial MT Pro"/>
              <a:sym typeface="Arial MT Pro"/>
            </a:endParaRPr>
          </a:p>
        </p:txBody>
      </p:sp>
      <p:grpSp>
        <p:nvGrpSpPr>
          <p:cNvPr id="31" name="Group 31"/>
          <p:cNvGrpSpPr/>
          <p:nvPr/>
        </p:nvGrpSpPr>
        <p:grpSpPr>
          <a:xfrm>
            <a:off x="1429602" y="8604152"/>
            <a:ext cx="16642338" cy="663289"/>
            <a:chOff x="0" y="0"/>
            <a:chExt cx="4383167" cy="174694"/>
          </a:xfrm>
        </p:grpSpPr>
        <p:sp>
          <p:nvSpPr>
            <p:cNvPr id="32" name="Freeform 32"/>
            <p:cNvSpPr/>
            <p:nvPr/>
          </p:nvSpPr>
          <p:spPr>
            <a:xfrm>
              <a:off x="0" y="0"/>
              <a:ext cx="4383167" cy="174694"/>
            </a:xfrm>
            <a:custGeom>
              <a:avLst/>
              <a:gdLst/>
              <a:ahLst/>
              <a:cxnLst/>
              <a:rect l="l" t="t" r="r" b="b"/>
              <a:pathLst>
                <a:path w="4383167" h="174694">
                  <a:moveTo>
                    <a:pt x="23725" y="0"/>
                  </a:moveTo>
                  <a:lnTo>
                    <a:pt x="4359442" y="0"/>
                  </a:lnTo>
                  <a:cubicBezTo>
                    <a:pt x="4365735" y="0"/>
                    <a:pt x="4371769" y="2500"/>
                    <a:pt x="4376219" y="6949"/>
                  </a:cubicBezTo>
                  <a:cubicBezTo>
                    <a:pt x="4380668" y="11398"/>
                    <a:pt x="4383167" y="17433"/>
                    <a:pt x="4383167" y="23725"/>
                  </a:cubicBezTo>
                  <a:lnTo>
                    <a:pt x="4383167" y="150969"/>
                  </a:lnTo>
                  <a:cubicBezTo>
                    <a:pt x="4383167" y="157261"/>
                    <a:pt x="4380668" y="163295"/>
                    <a:pt x="4376219" y="167745"/>
                  </a:cubicBezTo>
                  <a:cubicBezTo>
                    <a:pt x="4371769" y="172194"/>
                    <a:pt x="4365735" y="174694"/>
                    <a:pt x="4359442" y="174694"/>
                  </a:cubicBezTo>
                  <a:lnTo>
                    <a:pt x="23725" y="174694"/>
                  </a:lnTo>
                  <a:cubicBezTo>
                    <a:pt x="17433" y="174694"/>
                    <a:pt x="11398" y="172194"/>
                    <a:pt x="6949" y="167745"/>
                  </a:cubicBezTo>
                  <a:cubicBezTo>
                    <a:pt x="2500" y="163295"/>
                    <a:pt x="0" y="157261"/>
                    <a:pt x="0" y="150969"/>
                  </a:cubicBezTo>
                  <a:lnTo>
                    <a:pt x="0" y="23725"/>
                  </a:lnTo>
                  <a:cubicBezTo>
                    <a:pt x="0" y="17433"/>
                    <a:pt x="2500" y="11398"/>
                    <a:pt x="6949" y="6949"/>
                  </a:cubicBezTo>
                  <a:cubicBezTo>
                    <a:pt x="11398" y="2500"/>
                    <a:pt x="17433" y="0"/>
                    <a:pt x="23725" y="0"/>
                  </a:cubicBezTo>
                  <a:close/>
                </a:path>
              </a:pathLst>
            </a:custGeom>
            <a:solidFill>
              <a:srgbClr val="FDB913"/>
            </a:solidFill>
          </p:spPr>
          <p:txBody>
            <a:bodyPr/>
            <a:lstStyle/>
            <a:p>
              <a:endParaRPr lang="en-US"/>
            </a:p>
          </p:txBody>
        </p:sp>
        <p:sp>
          <p:nvSpPr>
            <p:cNvPr id="33" name="TextBox 33"/>
            <p:cNvSpPr txBox="1"/>
            <p:nvPr/>
          </p:nvSpPr>
          <p:spPr>
            <a:xfrm>
              <a:off x="0" y="-19050"/>
              <a:ext cx="4383167" cy="193744"/>
            </a:xfrm>
            <a:prstGeom prst="rect">
              <a:avLst/>
            </a:prstGeom>
          </p:spPr>
          <p:txBody>
            <a:bodyPr lIns="50800" tIns="50800" rIns="50800" bIns="50800" rtlCol="0" anchor="ctr"/>
            <a:lstStyle/>
            <a:p>
              <a:pPr algn="ctr">
                <a:lnSpc>
                  <a:spcPts val="2375"/>
                </a:lnSpc>
              </a:pPr>
              <a:endParaRPr/>
            </a:p>
          </p:txBody>
        </p:sp>
      </p:grpSp>
      <p:sp>
        <p:nvSpPr>
          <p:cNvPr id="34" name="TextBox 34"/>
          <p:cNvSpPr txBox="1"/>
          <p:nvPr/>
        </p:nvSpPr>
        <p:spPr>
          <a:xfrm>
            <a:off x="5504685" y="8752346"/>
            <a:ext cx="8175610" cy="347853"/>
          </a:xfrm>
          <a:prstGeom prst="rect">
            <a:avLst/>
          </a:prstGeom>
        </p:spPr>
        <p:txBody>
          <a:bodyPr lIns="0" tIns="0" rIns="0" bIns="0" rtlCol="0" anchor="t">
            <a:spAutoFit/>
          </a:bodyPr>
          <a:lstStyle/>
          <a:p>
            <a:pPr algn="ctr">
              <a:lnSpc>
                <a:spcPts val="2375"/>
              </a:lnSpc>
              <a:spcBef>
                <a:spcPct val="0"/>
              </a:spcBef>
            </a:pPr>
            <a:r>
              <a:rPr lang="en-US" sz="2199" b="1">
                <a:solidFill>
                  <a:srgbClr val="00244E"/>
                </a:solidFill>
                <a:latin typeface="Arial MT Pro Bold"/>
                <a:ea typeface="Arial MT Pro Bold"/>
                <a:cs typeface="Arial MT Pro Bold"/>
                <a:sym typeface="Arial MT Pro Bold"/>
              </a:rPr>
              <a:t>Time to complete process for each badge: 3-4 months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835011" y="716682"/>
            <a:ext cx="13329308"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 Badge Development: Planning Stage</a:t>
            </a:r>
          </a:p>
        </p:txBody>
      </p:sp>
      <p:sp>
        <p:nvSpPr>
          <p:cNvPr id="3" name="Freeform 3"/>
          <p:cNvSpPr/>
          <p:nvPr/>
        </p:nvSpPr>
        <p:spPr>
          <a:xfrm rot="798363">
            <a:off x="15661995" y="2310263"/>
            <a:ext cx="4262002" cy="7588135"/>
          </a:xfrm>
          <a:custGeom>
            <a:avLst/>
            <a:gdLst/>
            <a:ahLst/>
            <a:cxnLst/>
            <a:rect l="l" t="t" r="r" b="b"/>
            <a:pathLst>
              <a:path w="4262002" h="7588135">
                <a:moveTo>
                  <a:pt x="0" y="0"/>
                </a:moveTo>
                <a:lnTo>
                  <a:pt x="4262002" y="0"/>
                </a:lnTo>
                <a:lnTo>
                  <a:pt x="4262002" y="7588135"/>
                </a:lnTo>
                <a:lnTo>
                  <a:pt x="0" y="7588135"/>
                </a:lnTo>
                <a:lnTo>
                  <a:pt x="0" y="0"/>
                </a:lnTo>
                <a:close/>
              </a:path>
            </a:pathLst>
          </a:custGeom>
          <a:blipFill>
            <a:blip r:embed="rId3">
              <a:alphaModFix amt="56000"/>
            </a:blip>
            <a:stretch>
              <a:fillRect/>
            </a:stretch>
          </a:blipFill>
        </p:spPr>
        <p:txBody>
          <a:bodyPr/>
          <a:lstStyle/>
          <a:p>
            <a:endParaRPr lang="en-US"/>
          </a:p>
        </p:txBody>
      </p:sp>
      <p:grpSp>
        <p:nvGrpSpPr>
          <p:cNvPr id="4" name="Group 4"/>
          <p:cNvGrpSpPr/>
          <p:nvPr/>
        </p:nvGrpSpPr>
        <p:grpSpPr>
          <a:xfrm>
            <a:off x="14559933" y="-4531688"/>
            <a:ext cx="13836729" cy="12370498"/>
            <a:chOff x="0" y="0"/>
            <a:chExt cx="18448972" cy="16493998"/>
          </a:xfrm>
        </p:grpSpPr>
        <p:sp>
          <p:nvSpPr>
            <p:cNvPr id="5" name="Freeform 5"/>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6" name="Freeform 6"/>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US"/>
            </a:p>
          </p:txBody>
        </p:sp>
        <p:sp>
          <p:nvSpPr>
            <p:cNvPr id="7" name="Freeform 7"/>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
        <p:nvSpPr>
          <p:cNvPr id="8" name="Freeform 8"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7"/>
            <a:stretch>
              <a:fillRect/>
            </a:stretch>
          </a:blipFill>
        </p:spPr>
        <p:txBody>
          <a:bodyPr/>
          <a:lstStyle/>
          <a:p>
            <a:endParaRPr lang="en-US"/>
          </a:p>
        </p:txBody>
      </p:sp>
      <p:grpSp>
        <p:nvGrpSpPr>
          <p:cNvPr id="9" name="Group 9"/>
          <p:cNvGrpSpPr/>
          <p:nvPr/>
        </p:nvGrpSpPr>
        <p:grpSpPr>
          <a:xfrm rot="1055549">
            <a:off x="-8401295" y="3986412"/>
            <a:ext cx="15666073" cy="11901149"/>
            <a:chOff x="0" y="0"/>
            <a:chExt cx="20888097" cy="15868199"/>
          </a:xfrm>
        </p:grpSpPr>
        <p:sp>
          <p:nvSpPr>
            <p:cNvPr id="10" name="Freeform 10"/>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4"/>
                  </a:ext>
                </a:extLst>
              </a:blip>
              <a:stretch>
                <a:fillRect t="-23963"/>
              </a:stretch>
            </a:blipFill>
          </p:spPr>
          <p:txBody>
            <a:bodyPr/>
            <a:lstStyle/>
            <a:p>
              <a:endParaRPr lang="en-US"/>
            </a:p>
          </p:txBody>
        </p:sp>
        <p:sp>
          <p:nvSpPr>
            <p:cNvPr id="11" name="Freeform 11"/>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5"/>
                  </a:ext>
                </a:extLst>
              </a:blip>
              <a:stretch>
                <a:fillRect t="-16573" r="-364"/>
              </a:stretch>
            </a:blipFill>
          </p:spPr>
          <p:txBody>
            <a:bodyPr/>
            <a:lstStyle/>
            <a:p>
              <a:endParaRPr lang="en-US"/>
            </a:p>
          </p:txBody>
        </p:sp>
        <p:sp>
          <p:nvSpPr>
            <p:cNvPr id="12" name="Freeform 12"/>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6"/>
                  </a:ext>
                </a:extLst>
              </a:blip>
              <a:stretch>
                <a:fillRect t="-30678" r="-3730"/>
              </a:stretch>
            </a:blipFill>
          </p:spPr>
          <p:txBody>
            <a:bodyPr/>
            <a:lstStyle/>
            <a:p>
              <a:endParaRPr lang="en-US"/>
            </a:p>
          </p:txBody>
        </p:sp>
      </p:grpSp>
      <p:sp>
        <p:nvSpPr>
          <p:cNvPr id="13" name="Freeform 13"/>
          <p:cNvSpPr/>
          <p:nvPr/>
        </p:nvSpPr>
        <p:spPr>
          <a:xfrm>
            <a:off x="9778273" y="2183780"/>
            <a:ext cx="6614471" cy="1647017"/>
          </a:xfrm>
          <a:custGeom>
            <a:avLst/>
            <a:gdLst/>
            <a:ahLst/>
            <a:cxnLst/>
            <a:rect l="l" t="t" r="r" b="b"/>
            <a:pathLst>
              <a:path w="6614471" h="1647017">
                <a:moveTo>
                  <a:pt x="0" y="0"/>
                </a:moveTo>
                <a:lnTo>
                  <a:pt x="6614472" y="0"/>
                </a:lnTo>
                <a:lnTo>
                  <a:pt x="6614472" y="1647017"/>
                </a:lnTo>
                <a:lnTo>
                  <a:pt x="0" y="1647017"/>
                </a:lnTo>
                <a:lnTo>
                  <a:pt x="0" y="0"/>
                </a:lnTo>
                <a:close/>
              </a:path>
            </a:pathLst>
          </a:custGeom>
          <a:blipFill>
            <a:blip>
              <a:extLst>
                <a:ext uri="{96DAC541-7B7A-43D3-8B79-37D633B846F1}">
                  <asvg:svgBlip xmlns:asvg="http://schemas.microsoft.com/office/drawing/2016/SVG/main" r:embed="rId8"/>
                </a:ext>
              </a:extLst>
            </a:blip>
            <a:stretch>
              <a:fillRect t="-225298"/>
            </a:stretch>
          </a:blipFill>
        </p:spPr>
        <p:txBody>
          <a:bodyPr/>
          <a:lstStyle/>
          <a:p>
            <a:endParaRPr lang="en-US"/>
          </a:p>
        </p:txBody>
      </p:sp>
      <p:sp>
        <p:nvSpPr>
          <p:cNvPr id="14" name="Freeform 14"/>
          <p:cNvSpPr/>
          <p:nvPr/>
        </p:nvSpPr>
        <p:spPr>
          <a:xfrm>
            <a:off x="1571159" y="2183780"/>
            <a:ext cx="6614471" cy="1647017"/>
          </a:xfrm>
          <a:custGeom>
            <a:avLst/>
            <a:gdLst/>
            <a:ahLst/>
            <a:cxnLst/>
            <a:rect l="l" t="t" r="r" b="b"/>
            <a:pathLst>
              <a:path w="6614471" h="1647017">
                <a:moveTo>
                  <a:pt x="0" y="0"/>
                </a:moveTo>
                <a:lnTo>
                  <a:pt x="6614472" y="0"/>
                </a:lnTo>
                <a:lnTo>
                  <a:pt x="6614472" y="1647017"/>
                </a:lnTo>
                <a:lnTo>
                  <a:pt x="0" y="1647017"/>
                </a:lnTo>
                <a:lnTo>
                  <a:pt x="0" y="0"/>
                </a:lnTo>
                <a:close/>
              </a:path>
            </a:pathLst>
          </a:custGeom>
          <a:blipFill>
            <a:blip>
              <a:extLst>
                <a:ext uri="{96DAC541-7B7A-43D3-8B79-37D633B846F1}">
                  <asvg:svgBlip xmlns:asvg="http://schemas.microsoft.com/office/drawing/2016/SVG/main" r:embed="rId8"/>
                </a:ext>
              </a:extLst>
            </a:blip>
            <a:stretch>
              <a:fillRect t="-225298"/>
            </a:stretch>
          </a:blipFill>
        </p:spPr>
        <p:txBody>
          <a:bodyPr/>
          <a:lstStyle/>
          <a:p>
            <a:endParaRPr lang="en-US"/>
          </a:p>
        </p:txBody>
      </p:sp>
      <p:sp>
        <p:nvSpPr>
          <p:cNvPr id="15" name="TextBox 15"/>
          <p:cNvSpPr txBox="1"/>
          <p:nvPr/>
        </p:nvSpPr>
        <p:spPr>
          <a:xfrm>
            <a:off x="9981479" y="2738517"/>
            <a:ext cx="6208061" cy="537544"/>
          </a:xfrm>
          <a:prstGeom prst="rect">
            <a:avLst/>
          </a:prstGeom>
        </p:spPr>
        <p:txBody>
          <a:bodyPr lIns="0" tIns="0" rIns="0" bIns="0" rtlCol="0" anchor="t">
            <a:spAutoFit/>
          </a:bodyPr>
          <a:lstStyle/>
          <a:p>
            <a:pPr algn="ctr">
              <a:lnSpc>
                <a:spcPts val="3971"/>
              </a:lnSpc>
            </a:pPr>
            <a:r>
              <a:rPr lang="en-US" sz="2836" b="1">
                <a:solidFill>
                  <a:srgbClr val="FFFFFF"/>
                </a:solidFill>
                <a:latin typeface="Arial MT Pro Bold"/>
                <a:ea typeface="Arial MT Pro Bold"/>
                <a:cs typeface="Arial MT Pro Bold"/>
                <a:sym typeface="Arial MT Pro Bold"/>
              </a:rPr>
              <a:t> Fit story concept to learning goals</a:t>
            </a:r>
          </a:p>
        </p:txBody>
      </p:sp>
      <p:sp>
        <p:nvSpPr>
          <p:cNvPr id="16" name="TextBox 16"/>
          <p:cNvSpPr txBox="1"/>
          <p:nvPr/>
        </p:nvSpPr>
        <p:spPr>
          <a:xfrm>
            <a:off x="2034798" y="2738517"/>
            <a:ext cx="5687194" cy="537544"/>
          </a:xfrm>
          <a:prstGeom prst="rect">
            <a:avLst/>
          </a:prstGeom>
        </p:spPr>
        <p:txBody>
          <a:bodyPr lIns="0" tIns="0" rIns="0" bIns="0" rtlCol="0" anchor="t">
            <a:spAutoFit/>
          </a:bodyPr>
          <a:lstStyle/>
          <a:p>
            <a:pPr algn="ctr">
              <a:lnSpc>
                <a:spcPts val="3971"/>
              </a:lnSpc>
            </a:pPr>
            <a:r>
              <a:rPr lang="en-US" sz="2836" b="1">
                <a:solidFill>
                  <a:srgbClr val="FFFFFF"/>
                </a:solidFill>
                <a:latin typeface="Arial MT Pro Bold"/>
                <a:ea typeface="Arial MT Pro Bold"/>
                <a:cs typeface="Arial MT Pro Bold"/>
                <a:sym typeface="Arial MT Pro Bold"/>
              </a:rPr>
              <a:t> Establish learning goals</a:t>
            </a:r>
          </a:p>
        </p:txBody>
      </p:sp>
      <p:sp>
        <p:nvSpPr>
          <p:cNvPr id="17" name="TextBox 17"/>
          <p:cNvSpPr txBox="1"/>
          <p:nvPr/>
        </p:nvSpPr>
        <p:spPr>
          <a:xfrm>
            <a:off x="10651219" y="4106736"/>
            <a:ext cx="5064171" cy="837064"/>
          </a:xfrm>
          <a:prstGeom prst="rect">
            <a:avLst/>
          </a:prstGeom>
        </p:spPr>
        <p:txBody>
          <a:bodyPr lIns="0" tIns="0" rIns="0" bIns="0" rtlCol="0" anchor="t">
            <a:spAutoFit/>
          </a:bodyPr>
          <a:lstStyle/>
          <a:p>
            <a:pPr algn="l">
              <a:lnSpc>
                <a:spcPts val="3212"/>
              </a:lnSpc>
            </a:pPr>
            <a:r>
              <a:rPr lang="en-US" sz="2294">
                <a:solidFill>
                  <a:srgbClr val="000000"/>
                </a:solidFill>
                <a:latin typeface="Arial MT Pro"/>
                <a:ea typeface="Arial MT Pro"/>
                <a:cs typeface="Arial MT Pro"/>
                <a:sym typeface="Arial MT Pro"/>
              </a:rPr>
              <a:t>Story Format: Escape Room, Mystery, Employment Scenario, etc.</a:t>
            </a:r>
          </a:p>
        </p:txBody>
      </p:sp>
      <p:sp>
        <p:nvSpPr>
          <p:cNvPr id="18" name="Freeform 18"/>
          <p:cNvSpPr/>
          <p:nvPr/>
        </p:nvSpPr>
        <p:spPr>
          <a:xfrm>
            <a:off x="9778273" y="6384385"/>
            <a:ext cx="6613773" cy="1646844"/>
          </a:xfrm>
          <a:custGeom>
            <a:avLst/>
            <a:gdLst/>
            <a:ahLst/>
            <a:cxnLst/>
            <a:rect l="l" t="t" r="r" b="b"/>
            <a:pathLst>
              <a:path w="6613773" h="1646844">
                <a:moveTo>
                  <a:pt x="0" y="0"/>
                </a:moveTo>
                <a:lnTo>
                  <a:pt x="6613774" y="0"/>
                </a:lnTo>
                <a:lnTo>
                  <a:pt x="6613774" y="1646843"/>
                </a:lnTo>
                <a:lnTo>
                  <a:pt x="0" y="1646843"/>
                </a:lnTo>
                <a:lnTo>
                  <a:pt x="0" y="0"/>
                </a:lnTo>
                <a:close/>
              </a:path>
            </a:pathLst>
          </a:custGeom>
          <a:blipFill>
            <a:blip>
              <a:extLst>
                <a:ext uri="{96DAC541-7B7A-43D3-8B79-37D633B846F1}">
                  <asvg:svgBlip xmlns:asvg="http://schemas.microsoft.com/office/drawing/2016/SVG/main" r:embed="rId8"/>
                </a:ext>
              </a:extLst>
            </a:blip>
            <a:stretch>
              <a:fillRect t="-225298"/>
            </a:stretch>
          </a:blipFill>
        </p:spPr>
        <p:txBody>
          <a:bodyPr/>
          <a:lstStyle/>
          <a:p>
            <a:endParaRPr lang="en-US"/>
          </a:p>
        </p:txBody>
      </p:sp>
      <p:sp>
        <p:nvSpPr>
          <p:cNvPr id="19" name="Freeform 19"/>
          <p:cNvSpPr/>
          <p:nvPr/>
        </p:nvSpPr>
        <p:spPr>
          <a:xfrm>
            <a:off x="2053199" y="4492339"/>
            <a:ext cx="781812" cy="2851779"/>
          </a:xfrm>
          <a:custGeom>
            <a:avLst/>
            <a:gdLst/>
            <a:ahLst/>
            <a:cxnLst/>
            <a:rect l="l" t="t" r="r" b="b"/>
            <a:pathLst>
              <a:path w="781812" h="2851779">
                <a:moveTo>
                  <a:pt x="0" y="0"/>
                </a:moveTo>
                <a:lnTo>
                  <a:pt x="781812" y="0"/>
                </a:lnTo>
                <a:lnTo>
                  <a:pt x="781812" y="2851779"/>
                </a:lnTo>
                <a:lnTo>
                  <a:pt x="0" y="2851779"/>
                </a:lnTo>
                <a:lnTo>
                  <a:pt x="0" y="0"/>
                </a:lnTo>
                <a:close/>
              </a:path>
            </a:pathLst>
          </a:custGeom>
          <a:blipFill>
            <a:blip>
              <a:extLst>
                <a:ext uri="{96DAC541-7B7A-43D3-8B79-37D633B846F1}">
                  <asvg:svgBlip xmlns:asvg="http://schemas.microsoft.com/office/drawing/2016/SVG/main" r:embed="rId9"/>
                </a:ext>
              </a:extLst>
            </a:blip>
            <a:stretch>
              <a:fillRect b="-44288"/>
            </a:stretch>
          </a:blipFill>
        </p:spPr>
        <p:txBody>
          <a:bodyPr/>
          <a:lstStyle/>
          <a:p>
            <a:endParaRPr lang="en-US"/>
          </a:p>
        </p:txBody>
      </p:sp>
      <p:sp>
        <p:nvSpPr>
          <p:cNvPr id="20" name="TextBox 20"/>
          <p:cNvSpPr txBox="1"/>
          <p:nvPr/>
        </p:nvSpPr>
        <p:spPr>
          <a:xfrm>
            <a:off x="3293786" y="4397089"/>
            <a:ext cx="4719518" cy="837064"/>
          </a:xfrm>
          <a:prstGeom prst="rect">
            <a:avLst/>
          </a:prstGeom>
        </p:spPr>
        <p:txBody>
          <a:bodyPr lIns="0" tIns="0" rIns="0" bIns="0" rtlCol="0" anchor="t">
            <a:spAutoFit/>
          </a:bodyPr>
          <a:lstStyle/>
          <a:p>
            <a:pPr algn="l">
              <a:lnSpc>
                <a:spcPts val="3212"/>
              </a:lnSpc>
            </a:pPr>
            <a:r>
              <a:rPr lang="en-US" sz="2294">
                <a:solidFill>
                  <a:srgbClr val="000000"/>
                </a:solidFill>
                <a:latin typeface="Arial MT Pro"/>
                <a:ea typeface="Arial MT Pro"/>
                <a:cs typeface="Arial MT Pro"/>
                <a:sym typeface="Arial MT Pro"/>
              </a:rPr>
              <a:t>Mapped to ACRL Information Literacy Framework</a:t>
            </a:r>
          </a:p>
        </p:txBody>
      </p:sp>
      <p:sp>
        <p:nvSpPr>
          <p:cNvPr id="21" name="TextBox 21"/>
          <p:cNvSpPr txBox="1"/>
          <p:nvPr/>
        </p:nvSpPr>
        <p:spPr>
          <a:xfrm>
            <a:off x="3121460" y="5923560"/>
            <a:ext cx="5064171" cy="1637164"/>
          </a:xfrm>
          <a:prstGeom prst="rect">
            <a:avLst/>
          </a:prstGeom>
        </p:spPr>
        <p:txBody>
          <a:bodyPr lIns="0" tIns="0" rIns="0" bIns="0" rtlCol="0" anchor="t">
            <a:spAutoFit/>
          </a:bodyPr>
          <a:lstStyle/>
          <a:p>
            <a:pPr algn="l">
              <a:lnSpc>
                <a:spcPts val="3212"/>
              </a:lnSpc>
            </a:pPr>
            <a:r>
              <a:rPr lang="en-US" sz="2294">
                <a:solidFill>
                  <a:srgbClr val="000000"/>
                </a:solidFill>
                <a:latin typeface="Arial MT Pro"/>
                <a:ea typeface="Arial MT Pro"/>
                <a:cs typeface="Arial MT Pro"/>
                <a:sym typeface="Arial MT Pro"/>
              </a:rPr>
              <a:t>Measurable via completion of “tasks” (e.g. locating a title in the online library collection or evaluating a source with the CCOW framework)</a:t>
            </a:r>
          </a:p>
        </p:txBody>
      </p:sp>
      <p:sp>
        <p:nvSpPr>
          <p:cNvPr id="22" name="TextBox 22"/>
          <p:cNvSpPr txBox="1"/>
          <p:nvPr/>
        </p:nvSpPr>
        <p:spPr>
          <a:xfrm>
            <a:off x="10651219" y="6908071"/>
            <a:ext cx="5064171" cy="833857"/>
          </a:xfrm>
          <a:prstGeom prst="rect">
            <a:avLst/>
          </a:prstGeom>
        </p:spPr>
        <p:txBody>
          <a:bodyPr lIns="0" tIns="0" rIns="0" bIns="0" rtlCol="0" anchor="t">
            <a:spAutoFit/>
          </a:bodyPr>
          <a:lstStyle/>
          <a:p>
            <a:pPr algn="ctr">
              <a:lnSpc>
                <a:spcPts val="3067"/>
              </a:lnSpc>
              <a:spcBef>
                <a:spcPct val="0"/>
              </a:spcBef>
            </a:pPr>
            <a:r>
              <a:rPr lang="en-US" sz="2840" b="1">
                <a:solidFill>
                  <a:srgbClr val="FFFFFF"/>
                </a:solidFill>
                <a:latin typeface="Arial MT Pro Bold"/>
                <a:ea typeface="Arial MT Pro Bold"/>
                <a:cs typeface="Arial MT Pro Bold"/>
                <a:sym typeface="Arial MT Pro Bold"/>
              </a:rPr>
              <a:t>Mapped existing digital learning objects for remixing</a:t>
            </a:r>
          </a:p>
        </p:txBody>
      </p:sp>
      <p:sp>
        <p:nvSpPr>
          <p:cNvPr id="23" name="Freeform 23"/>
          <p:cNvSpPr/>
          <p:nvPr/>
        </p:nvSpPr>
        <p:spPr>
          <a:xfrm>
            <a:off x="9778273" y="4121432"/>
            <a:ext cx="781812" cy="902921"/>
          </a:xfrm>
          <a:custGeom>
            <a:avLst/>
            <a:gdLst/>
            <a:ahLst/>
            <a:cxnLst/>
            <a:rect l="l" t="t" r="r" b="b"/>
            <a:pathLst>
              <a:path w="781812" h="902921">
                <a:moveTo>
                  <a:pt x="0" y="0"/>
                </a:moveTo>
                <a:lnTo>
                  <a:pt x="781812" y="0"/>
                </a:lnTo>
                <a:lnTo>
                  <a:pt x="781812" y="902921"/>
                </a:lnTo>
                <a:lnTo>
                  <a:pt x="0" y="902921"/>
                </a:lnTo>
                <a:lnTo>
                  <a:pt x="0" y="0"/>
                </a:lnTo>
                <a:close/>
              </a:path>
            </a:pathLst>
          </a:custGeom>
          <a:blipFill>
            <a:blip>
              <a:extLst>
                <a:ext uri="{96DAC541-7B7A-43D3-8B79-37D633B846F1}">
                  <asvg:svgBlip xmlns:asvg="http://schemas.microsoft.com/office/drawing/2016/SVG/main" r:embed="rId9"/>
                </a:ext>
              </a:extLst>
            </a:blip>
            <a:stretch>
              <a:fillRect b="-355720"/>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016065" y="281569"/>
            <a:ext cx="11244102"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Draft: ChatGPT &amp; AI Support</a:t>
            </a:r>
          </a:p>
        </p:txBody>
      </p:sp>
      <p:grpSp>
        <p:nvGrpSpPr>
          <p:cNvPr id="3" name="Group 3"/>
          <p:cNvGrpSpPr/>
          <p:nvPr/>
        </p:nvGrpSpPr>
        <p:grpSpPr>
          <a:xfrm>
            <a:off x="13815838" y="-3865409"/>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8121499" y="3307637"/>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9685088" y="1772845"/>
            <a:ext cx="5921176" cy="8326295"/>
          </a:xfrm>
          <a:custGeom>
            <a:avLst/>
            <a:gdLst/>
            <a:ahLst/>
            <a:cxnLst/>
            <a:rect l="l" t="t" r="r" b="b"/>
            <a:pathLst>
              <a:path w="5921176" h="8326295">
                <a:moveTo>
                  <a:pt x="0" y="0"/>
                </a:moveTo>
                <a:lnTo>
                  <a:pt x="5921176" y="0"/>
                </a:lnTo>
                <a:lnTo>
                  <a:pt x="5921176" y="8326295"/>
                </a:lnTo>
                <a:lnTo>
                  <a:pt x="0" y="8326295"/>
                </a:lnTo>
                <a:lnTo>
                  <a:pt x="0" y="0"/>
                </a:lnTo>
                <a:close/>
              </a:path>
            </a:pathLst>
          </a:custGeom>
          <a:blipFill>
            <a:blip r:embed="rId7"/>
            <a:stretch>
              <a:fillRect/>
            </a:stretch>
          </a:blipFill>
        </p:spPr>
        <p:txBody>
          <a:bodyPr/>
          <a:lstStyle/>
          <a:p>
            <a:endParaRPr lang="en-US"/>
          </a:p>
        </p:txBody>
      </p:sp>
      <p:sp>
        <p:nvSpPr>
          <p:cNvPr id="13" name="TextBox 13"/>
          <p:cNvSpPr txBox="1"/>
          <p:nvPr/>
        </p:nvSpPr>
        <p:spPr>
          <a:xfrm>
            <a:off x="2303040" y="4044576"/>
            <a:ext cx="6961762" cy="2334457"/>
          </a:xfrm>
          <a:prstGeom prst="rect">
            <a:avLst/>
          </a:prstGeom>
        </p:spPr>
        <p:txBody>
          <a:bodyPr lIns="0" tIns="0" rIns="0" bIns="0" rtlCol="0" anchor="t">
            <a:spAutoFit/>
          </a:bodyPr>
          <a:lstStyle/>
          <a:p>
            <a:pPr marL="711806" lvl="1" indent="-355903" algn="l">
              <a:lnSpc>
                <a:spcPts val="4549"/>
              </a:lnSpc>
              <a:buFont typeface="Arial"/>
              <a:buChar char="•"/>
            </a:pPr>
            <a:r>
              <a:rPr lang="en-US" sz="3296">
                <a:solidFill>
                  <a:srgbClr val="00244E"/>
                </a:solidFill>
                <a:latin typeface="Arial MT Pro"/>
                <a:ea typeface="Arial MT Pro"/>
                <a:cs typeface="Arial MT Pro"/>
                <a:sym typeface="Arial MT Pro"/>
              </a:rPr>
              <a:t>Used ChatGPT to generate storyline &amp; outline</a:t>
            </a:r>
          </a:p>
          <a:p>
            <a:pPr marL="711806" lvl="1" indent="-355903" algn="l">
              <a:lnSpc>
                <a:spcPts val="4549"/>
              </a:lnSpc>
              <a:buFont typeface="Arial"/>
              <a:buChar char="•"/>
            </a:pPr>
            <a:r>
              <a:rPr lang="en-US" sz="3296">
                <a:solidFill>
                  <a:srgbClr val="00244E"/>
                </a:solidFill>
                <a:latin typeface="Arial MT Pro"/>
                <a:ea typeface="Arial MT Pro"/>
                <a:cs typeface="Arial MT Pro"/>
                <a:sym typeface="Arial MT Pro"/>
              </a:rPr>
              <a:t>Clear structure + AI support helped keep a unified voice</a:t>
            </a:r>
          </a:p>
        </p:txBody>
      </p:sp>
      <p:sp>
        <p:nvSpPr>
          <p:cNvPr id="14" name="TextBox 14"/>
          <p:cNvSpPr txBox="1"/>
          <p:nvPr/>
        </p:nvSpPr>
        <p:spPr>
          <a:xfrm>
            <a:off x="9023198" y="1234364"/>
            <a:ext cx="6961762" cy="538481"/>
          </a:xfrm>
          <a:prstGeom prst="rect">
            <a:avLst/>
          </a:prstGeom>
        </p:spPr>
        <p:txBody>
          <a:bodyPr lIns="0" tIns="0" rIns="0" bIns="0" rtlCol="0" anchor="t">
            <a:spAutoFit/>
          </a:bodyPr>
          <a:lstStyle/>
          <a:p>
            <a:pPr algn="ctr">
              <a:lnSpc>
                <a:spcPts val="3919"/>
              </a:lnSpc>
            </a:pPr>
            <a:r>
              <a:rPr lang="en-US" sz="2799" b="1">
                <a:solidFill>
                  <a:srgbClr val="00244E"/>
                </a:solidFill>
                <a:latin typeface="Arial MT Pro Bold"/>
                <a:ea typeface="Arial MT Pro Bold"/>
                <a:cs typeface="Arial MT Pro Bold"/>
                <a:sym typeface="Arial MT Pro Bold"/>
              </a:rPr>
              <a:t>ChatGPT Prompt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707726" y="981075"/>
            <a:ext cx="12872549" cy="936879"/>
          </a:xfrm>
          <a:prstGeom prst="rect">
            <a:avLst/>
          </a:prstGeom>
        </p:spPr>
        <p:txBody>
          <a:bodyPr lIns="0" tIns="0" rIns="0" bIns="0" rtlCol="0" anchor="t">
            <a:spAutoFit/>
          </a:bodyPr>
          <a:lstStyle/>
          <a:p>
            <a:pPr algn="ctr">
              <a:lnSpc>
                <a:spcPts val="6317"/>
              </a:lnSpc>
              <a:spcBef>
                <a:spcPct val="0"/>
              </a:spcBef>
            </a:pPr>
            <a:r>
              <a:rPr lang="en-US" sz="5849" b="1">
                <a:solidFill>
                  <a:srgbClr val="00244E"/>
                </a:solidFill>
                <a:latin typeface="Arial MT Pro Bold"/>
                <a:ea typeface="Arial MT Pro Bold"/>
                <a:cs typeface="Arial MT Pro Bold"/>
                <a:sym typeface="Arial MT Pro Bold"/>
              </a:rPr>
              <a:t>Design &amp; Build: Clear Instructions</a:t>
            </a:r>
          </a:p>
        </p:txBody>
      </p:sp>
      <p:grpSp>
        <p:nvGrpSpPr>
          <p:cNvPr id="3" name="Group 3"/>
          <p:cNvGrpSpPr/>
          <p:nvPr/>
        </p:nvGrpSpPr>
        <p:grpSpPr>
          <a:xfrm>
            <a:off x="13927452" y="-3843400"/>
            <a:ext cx="13836729" cy="12370498"/>
            <a:chOff x="0" y="0"/>
            <a:chExt cx="18448972" cy="16493998"/>
          </a:xfrm>
        </p:grpSpPr>
        <p:sp>
          <p:nvSpPr>
            <p:cNvPr id="4" name="Freeform 4"/>
            <p:cNvSpPr/>
            <p:nvPr/>
          </p:nvSpPr>
          <p:spPr>
            <a:xfrm rot="10711948">
              <a:off x="898348" y="123609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rot="10711948">
              <a:off x="189885" y="244505"/>
              <a:ext cx="16852372" cy="15044572"/>
            </a:xfrm>
            <a:custGeom>
              <a:avLst/>
              <a:gdLst/>
              <a:ahLst/>
              <a:cxnLst/>
              <a:rect l="l" t="t" r="r" b="b"/>
              <a:pathLst>
                <a:path w="16852372" h="15044572">
                  <a:moveTo>
                    <a:pt x="0" y="0"/>
                  </a:moveTo>
                  <a:lnTo>
                    <a:pt x="16852372" y="0"/>
                  </a:lnTo>
                  <a:lnTo>
                    <a:pt x="16852372" y="15044572"/>
                  </a:lnTo>
                  <a:lnTo>
                    <a:pt x="0" y="15044572"/>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endParaRPr lang="en-US"/>
            </a:p>
          </p:txBody>
        </p:sp>
        <p:sp>
          <p:nvSpPr>
            <p:cNvPr id="6" name="Freeform 6"/>
            <p:cNvSpPr/>
            <p:nvPr/>
          </p:nvSpPr>
          <p:spPr>
            <a:xfrm rot="10711948">
              <a:off x="1406714" y="213331"/>
              <a:ext cx="16852372" cy="15044572"/>
            </a:xfrm>
            <a:custGeom>
              <a:avLst/>
              <a:gdLst/>
              <a:ahLst/>
              <a:cxnLst/>
              <a:rect l="l" t="t" r="r" b="b"/>
              <a:pathLst>
                <a:path w="16852372" h="15044572">
                  <a:moveTo>
                    <a:pt x="0" y="0"/>
                  </a:moveTo>
                  <a:lnTo>
                    <a:pt x="16852373" y="0"/>
                  </a:lnTo>
                  <a:lnTo>
                    <a:pt x="16852373" y="15044572"/>
                  </a:lnTo>
                  <a:lnTo>
                    <a:pt x="0" y="1504457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7" name="Freeform 7" descr="Southern New Hampshire University Shapiro Library Logo"/>
          <p:cNvSpPr/>
          <p:nvPr/>
        </p:nvSpPr>
        <p:spPr>
          <a:xfrm>
            <a:off x="-1649387" y="77779"/>
            <a:ext cx="6322729" cy="1392084"/>
          </a:xfrm>
          <a:custGeom>
            <a:avLst/>
            <a:gdLst/>
            <a:ahLst/>
            <a:cxnLst/>
            <a:rect l="l" t="t" r="r" b="b"/>
            <a:pathLst>
              <a:path w="6322729" h="1392084">
                <a:moveTo>
                  <a:pt x="0" y="0"/>
                </a:moveTo>
                <a:lnTo>
                  <a:pt x="6322729" y="0"/>
                </a:lnTo>
                <a:lnTo>
                  <a:pt x="6322729" y="1392084"/>
                </a:lnTo>
                <a:lnTo>
                  <a:pt x="0" y="1392084"/>
                </a:lnTo>
                <a:lnTo>
                  <a:pt x="0" y="0"/>
                </a:lnTo>
                <a:close/>
              </a:path>
            </a:pathLst>
          </a:custGeom>
          <a:blipFill>
            <a:blip r:embed="rId6"/>
            <a:stretch>
              <a:fillRect/>
            </a:stretch>
          </a:blipFill>
        </p:spPr>
        <p:txBody>
          <a:bodyPr/>
          <a:lstStyle/>
          <a:p>
            <a:endParaRPr lang="en-US"/>
          </a:p>
        </p:txBody>
      </p:sp>
      <p:grpSp>
        <p:nvGrpSpPr>
          <p:cNvPr id="8" name="Group 8"/>
          <p:cNvGrpSpPr/>
          <p:nvPr/>
        </p:nvGrpSpPr>
        <p:grpSpPr>
          <a:xfrm rot="1055549">
            <a:off x="-8401295" y="3986412"/>
            <a:ext cx="15666073" cy="11901149"/>
            <a:chOff x="0" y="0"/>
            <a:chExt cx="20888097" cy="15868199"/>
          </a:xfrm>
        </p:grpSpPr>
        <p:sp>
          <p:nvSpPr>
            <p:cNvPr id="9" name="Freeform 9"/>
            <p:cNvSpPr/>
            <p:nvPr/>
          </p:nvSpPr>
          <p:spPr>
            <a:xfrm>
              <a:off x="4035725" y="2176520"/>
              <a:ext cx="16852372" cy="12136291"/>
            </a:xfrm>
            <a:custGeom>
              <a:avLst/>
              <a:gdLst/>
              <a:ahLst/>
              <a:cxnLst/>
              <a:rect l="l" t="t" r="r" b="b"/>
              <a:pathLst>
                <a:path w="16852372" h="12136291">
                  <a:moveTo>
                    <a:pt x="0" y="0"/>
                  </a:moveTo>
                  <a:lnTo>
                    <a:pt x="16852372" y="0"/>
                  </a:lnTo>
                  <a:lnTo>
                    <a:pt x="16852372" y="12136290"/>
                  </a:lnTo>
                  <a:lnTo>
                    <a:pt x="0" y="12136290"/>
                  </a:lnTo>
                  <a:lnTo>
                    <a:pt x="0" y="0"/>
                  </a:lnTo>
                  <a:close/>
                </a:path>
              </a:pathLst>
            </a:custGeom>
            <a:blipFill>
              <a:blip>
                <a:extLst>
                  <a:ext uri="{96DAC541-7B7A-43D3-8B79-37D633B846F1}">
                    <asvg:svgBlip xmlns:asvg="http://schemas.microsoft.com/office/drawing/2016/SVG/main" r:embed="rId3"/>
                  </a:ext>
                </a:extLst>
              </a:blip>
              <a:stretch>
                <a:fillRect t="-23963"/>
              </a:stretch>
            </a:blipFill>
          </p:spPr>
          <p:txBody>
            <a:bodyPr/>
            <a:lstStyle/>
            <a:p>
              <a:endParaRPr lang="en-US"/>
            </a:p>
          </p:txBody>
        </p:sp>
        <p:sp>
          <p:nvSpPr>
            <p:cNvPr id="10" name="Freeform 10"/>
            <p:cNvSpPr/>
            <p:nvPr/>
          </p:nvSpPr>
          <p:spPr>
            <a:xfrm rot="-341241">
              <a:off x="1881056" y="800239"/>
              <a:ext cx="16791163" cy="12905672"/>
            </a:xfrm>
            <a:custGeom>
              <a:avLst/>
              <a:gdLst/>
              <a:ahLst/>
              <a:cxnLst/>
              <a:rect l="l" t="t" r="r" b="b"/>
              <a:pathLst>
                <a:path w="16791163" h="12905672">
                  <a:moveTo>
                    <a:pt x="0" y="0"/>
                  </a:moveTo>
                  <a:lnTo>
                    <a:pt x="16791164" y="0"/>
                  </a:lnTo>
                  <a:lnTo>
                    <a:pt x="16791164" y="12905672"/>
                  </a:lnTo>
                  <a:lnTo>
                    <a:pt x="0" y="12905672"/>
                  </a:lnTo>
                  <a:lnTo>
                    <a:pt x="0" y="0"/>
                  </a:lnTo>
                  <a:close/>
                </a:path>
              </a:pathLst>
            </a:custGeom>
            <a:blipFill>
              <a:blip>
                <a:extLst>
                  <a:ext uri="{96DAC541-7B7A-43D3-8B79-37D633B846F1}">
                    <asvg:svgBlip xmlns:asvg="http://schemas.microsoft.com/office/drawing/2016/SVG/main" r:embed="rId4"/>
                  </a:ext>
                </a:extLst>
              </a:blip>
              <a:stretch>
                <a:fillRect t="-16573" r="-364"/>
              </a:stretch>
            </a:blipFill>
          </p:spPr>
          <p:txBody>
            <a:bodyPr/>
            <a:lstStyle/>
            <a:p>
              <a:endParaRPr lang="en-US"/>
            </a:p>
          </p:txBody>
        </p:sp>
        <p:sp>
          <p:nvSpPr>
            <p:cNvPr id="11" name="Freeform 11"/>
            <p:cNvSpPr/>
            <p:nvPr/>
          </p:nvSpPr>
          <p:spPr>
            <a:xfrm rot="588337">
              <a:off x="861671" y="3056190"/>
              <a:ext cx="16246280" cy="11512682"/>
            </a:xfrm>
            <a:custGeom>
              <a:avLst/>
              <a:gdLst/>
              <a:ahLst/>
              <a:cxnLst/>
              <a:rect l="l" t="t" r="r" b="b"/>
              <a:pathLst>
                <a:path w="16246280" h="11512682">
                  <a:moveTo>
                    <a:pt x="0" y="0"/>
                  </a:moveTo>
                  <a:lnTo>
                    <a:pt x="16246280" y="0"/>
                  </a:lnTo>
                  <a:lnTo>
                    <a:pt x="16246280" y="11512681"/>
                  </a:lnTo>
                  <a:lnTo>
                    <a:pt x="0" y="11512681"/>
                  </a:lnTo>
                  <a:lnTo>
                    <a:pt x="0" y="0"/>
                  </a:lnTo>
                  <a:close/>
                </a:path>
              </a:pathLst>
            </a:custGeom>
            <a:blipFill>
              <a:blip>
                <a:extLst>
                  <a:ext uri="{96DAC541-7B7A-43D3-8B79-37D633B846F1}">
                    <asvg:svgBlip xmlns:asvg="http://schemas.microsoft.com/office/drawing/2016/SVG/main" r:embed="rId5"/>
                  </a:ext>
                </a:extLst>
              </a:blip>
              <a:stretch>
                <a:fillRect t="-30678" r="-3730"/>
              </a:stretch>
            </a:blipFill>
          </p:spPr>
          <p:txBody>
            <a:bodyPr/>
            <a:lstStyle/>
            <a:p>
              <a:endParaRPr lang="en-US"/>
            </a:p>
          </p:txBody>
        </p:sp>
      </p:grpSp>
      <p:sp>
        <p:nvSpPr>
          <p:cNvPr id="12" name="Freeform 12"/>
          <p:cNvSpPr/>
          <p:nvPr/>
        </p:nvSpPr>
        <p:spPr>
          <a:xfrm>
            <a:off x="522229" y="4259171"/>
            <a:ext cx="6170890" cy="1768657"/>
          </a:xfrm>
          <a:custGeom>
            <a:avLst/>
            <a:gdLst/>
            <a:ahLst/>
            <a:cxnLst/>
            <a:rect l="l" t="t" r="r" b="b"/>
            <a:pathLst>
              <a:path w="6170890" h="1768657">
                <a:moveTo>
                  <a:pt x="0" y="0"/>
                </a:moveTo>
                <a:lnTo>
                  <a:pt x="6170890" y="0"/>
                </a:lnTo>
                <a:lnTo>
                  <a:pt x="6170890" y="1768658"/>
                </a:lnTo>
                <a:lnTo>
                  <a:pt x="0" y="1768658"/>
                </a:lnTo>
                <a:lnTo>
                  <a:pt x="0" y="0"/>
                </a:lnTo>
                <a:close/>
              </a:path>
            </a:pathLst>
          </a:custGeom>
          <a:blipFill>
            <a:blip>
              <a:extLst>
                <a:ext uri="{96DAC541-7B7A-43D3-8B79-37D633B846F1}">
                  <asvg:svgBlip xmlns:asvg="http://schemas.microsoft.com/office/drawing/2016/SVG/main" r:embed="rId7"/>
                </a:ext>
              </a:extLst>
            </a:blip>
            <a:stretch>
              <a:fillRect t="-86902" b="-95708"/>
            </a:stretch>
          </a:blipFill>
        </p:spPr>
        <p:txBody>
          <a:bodyPr/>
          <a:lstStyle/>
          <a:p>
            <a:endParaRPr lang="en-US"/>
          </a:p>
        </p:txBody>
      </p:sp>
      <p:sp>
        <p:nvSpPr>
          <p:cNvPr id="13" name="Freeform 13"/>
          <p:cNvSpPr/>
          <p:nvPr/>
        </p:nvSpPr>
        <p:spPr>
          <a:xfrm>
            <a:off x="7150740" y="2583086"/>
            <a:ext cx="11007043" cy="6218980"/>
          </a:xfrm>
          <a:custGeom>
            <a:avLst/>
            <a:gdLst/>
            <a:ahLst/>
            <a:cxnLst/>
            <a:rect l="l" t="t" r="r" b="b"/>
            <a:pathLst>
              <a:path w="11007043" h="6218980">
                <a:moveTo>
                  <a:pt x="0" y="0"/>
                </a:moveTo>
                <a:lnTo>
                  <a:pt x="11007043" y="0"/>
                </a:lnTo>
                <a:lnTo>
                  <a:pt x="11007043" y="6218980"/>
                </a:lnTo>
                <a:lnTo>
                  <a:pt x="0" y="6218980"/>
                </a:lnTo>
                <a:lnTo>
                  <a:pt x="0" y="0"/>
                </a:lnTo>
                <a:close/>
              </a:path>
            </a:pathLst>
          </a:custGeom>
          <a:blipFill>
            <a:blip r:embed="rId8"/>
            <a:stretch>
              <a:fillRect/>
            </a:stretch>
          </a:blipFill>
        </p:spPr>
        <p:txBody>
          <a:bodyPr/>
          <a:lstStyle/>
          <a:p>
            <a:endParaRPr lang="en-US"/>
          </a:p>
        </p:txBody>
      </p:sp>
      <p:sp>
        <p:nvSpPr>
          <p:cNvPr id="14" name="TextBox 14"/>
          <p:cNvSpPr txBox="1"/>
          <p:nvPr/>
        </p:nvSpPr>
        <p:spPr>
          <a:xfrm>
            <a:off x="764077" y="4659732"/>
            <a:ext cx="5687194" cy="1032844"/>
          </a:xfrm>
          <a:prstGeom prst="rect">
            <a:avLst/>
          </a:prstGeom>
        </p:spPr>
        <p:txBody>
          <a:bodyPr lIns="0" tIns="0" rIns="0" bIns="0" rtlCol="0" anchor="t">
            <a:spAutoFit/>
          </a:bodyPr>
          <a:lstStyle/>
          <a:p>
            <a:pPr algn="ctr">
              <a:lnSpc>
                <a:spcPts val="3971"/>
              </a:lnSpc>
            </a:pPr>
            <a:r>
              <a:rPr lang="en-US" sz="2836">
                <a:solidFill>
                  <a:srgbClr val="FFFFFF"/>
                </a:solidFill>
                <a:latin typeface="Arial MT Pro"/>
                <a:ea typeface="Arial MT Pro"/>
                <a:cs typeface="Arial MT Pro"/>
                <a:sym typeface="Arial MT Pro"/>
              </a:rPr>
              <a:t>one section of the Expert Evaluator “Welcome” slide: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7801</Words>
  <Application>Microsoft Office PowerPoint</Application>
  <PresentationFormat>Custom</PresentationFormat>
  <Paragraphs>464</Paragraphs>
  <Slides>34</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Arial</vt:lpstr>
      <vt:lpstr>Inter Bold</vt:lpstr>
      <vt:lpstr>Arial MT Pro Bold</vt:lpstr>
      <vt:lpstr>Inter</vt:lpstr>
      <vt:lpstr>Arial MT Pro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LOEX PRESENTATION: Unlocking Library Literacy:  A Gamified Badging Experience</dc:title>
  <dc:creator>Chartier, Shana</dc:creator>
  <cp:lastModifiedBy>Chartier, Shana</cp:lastModifiedBy>
  <cp:revision>1</cp:revision>
  <dcterms:created xsi:type="dcterms:W3CDTF">2006-08-16T00:00:00Z</dcterms:created>
  <dcterms:modified xsi:type="dcterms:W3CDTF">2026-05-13T15:58:17Z</dcterms:modified>
  <dc:identifier>DAHBfsOXkUI</dc:identifier>
</cp:coreProperties>
</file>