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Etna Sans Serif" panose="020B0604020202020204" charset="0"/>
      <p:regular r:id="rId17"/>
    </p:embeddedFont>
    <p:embeddedFont>
      <p:font typeface="Poppins" panose="00000500000000000000" pitchFamily="2" charset="0"/>
      <p:regular r:id="rId18"/>
    </p:embeddedFont>
    <p:embeddedFont>
      <p:font typeface="Poppins Bold" panose="020B0604020202020204" charset="0"/>
      <p:regular r:id="rId19"/>
    </p:embeddedFont>
    <p:embeddedFont>
      <p:font typeface="Poppins Bold Italics" panose="020B0604020202020204" charset="0"/>
      <p:regular r:id="rId20"/>
    </p:embeddedFont>
    <p:embeddedFont>
      <p:font typeface="Poppins Italics" panose="020B0604020202020204" charset="0"/>
      <p:regular r:id="rId21"/>
    </p:embeddedFont>
    <p:embeddedFont>
      <p:font typeface="TC Chaddlewoo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2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change in title for theme's sake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Emerging Competencies - What was once expected of incoming freshmen is no longer part of academic preparation. Find the gaps only your expertise can fill.</a:t>
            </a:r>
          </a:p>
          <a:p>
            <a:endParaRPr lang="en-US"/>
          </a:p>
          <a:p>
            <a:r>
              <a:rPr lang="en-US"/>
              <a:t>Getting Involved - Don't be afraid of big rooms with heavy doors. Get in the room, stay in the room, and speak up. Imposter syndrome is cancelled; we have valuable insights on teaching and learning too.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water's getting rockier, and education is getting harder to navigate for students as well as instructors.</a:t>
            </a:r>
          </a:p>
          <a:p>
            <a:endParaRPr lang="en-US"/>
          </a:p>
          <a:p>
            <a:r>
              <a:rPr lang="en-US"/>
              <a:t>We can be a powerful force for good, but we have to keep our priorities and values in sight and be willing to push back when critical thinking or information literacy are at risk. </a:t>
            </a:r>
          </a:p>
          <a:p>
            <a:endParaRPr lang="en-US"/>
          </a:p>
          <a:p>
            <a:r>
              <a:rPr lang="en-US"/>
              <a:t>The key to growth is being willing to have hard conversations.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contact info, "we were the whale all along"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Information- and Instruction-Oriented but Also Human-Centered; Life Experiences as an Approach to Contention</a:t>
            </a:r>
          </a:p>
          <a:p>
            <a:endParaRPr lang="en-US"/>
          </a:p>
          <a:p>
            <a:r>
              <a:rPr lang="en-US"/>
              <a:t>Neutrality is the middle ground, and that's not a bad place to be. "I can do hard things." &gt; We can have hard conversations.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AI - Innovation vs. Environment, Ethics vs. Advancement, Workforce Readiness vs. Critical Thinking; Purpose of Education</a:t>
            </a:r>
          </a:p>
          <a:p>
            <a:endParaRPr lang="en-US"/>
          </a:p>
          <a:p>
            <a:r>
              <a:rPr lang="en-US"/>
              <a:t>Misinformation - Delicate Times, Desperate Measures; Bias = Lens; Fake News; Complex Credibility in a Time of Niche Expertise and Home Remedies; Filter Bubbles</a:t>
            </a:r>
          </a:p>
          <a:p>
            <a:endParaRPr lang="en-US"/>
          </a:p>
          <a:p>
            <a:r>
              <a:rPr lang="en-US"/>
              <a:t>Public Perception - What are libraries? What can we do? How much do we know? Why are we valuable?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"Neutrality" (in this context) refers to a temperament, not a position.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Who It Helps - Science, Technology, Business, Equity*</a:t>
            </a:r>
          </a:p>
          <a:p>
            <a:endParaRPr lang="en-US"/>
          </a:p>
          <a:p>
            <a:r>
              <a:rPr lang="en-US"/>
              <a:t>Who It Hurts - Arts, Humanities, Education, Equitable Access*</a:t>
            </a:r>
          </a:p>
          <a:p>
            <a:endParaRPr lang="en-US"/>
          </a:p>
          <a:p>
            <a:r>
              <a:rPr lang="en-US"/>
              <a:t>How It Wrecks - Environment, Knowledge Authority, Intellectual Property, Competition</a:t>
            </a:r>
          </a:p>
          <a:p>
            <a:endParaRPr lang="en-US"/>
          </a:p>
          <a:p>
            <a:r>
              <a:rPr lang="en-US"/>
              <a:t>the more you know, the more you can competently speak 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 Identify "Appropriate" - What's the ultimate goal? What learning, reflection, or understanding is most critical to maintain? What can be sacrificed or lost?</a:t>
            </a:r>
          </a:p>
          <a:p>
            <a:endParaRPr lang="en-US"/>
          </a:p>
          <a:p>
            <a:r>
              <a:rPr lang="en-US"/>
              <a:t>2. Explain the History, Mechanics, and Feasibility - What are reasonable expectations? How do they challenge, take advantage of, or fall subject to manipulation by the tool? What's the big picture?</a:t>
            </a:r>
          </a:p>
          <a:p>
            <a:endParaRPr lang="en-US"/>
          </a:p>
          <a:p>
            <a:r>
              <a:rPr lang="en-US"/>
              <a:t>3. Acknowledge Losses - Reflect on why you're willing to sacrifice or lose parts of the learning, creative, and/or development process. Consider whether you're setting a dangerous precedent.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Tact and Diplomacy - "I saw something different when I looked at this website." vs. "What kind of idiot believes that?"</a:t>
            </a:r>
          </a:p>
          <a:p>
            <a:endParaRPr lang="en-US"/>
          </a:p>
          <a:p>
            <a:r>
              <a:rPr lang="en-US"/>
              <a:t>Place blame where blame is due and hold political, news, media, etc. entities accountable.</a:t>
            </a:r>
          </a:p>
          <a:p>
            <a:endParaRPr lang="en-US"/>
          </a:p>
          <a:p>
            <a:r>
              <a:rPr lang="en-US"/>
              <a:t>Using the term "lens" instead of "bias" allows for more positive skill-building and decreases the need for defensiveness.</a:t>
            </a:r>
          </a:p>
          <a:p>
            <a:endParaRPr lang="en-US"/>
          </a:p>
          <a:p>
            <a:r>
              <a:rPr lang="en-US"/>
              <a:t>Shared Experiences = Shared Expertise; Shared Knowledge = Shared Improvement; Shared Resources = Shared Responsibility</a:t>
            </a:r>
          </a:p>
          <a:p>
            <a:endParaRPr lang="en-US"/>
          </a:p>
          <a:p>
            <a:r>
              <a:rPr lang="en-US"/>
              <a:t>[ripple effect]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[keeping our heads above water]</a:t>
            </a:r>
          </a:p>
          <a:p>
            <a:endParaRPr lang="en-US"/>
          </a:p>
          <a:p>
            <a:r>
              <a:rPr lang="en-US"/>
              <a:t>Information Literacy - How did we get from "fund, access, use, evaluate, redistribute" to this? What does knowledge look like today? What does bias?</a:t>
            </a:r>
          </a:p>
          <a:p>
            <a:endParaRPr lang="en-US"/>
          </a:p>
          <a:p>
            <a:r>
              <a:rPr lang="en-US"/>
              <a:t>News/Media Literacy - How do we explain that popular media isn't always trustworthy? How do we justify doing the extra work to keep ourselves well-rounded and up to date? </a:t>
            </a:r>
          </a:p>
          <a:p>
            <a:endParaRPr lang="en-US"/>
          </a:p>
          <a:p>
            <a:r>
              <a:rPr lang="en-US"/>
              <a:t>College Literacy - How do we teach students how to be students? What does help-/information-seeking look like at different parts of the educational journey?</a:t>
            </a:r>
          </a:p>
          <a:p>
            <a:endParaRPr lang="en-US"/>
          </a:p>
          <a:p>
            <a:r>
              <a:rPr lang="en-US"/>
              <a:t>Best Practice: Get on their level.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[activity: "Raise your hand if..."]</a:t>
            </a:r>
          </a:p>
          <a:p>
            <a:endParaRPr lang="en-US"/>
          </a:p>
          <a:p>
            <a:r>
              <a:rPr lang="en-US"/>
              <a:t>Student Perspective - closed doors, physical sustenance, last resort, busy work/checkbox</a:t>
            </a:r>
          </a:p>
          <a:p>
            <a:endParaRPr lang="en-US"/>
          </a:p>
          <a:p>
            <a:r>
              <a:rPr lang="en-US"/>
              <a:t>Institutional Perspective - keeping the lights on, safe space, academic-but-not, technology</a:t>
            </a:r>
          </a:p>
          <a:p>
            <a:endParaRPr lang="en-US"/>
          </a:p>
          <a:p>
            <a:r>
              <a:rPr lang="en-US"/>
              <a:t>Professional Perspective - let's talk about collegial conflict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1" r="-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3046842"/>
            <a:ext cx="16230600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0"/>
              </a:lnSpc>
            </a:pPr>
            <a:r>
              <a:rPr lang="en-US" sz="150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Elephant Hunting</a:t>
            </a:r>
          </a:p>
        </p:txBody>
      </p:sp>
      <p:sp>
        <p:nvSpPr>
          <p:cNvPr id="5" name="Freeform 5"/>
          <p:cNvSpPr/>
          <p:nvPr/>
        </p:nvSpPr>
        <p:spPr>
          <a:xfrm>
            <a:off x="1250551" y="4484565"/>
            <a:ext cx="8291814" cy="648269"/>
          </a:xfrm>
          <a:custGeom>
            <a:avLst/>
            <a:gdLst/>
            <a:ahLst/>
            <a:cxnLst/>
            <a:rect l="l" t="t" r="r" b="b"/>
            <a:pathLst>
              <a:path w="8291814" h="648269">
                <a:moveTo>
                  <a:pt x="0" y="0"/>
                </a:moveTo>
                <a:lnTo>
                  <a:pt x="8291814" y="0"/>
                </a:lnTo>
                <a:lnTo>
                  <a:pt x="8291814" y="648269"/>
                </a:lnTo>
                <a:lnTo>
                  <a:pt x="0" y="648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812572" y="5675742"/>
            <a:ext cx="14662856" cy="1504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 b="1" i="1" spc="840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Teaching Information Literacy in Contentious Environments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3998" y="9120495"/>
            <a:ext cx="7193106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Brooke Gross, Western Kentucky University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717883" y="9120495"/>
            <a:ext cx="48991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brooke.gross@wku.edu</a:t>
            </a:r>
          </a:p>
        </p:txBody>
      </p:sp>
      <p:sp>
        <p:nvSpPr>
          <p:cNvPr id="9" name="TextBox 9"/>
          <p:cNvSpPr txBox="1"/>
          <p:nvPr/>
        </p:nvSpPr>
        <p:spPr>
          <a:xfrm rot="-1114323">
            <a:off x="2600309" y="412195"/>
            <a:ext cx="6710268" cy="374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00"/>
              </a:lnSpc>
            </a:pPr>
            <a:r>
              <a:rPr lang="en-US" sz="21500" dirty="0">
                <a:solidFill>
                  <a:srgbClr val="000000"/>
                </a:solidFill>
                <a:latin typeface="TC Chaddlewood"/>
                <a:ea typeface="TC Chaddlewood"/>
                <a:cs typeface="TC Chaddlewood"/>
                <a:sym typeface="TC Chaddlewood"/>
              </a:rPr>
              <a:t>WHALE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37939" y="876300"/>
            <a:ext cx="10612123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Deep Breath Moment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662901"/>
            <a:ext cx="16230600" cy="6595399"/>
            <a:chOff x="0" y="0"/>
            <a:chExt cx="2514545" cy="1021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14545" cy="1021800"/>
            </a:xfrm>
            <a:custGeom>
              <a:avLst/>
              <a:gdLst/>
              <a:ahLst/>
              <a:cxnLst/>
              <a:rect l="l" t="t" r="r" b="b"/>
              <a:pathLst>
                <a:path w="2514545" h="1021800">
                  <a:moveTo>
                    <a:pt x="0" y="0"/>
                  </a:moveTo>
                  <a:lnTo>
                    <a:pt x="2514545" y="0"/>
                  </a:lnTo>
                  <a:lnTo>
                    <a:pt x="2514545" y="1021800"/>
                  </a:lnTo>
                  <a:lnTo>
                    <a:pt x="0" y="102180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32712" b="-283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815150" y="6415875"/>
            <a:ext cx="8542400" cy="3401389"/>
            <a:chOff x="0" y="0"/>
            <a:chExt cx="11389867" cy="4535185"/>
          </a:xfrm>
        </p:grpSpPr>
        <p:sp>
          <p:nvSpPr>
            <p:cNvPr id="7" name="Freeform 7"/>
            <p:cNvSpPr/>
            <p:nvPr/>
          </p:nvSpPr>
          <p:spPr>
            <a:xfrm>
              <a:off x="8878508" y="0"/>
              <a:ext cx="2511359" cy="4535185"/>
            </a:xfrm>
            <a:custGeom>
              <a:avLst/>
              <a:gdLst/>
              <a:ahLst/>
              <a:cxnLst/>
              <a:rect l="l" t="t" r="r" b="b"/>
              <a:pathLst>
                <a:path w="2511359" h="4535185">
                  <a:moveTo>
                    <a:pt x="0" y="0"/>
                  </a:moveTo>
                  <a:lnTo>
                    <a:pt x="2511359" y="0"/>
                  </a:lnTo>
                  <a:lnTo>
                    <a:pt x="2511359" y="4535185"/>
                  </a:lnTo>
                  <a:lnTo>
                    <a:pt x="0" y="45351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079078" y="976823"/>
              <a:ext cx="4626712" cy="3558362"/>
            </a:xfrm>
            <a:custGeom>
              <a:avLst/>
              <a:gdLst/>
              <a:ahLst/>
              <a:cxnLst/>
              <a:rect l="l" t="t" r="r" b="b"/>
              <a:pathLst>
                <a:path w="4626712" h="3558362">
                  <a:moveTo>
                    <a:pt x="0" y="0"/>
                  </a:moveTo>
                  <a:lnTo>
                    <a:pt x="4626712" y="0"/>
                  </a:lnTo>
                  <a:lnTo>
                    <a:pt x="4626712" y="3558362"/>
                  </a:lnTo>
                  <a:lnTo>
                    <a:pt x="0" y="355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365124"/>
              <a:ext cx="4079078" cy="4170061"/>
            </a:xfrm>
            <a:custGeom>
              <a:avLst/>
              <a:gdLst/>
              <a:ahLst/>
              <a:cxnLst/>
              <a:rect l="l" t="t" r="r" b="b"/>
              <a:pathLst>
                <a:path w="4079078" h="4170061">
                  <a:moveTo>
                    <a:pt x="0" y="0"/>
                  </a:moveTo>
                  <a:lnTo>
                    <a:pt x="4079078" y="0"/>
                  </a:lnTo>
                  <a:lnTo>
                    <a:pt x="4079078" y="4170061"/>
                  </a:lnTo>
                  <a:lnTo>
                    <a:pt x="0" y="4170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215900" y="1936020"/>
            <a:ext cx="6043400" cy="2583554"/>
          </a:xfrm>
          <a:custGeom>
            <a:avLst/>
            <a:gdLst/>
            <a:ahLst/>
            <a:cxnLst/>
            <a:rect l="l" t="t" r="r" b="b"/>
            <a:pathLst>
              <a:path w="6043400" h="2583554">
                <a:moveTo>
                  <a:pt x="0" y="0"/>
                </a:moveTo>
                <a:lnTo>
                  <a:pt x="6043400" y="0"/>
                </a:lnTo>
                <a:lnTo>
                  <a:pt x="6043400" y="2583553"/>
                </a:lnTo>
                <a:lnTo>
                  <a:pt x="0" y="25835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83998" y="835167"/>
            <a:ext cx="8798344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PUBLIC PERCEPTION - reputation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022753"/>
            <a:ext cx="8115300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ABDFF1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The Library Image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3640098"/>
            <a:ext cx="8115300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Perspective:</a:t>
            </a:r>
            <a:r>
              <a:rPr lang="en-US" sz="2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Open Spaces / Access to Food and Drink / Just In Time / Class Requirement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82343" y="6534428"/>
            <a:ext cx="7576957" cy="119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19"/>
              </a:lnSpc>
            </a:pPr>
            <a:r>
              <a:rPr lang="en-US" sz="2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Librarians as Service Providers</a:t>
            </a:r>
          </a:p>
          <a:p>
            <a:pPr algn="r">
              <a:lnSpc>
                <a:spcPts val="3219"/>
              </a:lnSpc>
            </a:pPr>
            <a:r>
              <a:rPr lang="en-US" sz="2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Accessible, Responsive, Moldable, As-Needed, Reference-Oriented, “Customer Service Mode”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82343" y="4633873"/>
            <a:ext cx="7576957" cy="160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00"/>
              </a:lnSpc>
            </a:pPr>
            <a:r>
              <a:rPr lang="en-US" sz="6200">
                <a:solidFill>
                  <a:srgbClr val="06C892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The Value of Care vs. Cost of Expertise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82343" y="8059420"/>
            <a:ext cx="7576957" cy="119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19"/>
              </a:lnSpc>
            </a:pPr>
            <a:r>
              <a:rPr lang="en-US" sz="22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Librarians as Information Literacy Experts</a:t>
            </a:r>
          </a:p>
          <a:p>
            <a:pPr algn="r">
              <a:lnSpc>
                <a:spcPts val="3219"/>
              </a:lnSpc>
            </a:pPr>
            <a:r>
              <a:rPr lang="en-US" sz="2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Assertive, Forward-Thinking, Innovative,  Self-Led Prioritization, Authoritative, Pedagogy-Minded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8812" y="4906288"/>
            <a:ext cx="8695076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Institutional Perspective: </a:t>
            </a:r>
            <a:r>
              <a:rPr lang="en-US" sz="2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 Unit / Recruitment Builder / Co-Curricular / Point of Access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2203084"/>
          </a:xfrm>
          <a:custGeom>
            <a:avLst/>
            <a:gdLst/>
            <a:ahLst/>
            <a:cxnLst/>
            <a:rect l="l" t="t" r="r" b="b"/>
            <a:pathLst>
              <a:path w="18288000" h="12203084">
                <a:moveTo>
                  <a:pt x="0" y="0"/>
                </a:moveTo>
                <a:lnTo>
                  <a:pt x="18288000" y="0"/>
                </a:lnTo>
                <a:lnTo>
                  <a:pt x="18288000" y="12203084"/>
                </a:lnTo>
                <a:lnTo>
                  <a:pt x="0" y="12203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481276" y="2538679"/>
            <a:ext cx="93254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What Can We Do?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3998" y="835167"/>
            <a:ext cx="8599002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PUBLIC PERCEPTION - Building Political Capital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21170" y="4129998"/>
            <a:ext cx="16445661" cy="5117516"/>
            <a:chOff x="0" y="0"/>
            <a:chExt cx="21927548" cy="682335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0528087" cy="6823354"/>
              <a:chOff x="0" y="0"/>
              <a:chExt cx="2079622" cy="134782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079622" cy="1347823"/>
              </a:xfrm>
              <a:custGeom>
                <a:avLst/>
                <a:gdLst/>
                <a:ahLst/>
                <a:cxnLst/>
                <a:rect l="l" t="t" r="r" b="b"/>
                <a:pathLst>
                  <a:path w="2079622" h="1347823">
                    <a:moveTo>
                      <a:pt x="50004" y="0"/>
                    </a:moveTo>
                    <a:lnTo>
                      <a:pt x="2029618" y="0"/>
                    </a:lnTo>
                    <a:cubicBezTo>
                      <a:pt x="2042880" y="0"/>
                      <a:pt x="2055599" y="5268"/>
                      <a:pt x="2064976" y="14646"/>
                    </a:cubicBezTo>
                    <a:cubicBezTo>
                      <a:pt x="2074354" y="24024"/>
                      <a:pt x="2079622" y="36742"/>
                      <a:pt x="2079622" y="50004"/>
                    </a:cubicBezTo>
                    <a:lnTo>
                      <a:pt x="2079622" y="1297819"/>
                    </a:lnTo>
                    <a:cubicBezTo>
                      <a:pt x="2079622" y="1311081"/>
                      <a:pt x="2074354" y="1323799"/>
                      <a:pt x="2064976" y="1333177"/>
                    </a:cubicBezTo>
                    <a:cubicBezTo>
                      <a:pt x="2055599" y="1342555"/>
                      <a:pt x="2042880" y="1347823"/>
                      <a:pt x="2029618" y="1347823"/>
                    </a:cubicBezTo>
                    <a:lnTo>
                      <a:pt x="50004" y="1347823"/>
                    </a:lnTo>
                    <a:cubicBezTo>
                      <a:pt x="36742" y="1347823"/>
                      <a:pt x="24024" y="1342555"/>
                      <a:pt x="14646" y="1333177"/>
                    </a:cubicBezTo>
                    <a:cubicBezTo>
                      <a:pt x="5268" y="1323799"/>
                      <a:pt x="0" y="1311081"/>
                      <a:pt x="0" y="1297819"/>
                    </a:cubicBezTo>
                    <a:lnTo>
                      <a:pt x="0" y="50004"/>
                    </a:lnTo>
                    <a:cubicBezTo>
                      <a:pt x="0" y="36742"/>
                      <a:pt x="5268" y="24024"/>
                      <a:pt x="14646" y="14646"/>
                    </a:cubicBezTo>
                    <a:cubicBezTo>
                      <a:pt x="24024" y="5268"/>
                      <a:pt x="36742" y="0"/>
                      <a:pt x="50004" y="0"/>
                    </a:cubicBezTo>
                    <a:close/>
                  </a:path>
                </a:pathLst>
              </a:custGeom>
              <a:solidFill>
                <a:srgbClr val="01163B">
                  <a:alpha val="80000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2079622" cy="14049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562597" y="911908"/>
              <a:ext cx="9402893" cy="1702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00"/>
                </a:lnSpc>
              </a:pPr>
              <a:r>
                <a:rPr lang="en-US" sz="48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Leverage Emerging Graduate Competencies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1556" y="2910948"/>
              <a:ext cx="9044975" cy="2828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Information Literacy, Critical Thinking, Interdisciplinary Approaches, Collaboration, Soft Skills, Strategic Implementation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11399461" y="0"/>
              <a:ext cx="10528087" cy="6823354"/>
              <a:chOff x="0" y="0"/>
              <a:chExt cx="2079622" cy="134782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079622" cy="1347823"/>
              </a:xfrm>
              <a:custGeom>
                <a:avLst/>
                <a:gdLst/>
                <a:ahLst/>
                <a:cxnLst/>
                <a:rect l="l" t="t" r="r" b="b"/>
                <a:pathLst>
                  <a:path w="2079622" h="1347823">
                    <a:moveTo>
                      <a:pt x="50004" y="0"/>
                    </a:moveTo>
                    <a:lnTo>
                      <a:pt x="2029618" y="0"/>
                    </a:lnTo>
                    <a:cubicBezTo>
                      <a:pt x="2042880" y="0"/>
                      <a:pt x="2055599" y="5268"/>
                      <a:pt x="2064976" y="14646"/>
                    </a:cubicBezTo>
                    <a:cubicBezTo>
                      <a:pt x="2074354" y="24024"/>
                      <a:pt x="2079622" y="36742"/>
                      <a:pt x="2079622" y="50004"/>
                    </a:cubicBezTo>
                    <a:lnTo>
                      <a:pt x="2079622" y="1297819"/>
                    </a:lnTo>
                    <a:cubicBezTo>
                      <a:pt x="2079622" y="1311081"/>
                      <a:pt x="2074354" y="1323799"/>
                      <a:pt x="2064976" y="1333177"/>
                    </a:cubicBezTo>
                    <a:cubicBezTo>
                      <a:pt x="2055599" y="1342555"/>
                      <a:pt x="2042880" y="1347823"/>
                      <a:pt x="2029618" y="1347823"/>
                    </a:cubicBezTo>
                    <a:lnTo>
                      <a:pt x="50004" y="1347823"/>
                    </a:lnTo>
                    <a:cubicBezTo>
                      <a:pt x="36742" y="1347823"/>
                      <a:pt x="24024" y="1342555"/>
                      <a:pt x="14646" y="1333177"/>
                    </a:cubicBezTo>
                    <a:cubicBezTo>
                      <a:pt x="5268" y="1323799"/>
                      <a:pt x="0" y="1311081"/>
                      <a:pt x="0" y="1297819"/>
                    </a:cubicBezTo>
                    <a:lnTo>
                      <a:pt x="0" y="50004"/>
                    </a:lnTo>
                    <a:cubicBezTo>
                      <a:pt x="0" y="36742"/>
                      <a:pt x="5268" y="24024"/>
                      <a:pt x="14646" y="14646"/>
                    </a:cubicBezTo>
                    <a:cubicBezTo>
                      <a:pt x="24024" y="5268"/>
                      <a:pt x="36742" y="0"/>
                      <a:pt x="50004" y="0"/>
                    </a:cubicBezTo>
                    <a:close/>
                  </a:path>
                </a:pathLst>
              </a:custGeom>
              <a:solidFill>
                <a:srgbClr val="01163B">
                  <a:alpha val="80000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57150"/>
                <a:ext cx="2079622" cy="14049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1962058" y="911908"/>
              <a:ext cx="9402893" cy="1702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00"/>
                </a:lnSpc>
              </a:pPr>
              <a:r>
                <a:rPr lang="en-US" sz="48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Get Involved and</a:t>
              </a:r>
            </a:p>
            <a:p>
              <a:pPr algn="ctr">
                <a:lnSpc>
                  <a:spcPts val="4800"/>
                </a:lnSpc>
              </a:pPr>
              <a:r>
                <a:rPr lang="en-US" sz="48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Make Yourself Useful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141017" y="2910948"/>
              <a:ext cx="9044975" cy="2828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Shared Governance, Working Groups, Communities of Practice, Task Forces, Book Clubs, Teaching Support Collaborations, Webinars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8179639"/>
            <a:ext cx="16230600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We Retain Authority by Asserting Expertise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365531"/>
            <a:ext cx="16230600" cy="5555939"/>
            <a:chOff x="0" y="0"/>
            <a:chExt cx="2514545" cy="8607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14545" cy="860760"/>
            </a:xfrm>
            <a:custGeom>
              <a:avLst/>
              <a:gdLst/>
              <a:ahLst/>
              <a:cxnLst/>
              <a:rect l="l" t="t" r="r" b="b"/>
              <a:pathLst>
                <a:path w="2514545" h="860760">
                  <a:moveTo>
                    <a:pt x="0" y="0"/>
                  </a:moveTo>
                  <a:lnTo>
                    <a:pt x="2514545" y="0"/>
                  </a:lnTo>
                  <a:lnTo>
                    <a:pt x="2514545" y="860760"/>
                  </a:lnTo>
                  <a:lnTo>
                    <a:pt x="0" y="860760"/>
                  </a:lnTo>
                  <a:close/>
                </a:path>
              </a:pathLst>
            </a:custGeom>
            <a:blipFill>
              <a:blip r:embed="rId3"/>
              <a:stretch>
                <a:fillRect t="-7546" b="-5657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914400"/>
            <a:ext cx="16230600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CONCLUSION &amp; CONNECTIONS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6638518" y="3767917"/>
            <a:ext cx="1184802" cy="118480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304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3998" y="835167"/>
            <a:ext cx="8260002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QUESTIONS? EMAIL BROOKE.GROSS@WKU.EDU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805665" y="1913422"/>
            <a:ext cx="14676669" cy="7572514"/>
            <a:chOff x="0" y="0"/>
            <a:chExt cx="19568893" cy="100966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808989" cy="10096686"/>
            </a:xfrm>
            <a:custGeom>
              <a:avLst/>
              <a:gdLst/>
              <a:ahLst/>
              <a:cxnLst/>
              <a:rect l="l" t="t" r="r" b="b"/>
              <a:pathLst>
                <a:path w="11808989" h="10096686">
                  <a:moveTo>
                    <a:pt x="0" y="0"/>
                  </a:moveTo>
                  <a:lnTo>
                    <a:pt x="11808989" y="0"/>
                  </a:lnTo>
                  <a:lnTo>
                    <a:pt x="11808989" y="10096686"/>
                  </a:lnTo>
                  <a:lnTo>
                    <a:pt x="0" y="10096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904495" y="4734018"/>
              <a:ext cx="13664398" cy="35465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307"/>
                </a:lnSpc>
              </a:pPr>
              <a:r>
                <a:rPr lang="en-US" sz="15933">
                  <a:solidFill>
                    <a:srgbClr val="FFFFF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Thank You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739846" y="8118692"/>
              <a:ext cx="11829046" cy="1293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840"/>
                </a:lnSpc>
              </a:pPr>
              <a:r>
                <a:rPr lang="en-US" sz="5600" b="1" spc="84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For Your Attention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2230888"/>
            <a:ext cx="8115300" cy="3849647"/>
            <a:chOff x="0" y="0"/>
            <a:chExt cx="1257272" cy="596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7272" cy="596411"/>
            </a:xfrm>
            <a:custGeom>
              <a:avLst/>
              <a:gdLst/>
              <a:ahLst/>
              <a:cxnLst/>
              <a:rect l="l" t="t" r="r" b="b"/>
              <a:pathLst>
                <a:path w="1257272" h="596411">
                  <a:moveTo>
                    <a:pt x="0" y="0"/>
                  </a:moveTo>
                  <a:lnTo>
                    <a:pt x="1257272" y="0"/>
                  </a:lnTo>
                  <a:lnTo>
                    <a:pt x="1257272" y="596411"/>
                  </a:lnTo>
                  <a:lnTo>
                    <a:pt x="0" y="596411"/>
                  </a:lnTo>
                  <a:close/>
                </a:path>
              </a:pathLst>
            </a:custGeom>
            <a:blipFill>
              <a:blip r:embed="rId3"/>
              <a:stretch>
                <a:fillRect t="-4328" b="-353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151112" y="6511085"/>
            <a:ext cx="6117349" cy="3106271"/>
            <a:chOff x="0" y="0"/>
            <a:chExt cx="8156466" cy="4141695"/>
          </a:xfrm>
        </p:grpSpPr>
        <p:sp>
          <p:nvSpPr>
            <p:cNvPr id="9" name="Freeform 9"/>
            <p:cNvSpPr/>
            <p:nvPr/>
          </p:nvSpPr>
          <p:spPr>
            <a:xfrm>
              <a:off x="4040978" y="303926"/>
              <a:ext cx="4115488" cy="3837769"/>
            </a:xfrm>
            <a:custGeom>
              <a:avLst/>
              <a:gdLst/>
              <a:ahLst/>
              <a:cxnLst/>
              <a:rect l="l" t="t" r="r" b="b"/>
              <a:pathLst>
                <a:path w="4115488" h="3837769">
                  <a:moveTo>
                    <a:pt x="0" y="0"/>
                  </a:moveTo>
                  <a:lnTo>
                    <a:pt x="4115488" y="0"/>
                  </a:lnTo>
                  <a:lnTo>
                    <a:pt x="4115488" y="3837769"/>
                  </a:lnTo>
                  <a:lnTo>
                    <a:pt x="0" y="38377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81967" cy="4141695"/>
            </a:xfrm>
            <a:custGeom>
              <a:avLst/>
              <a:gdLst/>
              <a:ahLst/>
              <a:cxnLst/>
              <a:rect l="l" t="t" r="r" b="b"/>
              <a:pathLst>
                <a:path w="3681967" h="4141695">
                  <a:moveTo>
                    <a:pt x="0" y="0"/>
                  </a:moveTo>
                  <a:lnTo>
                    <a:pt x="3681967" y="0"/>
                  </a:lnTo>
                  <a:lnTo>
                    <a:pt x="3681967" y="4141695"/>
                  </a:lnTo>
                  <a:lnTo>
                    <a:pt x="0" y="41416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2078488"/>
            <a:ext cx="6900691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A6C9E9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Background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654835"/>
            <a:ext cx="6900691" cy="237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Academic Librarian &amp; Assistant Professor Since 2021</a:t>
            </a:r>
          </a:p>
          <a:p>
            <a:pPr algn="just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Community College &gt; R1 &gt; Regional Comprehensive </a:t>
            </a:r>
          </a:p>
          <a:p>
            <a:pPr algn="just">
              <a:lnSpc>
                <a:spcPts val="3150"/>
              </a:lnSpc>
            </a:pPr>
            <a:r>
              <a:rPr lang="en-US" sz="2100" i="1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Information Literacy, Critical Thinking, News/Media Literacy, AI Literacy, Real-World Applications</a:t>
            </a:r>
          </a:p>
          <a:p>
            <a:pPr algn="just">
              <a:lnSpc>
                <a:spcPts val="3150"/>
              </a:lnSpc>
            </a:pPr>
            <a:endParaRPr lang="en-US" sz="2100" i="1">
              <a:solidFill>
                <a:srgbClr val="FFFFFF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just">
              <a:lnSpc>
                <a:spcPts val="3000"/>
              </a:lnSpc>
            </a:pPr>
            <a:r>
              <a:rPr lang="en-US"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See Also: Mother, Creative Writer, Humanities Major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48592" y="6453935"/>
            <a:ext cx="8910708" cy="1489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Recenter Library Neutrality in Times of Pedagogical Upheaval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Introduce Contentious Discussion as a Skill for Librarians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Promote </a:t>
            </a:r>
            <a:r>
              <a:rPr lang="en-US" sz="21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Confidence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Self-Assurance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Assertiveness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and </a:t>
            </a:r>
            <a:r>
              <a:rPr lang="en-US" sz="21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Transparency 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Information Literacy Instruction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83998" y="835167"/>
            <a:ext cx="665157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INTRODUCTION - Why I’m Here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58609" y="7889876"/>
            <a:ext cx="6900691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00"/>
              </a:lnSpc>
            </a:pPr>
            <a:r>
              <a:rPr lang="en-US" sz="8000">
                <a:solidFill>
                  <a:srgbClr val="06C892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Purpose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916084"/>
            <a:ext cx="18288000" cy="12203084"/>
          </a:xfrm>
          <a:custGeom>
            <a:avLst/>
            <a:gdLst/>
            <a:ahLst/>
            <a:cxnLst/>
            <a:rect l="l" t="t" r="r" b="b"/>
            <a:pathLst>
              <a:path w="18288000" h="12203084">
                <a:moveTo>
                  <a:pt x="0" y="0"/>
                </a:moveTo>
                <a:lnTo>
                  <a:pt x="18288000" y="0"/>
                </a:lnTo>
                <a:lnTo>
                  <a:pt x="18288000" y="12203084"/>
                </a:lnTo>
                <a:lnTo>
                  <a:pt x="0" y="12203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6667474" y="4164469"/>
            <a:ext cx="4953051" cy="4844500"/>
            <a:chOff x="0" y="0"/>
            <a:chExt cx="1304507" cy="12759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4507" cy="1275918"/>
            </a:xfrm>
            <a:custGeom>
              <a:avLst/>
              <a:gdLst/>
              <a:ahLst/>
              <a:cxnLst/>
              <a:rect l="l" t="t" r="r" b="b"/>
              <a:pathLst>
                <a:path w="1304507" h="1275918">
                  <a:moveTo>
                    <a:pt x="79716" y="0"/>
                  </a:moveTo>
                  <a:lnTo>
                    <a:pt x="1224791" y="0"/>
                  </a:lnTo>
                  <a:cubicBezTo>
                    <a:pt x="1268817" y="0"/>
                    <a:pt x="1304507" y="35690"/>
                    <a:pt x="1304507" y="79716"/>
                  </a:cubicBezTo>
                  <a:lnTo>
                    <a:pt x="1304507" y="1196202"/>
                  </a:lnTo>
                  <a:cubicBezTo>
                    <a:pt x="1304507" y="1240228"/>
                    <a:pt x="1268817" y="1275918"/>
                    <a:pt x="1224791" y="1275918"/>
                  </a:cubicBezTo>
                  <a:lnTo>
                    <a:pt x="79716" y="1275918"/>
                  </a:lnTo>
                  <a:cubicBezTo>
                    <a:pt x="58574" y="1275918"/>
                    <a:pt x="38298" y="1267519"/>
                    <a:pt x="23348" y="1252569"/>
                  </a:cubicBezTo>
                  <a:cubicBezTo>
                    <a:pt x="8399" y="1237620"/>
                    <a:pt x="0" y="1217344"/>
                    <a:pt x="0" y="1196202"/>
                  </a:cubicBezTo>
                  <a:lnTo>
                    <a:pt x="0" y="79716"/>
                  </a:lnTo>
                  <a:cubicBezTo>
                    <a:pt x="0" y="35690"/>
                    <a:pt x="35690" y="0"/>
                    <a:pt x="79716" y="0"/>
                  </a:cubicBezTo>
                  <a:close/>
                </a:path>
              </a:pathLst>
            </a:custGeom>
            <a:solidFill>
              <a:srgbClr val="013040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304507" cy="1333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453779"/>
            <a:ext cx="7204053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72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Today’s Agenda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2306249" y="4164469"/>
            <a:ext cx="4953051" cy="4844500"/>
            <a:chOff x="0" y="0"/>
            <a:chExt cx="1304507" cy="12759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04507" cy="1275918"/>
            </a:xfrm>
            <a:custGeom>
              <a:avLst/>
              <a:gdLst/>
              <a:ahLst/>
              <a:cxnLst/>
              <a:rect l="l" t="t" r="r" b="b"/>
              <a:pathLst>
                <a:path w="1304507" h="1275918">
                  <a:moveTo>
                    <a:pt x="79716" y="0"/>
                  </a:moveTo>
                  <a:lnTo>
                    <a:pt x="1224791" y="0"/>
                  </a:lnTo>
                  <a:cubicBezTo>
                    <a:pt x="1268817" y="0"/>
                    <a:pt x="1304507" y="35690"/>
                    <a:pt x="1304507" y="79716"/>
                  </a:cubicBezTo>
                  <a:lnTo>
                    <a:pt x="1304507" y="1196202"/>
                  </a:lnTo>
                  <a:cubicBezTo>
                    <a:pt x="1304507" y="1240228"/>
                    <a:pt x="1268817" y="1275918"/>
                    <a:pt x="1224791" y="1275918"/>
                  </a:cubicBezTo>
                  <a:lnTo>
                    <a:pt x="79716" y="1275918"/>
                  </a:lnTo>
                  <a:cubicBezTo>
                    <a:pt x="58574" y="1275918"/>
                    <a:pt x="38298" y="1267519"/>
                    <a:pt x="23348" y="1252569"/>
                  </a:cubicBezTo>
                  <a:cubicBezTo>
                    <a:pt x="8399" y="1237620"/>
                    <a:pt x="0" y="1217344"/>
                    <a:pt x="0" y="1196202"/>
                  </a:cubicBezTo>
                  <a:lnTo>
                    <a:pt x="0" y="79716"/>
                  </a:lnTo>
                  <a:cubicBezTo>
                    <a:pt x="0" y="35690"/>
                    <a:pt x="35690" y="0"/>
                    <a:pt x="79716" y="0"/>
                  </a:cubicBezTo>
                  <a:close/>
                </a:path>
              </a:pathLst>
            </a:custGeom>
            <a:solidFill>
              <a:srgbClr val="013040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304507" cy="1333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4167755"/>
            <a:ext cx="4953051" cy="4844500"/>
            <a:chOff x="0" y="0"/>
            <a:chExt cx="1304507" cy="12759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04507" cy="1275918"/>
            </a:xfrm>
            <a:custGeom>
              <a:avLst/>
              <a:gdLst/>
              <a:ahLst/>
              <a:cxnLst/>
              <a:rect l="l" t="t" r="r" b="b"/>
              <a:pathLst>
                <a:path w="1304507" h="1275918">
                  <a:moveTo>
                    <a:pt x="79716" y="0"/>
                  </a:moveTo>
                  <a:lnTo>
                    <a:pt x="1224791" y="0"/>
                  </a:lnTo>
                  <a:cubicBezTo>
                    <a:pt x="1268817" y="0"/>
                    <a:pt x="1304507" y="35690"/>
                    <a:pt x="1304507" y="79716"/>
                  </a:cubicBezTo>
                  <a:lnTo>
                    <a:pt x="1304507" y="1196202"/>
                  </a:lnTo>
                  <a:cubicBezTo>
                    <a:pt x="1304507" y="1240228"/>
                    <a:pt x="1268817" y="1275918"/>
                    <a:pt x="1224791" y="1275918"/>
                  </a:cubicBezTo>
                  <a:lnTo>
                    <a:pt x="79716" y="1275918"/>
                  </a:lnTo>
                  <a:cubicBezTo>
                    <a:pt x="58574" y="1275918"/>
                    <a:pt x="38298" y="1267519"/>
                    <a:pt x="23348" y="1252569"/>
                  </a:cubicBezTo>
                  <a:cubicBezTo>
                    <a:pt x="8399" y="1237620"/>
                    <a:pt x="0" y="1217344"/>
                    <a:pt x="0" y="1196202"/>
                  </a:cubicBezTo>
                  <a:lnTo>
                    <a:pt x="0" y="79716"/>
                  </a:lnTo>
                  <a:cubicBezTo>
                    <a:pt x="0" y="35690"/>
                    <a:pt x="35690" y="0"/>
                    <a:pt x="79716" y="0"/>
                  </a:cubicBezTo>
                  <a:close/>
                </a:path>
              </a:pathLst>
            </a:custGeom>
            <a:solidFill>
              <a:srgbClr val="013040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304507" cy="1333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4244309" y="2932887"/>
            <a:ext cx="3739919" cy="292394"/>
          </a:xfrm>
          <a:custGeom>
            <a:avLst/>
            <a:gdLst/>
            <a:ahLst/>
            <a:cxnLst/>
            <a:rect l="l" t="t" r="r" b="b"/>
            <a:pathLst>
              <a:path w="3739919" h="292394">
                <a:moveTo>
                  <a:pt x="0" y="0"/>
                </a:moveTo>
                <a:lnTo>
                  <a:pt x="3739919" y="0"/>
                </a:lnTo>
                <a:lnTo>
                  <a:pt x="3739919" y="292393"/>
                </a:lnTo>
                <a:lnTo>
                  <a:pt x="0" y="292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445616" y="5399299"/>
            <a:ext cx="2059609" cy="2274669"/>
          </a:xfrm>
          <a:custGeom>
            <a:avLst/>
            <a:gdLst/>
            <a:ahLst/>
            <a:cxnLst/>
            <a:rect l="l" t="t" r="r" b="b"/>
            <a:pathLst>
              <a:path w="2059609" h="2274669">
                <a:moveTo>
                  <a:pt x="0" y="0"/>
                </a:moveTo>
                <a:lnTo>
                  <a:pt x="2059610" y="0"/>
                </a:lnTo>
                <a:lnTo>
                  <a:pt x="2059610" y="2274669"/>
                </a:lnTo>
                <a:lnTo>
                  <a:pt x="0" y="22746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7291202" y="5399299"/>
            <a:ext cx="3705595" cy="3612955"/>
          </a:xfrm>
          <a:custGeom>
            <a:avLst/>
            <a:gdLst/>
            <a:ahLst/>
            <a:cxnLst/>
            <a:rect l="l" t="t" r="r" b="b"/>
            <a:pathLst>
              <a:path w="3705595" h="3612955">
                <a:moveTo>
                  <a:pt x="0" y="0"/>
                </a:moveTo>
                <a:lnTo>
                  <a:pt x="3705596" y="0"/>
                </a:lnTo>
                <a:lnTo>
                  <a:pt x="3705596" y="3612956"/>
                </a:lnTo>
                <a:lnTo>
                  <a:pt x="0" y="36129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3298872" y="5399299"/>
            <a:ext cx="2967804" cy="2007315"/>
          </a:xfrm>
          <a:custGeom>
            <a:avLst/>
            <a:gdLst/>
            <a:ahLst/>
            <a:cxnLst/>
            <a:rect l="l" t="t" r="r" b="b"/>
            <a:pathLst>
              <a:path w="2967804" h="2007315">
                <a:moveTo>
                  <a:pt x="0" y="0"/>
                </a:moveTo>
                <a:lnTo>
                  <a:pt x="2967804" y="0"/>
                </a:lnTo>
                <a:lnTo>
                  <a:pt x="2967804" y="2007315"/>
                </a:lnTo>
                <a:lnTo>
                  <a:pt x="0" y="20073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12693633" y="7509201"/>
            <a:ext cx="4178282" cy="1390894"/>
            <a:chOff x="0" y="0"/>
            <a:chExt cx="5571043" cy="1854525"/>
          </a:xfrm>
        </p:grpSpPr>
        <p:sp>
          <p:nvSpPr>
            <p:cNvPr id="22" name="Freeform 22"/>
            <p:cNvSpPr/>
            <p:nvPr/>
          </p:nvSpPr>
          <p:spPr>
            <a:xfrm>
              <a:off x="0" y="68392"/>
              <a:ext cx="1661525" cy="1717742"/>
            </a:xfrm>
            <a:custGeom>
              <a:avLst/>
              <a:gdLst/>
              <a:ahLst/>
              <a:cxnLst/>
              <a:rect l="l" t="t" r="r" b="b"/>
              <a:pathLst>
                <a:path w="1661525" h="1717742">
                  <a:moveTo>
                    <a:pt x="0" y="0"/>
                  </a:moveTo>
                  <a:lnTo>
                    <a:pt x="1661525" y="0"/>
                  </a:lnTo>
                  <a:lnTo>
                    <a:pt x="1661525" y="1717742"/>
                  </a:lnTo>
                  <a:lnTo>
                    <a:pt x="0" y="17177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3836036" y="274508"/>
              <a:ext cx="1735007" cy="1511625"/>
            </a:xfrm>
            <a:custGeom>
              <a:avLst/>
              <a:gdLst/>
              <a:ahLst/>
              <a:cxnLst/>
              <a:rect l="l" t="t" r="r" b="b"/>
              <a:pathLst>
                <a:path w="1735007" h="1511625">
                  <a:moveTo>
                    <a:pt x="0" y="0"/>
                  </a:moveTo>
                  <a:lnTo>
                    <a:pt x="1735007" y="0"/>
                  </a:lnTo>
                  <a:lnTo>
                    <a:pt x="1735007" y="1511626"/>
                  </a:lnTo>
                  <a:lnTo>
                    <a:pt x="0" y="1511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818939" y="0"/>
              <a:ext cx="1864696" cy="1854525"/>
            </a:xfrm>
            <a:custGeom>
              <a:avLst/>
              <a:gdLst/>
              <a:ahLst/>
              <a:cxnLst/>
              <a:rect l="l" t="t" r="r" b="b"/>
              <a:pathLst>
                <a:path w="1864696" h="1854525">
                  <a:moveTo>
                    <a:pt x="0" y="0"/>
                  </a:moveTo>
                  <a:lnTo>
                    <a:pt x="1864697" y="0"/>
                  </a:lnTo>
                  <a:lnTo>
                    <a:pt x="1864697" y="1854525"/>
                  </a:lnTo>
                  <a:lnTo>
                    <a:pt x="0" y="1854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83998" y="835167"/>
            <a:ext cx="5423854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INTRODUCTION - Why You’re Here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1760" y="4661535"/>
            <a:ext cx="4126931" cy="48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Artificial Intelligence</a:t>
            </a:r>
          </a:p>
        </p:txBody>
      </p:sp>
      <p:sp>
        <p:nvSpPr>
          <p:cNvPr id="27" name="TextBox 27"/>
          <p:cNvSpPr txBox="1"/>
          <p:nvPr/>
        </p:nvSpPr>
        <p:spPr>
          <a:xfrm rot="-694862">
            <a:off x="4085139" y="730944"/>
            <a:ext cx="6710268" cy="209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000000"/>
                </a:solidFill>
                <a:latin typeface="TC Chaddlewood"/>
                <a:ea typeface="TC Chaddlewood"/>
                <a:cs typeface="TC Chaddlewood"/>
                <a:sym typeface="TC Chaddlewood"/>
              </a:rPr>
              <a:t>CONTENTIONS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080534" y="4661535"/>
            <a:ext cx="4126931" cy="48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Misinformation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719309" y="4661535"/>
            <a:ext cx="4126931" cy="48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Public Perception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80357" y="6590030"/>
            <a:ext cx="5196087" cy="4959901"/>
          </a:xfrm>
          <a:custGeom>
            <a:avLst/>
            <a:gdLst/>
            <a:ahLst/>
            <a:cxnLst/>
            <a:rect l="l" t="t" r="r" b="b"/>
            <a:pathLst>
              <a:path w="5196087" h="4959901">
                <a:moveTo>
                  <a:pt x="0" y="0"/>
                </a:moveTo>
                <a:lnTo>
                  <a:pt x="5196087" y="0"/>
                </a:lnTo>
                <a:lnTo>
                  <a:pt x="5196087" y="4959902"/>
                </a:lnTo>
                <a:lnTo>
                  <a:pt x="0" y="49599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012313" y="2724785"/>
            <a:ext cx="14263373" cy="3865246"/>
            <a:chOff x="0" y="0"/>
            <a:chExt cx="19017831" cy="5153661"/>
          </a:xfrm>
        </p:grpSpPr>
        <p:sp>
          <p:nvSpPr>
            <p:cNvPr id="4" name="TextBox 4"/>
            <p:cNvSpPr txBox="1"/>
            <p:nvPr/>
          </p:nvSpPr>
          <p:spPr>
            <a:xfrm>
              <a:off x="0" y="1486747"/>
              <a:ext cx="19017831" cy="3666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400"/>
                </a:lnSpc>
              </a:pPr>
              <a:r>
                <a:rPr lang="en-US" sz="10400">
                  <a:solidFill>
                    <a:srgbClr val="FFFFF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WE’RE NOT MAKING </a:t>
              </a:r>
            </a:p>
            <a:p>
              <a:pPr algn="ctr">
                <a:lnSpc>
                  <a:spcPts val="10400"/>
                </a:lnSpc>
              </a:pPr>
              <a:r>
                <a:rPr lang="en-US" sz="10400">
                  <a:solidFill>
                    <a:srgbClr val="FFFFF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A NEUTRAL STATEMENT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33350"/>
              <a:ext cx="19017831" cy="1162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99"/>
                </a:lnSpc>
              </a:pPr>
              <a:r>
                <a:rPr lang="en-US" sz="6399">
                  <a:solidFill>
                    <a:srgbClr val="ABDFF1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A Statement on Neutrality: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243761" y="1823460"/>
            <a:ext cx="15800479" cy="7752439"/>
            <a:chOff x="0" y="0"/>
            <a:chExt cx="21067305" cy="10336586"/>
          </a:xfrm>
        </p:grpSpPr>
        <p:sp>
          <p:nvSpPr>
            <p:cNvPr id="7" name="Freeform 7"/>
            <p:cNvSpPr/>
            <p:nvPr/>
          </p:nvSpPr>
          <p:spPr>
            <a:xfrm flipH="1">
              <a:off x="0" y="0"/>
              <a:ext cx="7744079" cy="5167413"/>
            </a:xfrm>
            <a:custGeom>
              <a:avLst/>
              <a:gdLst/>
              <a:ahLst/>
              <a:cxnLst/>
              <a:rect l="l" t="t" r="r" b="b"/>
              <a:pathLst>
                <a:path w="7744079" h="5167413">
                  <a:moveTo>
                    <a:pt x="7744079" y="0"/>
                  </a:moveTo>
                  <a:lnTo>
                    <a:pt x="0" y="0"/>
                  </a:lnTo>
                  <a:lnTo>
                    <a:pt x="0" y="5167413"/>
                  </a:lnTo>
                  <a:lnTo>
                    <a:pt x="7744079" y="5167413"/>
                  </a:lnTo>
                  <a:lnTo>
                    <a:pt x="7744079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5167413"/>
              <a:ext cx="7744079" cy="5169173"/>
            </a:xfrm>
            <a:custGeom>
              <a:avLst/>
              <a:gdLst/>
              <a:ahLst/>
              <a:cxnLst/>
              <a:rect l="l" t="t" r="r" b="b"/>
              <a:pathLst>
                <a:path w="7744079" h="5169173">
                  <a:moveTo>
                    <a:pt x="0" y="0"/>
                  </a:moveTo>
                  <a:lnTo>
                    <a:pt x="7744079" y="0"/>
                  </a:lnTo>
                  <a:lnTo>
                    <a:pt x="7744079" y="5169173"/>
                  </a:lnTo>
                  <a:lnTo>
                    <a:pt x="0" y="5169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701846" y="784494"/>
              <a:ext cx="11845387" cy="2810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0"/>
                </a:lnSpc>
              </a:pPr>
              <a:r>
                <a:rPr lang="en-US" sz="8000">
                  <a:solidFill>
                    <a:srgbClr val="D4D6D8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Helper, Heretic,</a:t>
              </a:r>
            </a:p>
            <a:p>
              <a:pPr algn="ctr">
                <a:lnSpc>
                  <a:spcPts val="8000"/>
                </a:lnSpc>
              </a:pPr>
              <a:r>
                <a:rPr lang="en-US" sz="8000">
                  <a:solidFill>
                    <a:srgbClr val="D4D6D8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and Homewrecker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701846" y="4473732"/>
              <a:ext cx="11845387" cy="1102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“It saves me so much time!” “I never would’ve been able to make that on my own!” “It makes everything easier!”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701846" y="6360271"/>
              <a:ext cx="11845387" cy="1102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“It’s killing the planet!” “It’s making us dumb!” “It’s stealing from artists!” “It’s making everything worse!”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181775" y="8532069"/>
              <a:ext cx="12885530" cy="1172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6400">
                  <a:solidFill>
                    <a:srgbClr val="9697A6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“What about education?”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83998" y="835167"/>
            <a:ext cx="7491261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ARTIFICIAL INTELLIGENCE - What We’re Facing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41083"/>
            <a:ext cx="18288000" cy="12203084"/>
          </a:xfrm>
          <a:custGeom>
            <a:avLst/>
            <a:gdLst/>
            <a:ahLst/>
            <a:cxnLst/>
            <a:rect l="l" t="t" r="r" b="b"/>
            <a:pathLst>
              <a:path w="18288000" h="12203084">
                <a:moveTo>
                  <a:pt x="0" y="0"/>
                </a:moveTo>
                <a:lnTo>
                  <a:pt x="18288000" y="0"/>
                </a:lnTo>
                <a:lnTo>
                  <a:pt x="18288000" y="12203083"/>
                </a:lnTo>
                <a:lnTo>
                  <a:pt x="0" y="122030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2596" r="-2410" b="-50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3837582"/>
            <a:ext cx="16230600" cy="4418848"/>
            <a:chOff x="0" y="0"/>
            <a:chExt cx="4274726" cy="11638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1163812"/>
            </a:xfrm>
            <a:custGeom>
              <a:avLst/>
              <a:gdLst/>
              <a:ahLst/>
              <a:cxnLst/>
              <a:rect l="l" t="t" r="r" b="b"/>
              <a:pathLst>
                <a:path w="4274726" h="1163812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139485"/>
                  </a:lnTo>
                  <a:cubicBezTo>
                    <a:pt x="4274726" y="1152920"/>
                    <a:pt x="4263834" y="1163812"/>
                    <a:pt x="4250399" y="1163812"/>
                  </a:cubicBezTo>
                  <a:lnTo>
                    <a:pt x="24327" y="1163812"/>
                  </a:lnTo>
                  <a:cubicBezTo>
                    <a:pt x="10891" y="1163812"/>
                    <a:pt x="0" y="1152920"/>
                    <a:pt x="0" y="113948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013040">
                <a:alpha val="8470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74726" cy="12209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28700" y="2368937"/>
            <a:ext cx="10700647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Determining “Appropriate” Use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3998" y="835167"/>
            <a:ext cx="8599002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ARTIFICIAL INTELLIGENCE - How We Address It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715217" y="4293622"/>
            <a:ext cx="7089782" cy="3528308"/>
            <a:chOff x="0" y="0"/>
            <a:chExt cx="9453042" cy="4704411"/>
          </a:xfrm>
        </p:grpSpPr>
        <p:sp>
          <p:nvSpPr>
            <p:cNvPr id="13" name="TextBox 13"/>
            <p:cNvSpPr txBox="1"/>
            <p:nvPr/>
          </p:nvSpPr>
          <p:spPr>
            <a:xfrm>
              <a:off x="0" y="66675"/>
              <a:ext cx="9453042" cy="664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600">
                  <a:solidFill>
                    <a:srgbClr val="CDCAC5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Understand the Mechanics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07602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Intended Purpose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Microworlds, Replicable Tasks, Human Error, Process Automation, Machine Learning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240190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Technical Terminology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Large Language Models, Generative vs. Discriminative, Deep Learning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72778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Simpler Analogies 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- Predictive Text, Crowdsourcing, Statistical Reasoning, Word Association, Regurgitate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483001" y="4282852"/>
            <a:ext cx="7089782" cy="3528308"/>
            <a:chOff x="0" y="0"/>
            <a:chExt cx="9453042" cy="4704411"/>
          </a:xfrm>
        </p:grpSpPr>
        <p:sp>
          <p:nvSpPr>
            <p:cNvPr id="18" name="TextBox 18"/>
            <p:cNvSpPr txBox="1"/>
            <p:nvPr/>
          </p:nvSpPr>
          <p:spPr>
            <a:xfrm>
              <a:off x="0" y="66675"/>
              <a:ext cx="9453042" cy="664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600">
                  <a:solidFill>
                    <a:srgbClr val="CDCAC5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Evaluate Gains and Losses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07602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Should You Shortcut?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Delegating Thought; Diluting Learning and Development; Cultivating Deficiency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40190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Can You Streamline?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Eliminating “Grunt Work” in Favor of Complex/Real-World Problem-Solving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3727781"/>
              <a:ext cx="9453042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Is This Worth It? 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- Maintaining Trust, Authority, Equity, Transparency, and Critical Thinking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37939" y="876300"/>
            <a:ext cx="10612123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FFFFF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Deep Breath Moment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662901"/>
            <a:ext cx="16230600" cy="6595399"/>
            <a:chOff x="0" y="0"/>
            <a:chExt cx="2514545" cy="1021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14545" cy="1021800"/>
            </a:xfrm>
            <a:custGeom>
              <a:avLst/>
              <a:gdLst/>
              <a:ahLst/>
              <a:cxnLst/>
              <a:rect l="l" t="t" r="r" b="b"/>
              <a:pathLst>
                <a:path w="2514545" h="1021800">
                  <a:moveTo>
                    <a:pt x="0" y="0"/>
                  </a:moveTo>
                  <a:lnTo>
                    <a:pt x="2514545" y="0"/>
                  </a:lnTo>
                  <a:lnTo>
                    <a:pt x="2514545" y="1021800"/>
                  </a:lnTo>
                  <a:lnTo>
                    <a:pt x="0" y="102180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15868" b="-223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39992" y="2156107"/>
            <a:ext cx="7819308" cy="5182691"/>
            <a:chOff x="0" y="0"/>
            <a:chExt cx="1211415" cy="8029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415" cy="802934"/>
            </a:xfrm>
            <a:custGeom>
              <a:avLst/>
              <a:gdLst/>
              <a:ahLst/>
              <a:cxnLst/>
              <a:rect l="l" t="t" r="r" b="b"/>
              <a:pathLst>
                <a:path w="1211415" h="802934">
                  <a:moveTo>
                    <a:pt x="0" y="0"/>
                  </a:moveTo>
                  <a:lnTo>
                    <a:pt x="1211415" y="0"/>
                  </a:lnTo>
                  <a:lnTo>
                    <a:pt x="1211415" y="802934"/>
                  </a:lnTo>
                  <a:lnTo>
                    <a:pt x="0" y="802934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336" b="-3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83998" y="835167"/>
            <a:ext cx="6396620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MISINFORMATION - Fake News Epidemic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2156107"/>
            <a:ext cx="8115300" cy="7087146"/>
            <a:chOff x="0" y="0"/>
            <a:chExt cx="10820400" cy="944952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52400"/>
              <a:ext cx="10820400" cy="2810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00"/>
                </a:lnSpc>
              </a:pPr>
              <a:r>
                <a:rPr lang="en-US" sz="8000">
                  <a:solidFill>
                    <a:srgbClr val="868581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Political Weapon, Personal Impact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388452"/>
              <a:ext cx="10425744" cy="1734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 Double-Edged Sword</a:t>
              </a:r>
              <a:r>
                <a:rPr lang="en-US" sz="24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How to address news and media bias without alienating, demoralizing, or condescending our audience?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551686"/>
              <a:ext cx="10425744" cy="1734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Manipulation as a Personal Failing</a:t>
              </a:r>
              <a:r>
                <a:rPr lang="en-US" sz="24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How to explain the consequences of limited information consumption without placing blame?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714919"/>
              <a:ext cx="10425744" cy="1734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 Optimistic Use of Lenses</a:t>
              </a:r>
              <a:r>
                <a:rPr lang="en-US" sz="24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- How to reframe bias, authority, credibility, and quality to promote better information-seeking behavior?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39992" y="7749732"/>
            <a:ext cx="7819308" cy="1493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98CACF"/>
                </a:solidFill>
                <a:latin typeface="Poppins Bold"/>
                <a:ea typeface="Poppins Bold"/>
                <a:cs typeface="Poppins Bold"/>
                <a:sym typeface="Poppins Bold"/>
              </a:rPr>
              <a:t>BONUS: GOOD </a:t>
            </a: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98CACF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CITIZENSHIP!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124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 t="-16747" b="-1674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242702" y="2113575"/>
            <a:ext cx="11016598" cy="2998679"/>
            <a:chOff x="0" y="0"/>
            <a:chExt cx="2901491" cy="7897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01491" cy="789776"/>
            </a:xfrm>
            <a:custGeom>
              <a:avLst/>
              <a:gdLst/>
              <a:ahLst/>
              <a:cxnLst/>
              <a:rect l="l" t="t" r="r" b="b"/>
              <a:pathLst>
                <a:path w="2901491" h="789776">
                  <a:moveTo>
                    <a:pt x="35840" y="0"/>
                  </a:moveTo>
                  <a:lnTo>
                    <a:pt x="2865651" y="0"/>
                  </a:lnTo>
                  <a:cubicBezTo>
                    <a:pt x="2885445" y="0"/>
                    <a:pt x="2901491" y="16046"/>
                    <a:pt x="2901491" y="35840"/>
                  </a:cubicBezTo>
                  <a:lnTo>
                    <a:pt x="2901491" y="753935"/>
                  </a:lnTo>
                  <a:cubicBezTo>
                    <a:pt x="2901491" y="773729"/>
                    <a:pt x="2885445" y="789776"/>
                    <a:pt x="2865651" y="789776"/>
                  </a:cubicBezTo>
                  <a:lnTo>
                    <a:pt x="35840" y="789776"/>
                  </a:lnTo>
                  <a:cubicBezTo>
                    <a:pt x="16046" y="789776"/>
                    <a:pt x="0" y="773729"/>
                    <a:pt x="0" y="753935"/>
                  </a:cubicBezTo>
                  <a:lnTo>
                    <a:pt x="0" y="35840"/>
                  </a:lnTo>
                  <a:cubicBezTo>
                    <a:pt x="0" y="16046"/>
                    <a:pt x="16046" y="0"/>
                    <a:pt x="35840" y="0"/>
                  </a:cubicBezTo>
                  <a:close/>
                </a:path>
              </a:pathLst>
            </a:custGeom>
            <a:solidFill>
              <a:srgbClr val="144952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901491" cy="8469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610366"/>
            <a:ext cx="7681004" cy="3579854"/>
            <a:chOff x="0" y="0"/>
            <a:chExt cx="2022981" cy="94284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2981" cy="942842"/>
            </a:xfrm>
            <a:custGeom>
              <a:avLst/>
              <a:gdLst/>
              <a:ahLst/>
              <a:cxnLst/>
              <a:rect l="l" t="t" r="r" b="b"/>
              <a:pathLst>
                <a:path w="2022981" h="942842">
                  <a:moveTo>
                    <a:pt x="51404" y="0"/>
                  </a:moveTo>
                  <a:lnTo>
                    <a:pt x="1971576" y="0"/>
                  </a:lnTo>
                  <a:cubicBezTo>
                    <a:pt x="1999966" y="0"/>
                    <a:pt x="2022981" y="23015"/>
                    <a:pt x="2022981" y="51404"/>
                  </a:cubicBezTo>
                  <a:lnTo>
                    <a:pt x="2022981" y="891438"/>
                  </a:lnTo>
                  <a:cubicBezTo>
                    <a:pt x="2022981" y="905071"/>
                    <a:pt x="2017565" y="918146"/>
                    <a:pt x="2007925" y="927786"/>
                  </a:cubicBezTo>
                  <a:cubicBezTo>
                    <a:pt x="1998284" y="937426"/>
                    <a:pt x="1985209" y="942842"/>
                    <a:pt x="1971576" y="942842"/>
                  </a:cubicBezTo>
                  <a:lnTo>
                    <a:pt x="51404" y="942842"/>
                  </a:lnTo>
                  <a:cubicBezTo>
                    <a:pt x="23015" y="942842"/>
                    <a:pt x="0" y="919828"/>
                    <a:pt x="0" y="891438"/>
                  </a:cubicBezTo>
                  <a:lnTo>
                    <a:pt x="0" y="51404"/>
                  </a:lnTo>
                  <a:cubicBezTo>
                    <a:pt x="0" y="23015"/>
                    <a:pt x="23015" y="0"/>
                    <a:pt x="51404" y="0"/>
                  </a:cubicBezTo>
                  <a:close/>
                </a:path>
              </a:pathLst>
            </a:custGeom>
            <a:solidFill>
              <a:srgbClr val="144952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022981" cy="999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48924" y="532944"/>
            <a:ext cx="17390152" cy="991512"/>
            <a:chOff x="0" y="0"/>
            <a:chExt cx="5242105" cy="29888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42105" cy="298882"/>
            </a:xfrm>
            <a:custGeom>
              <a:avLst/>
              <a:gdLst/>
              <a:ahLst/>
              <a:cxnLst/>
              <a:rect l="l" t="t" r="r" b="b"/>
              <a:pathLst>
                <a:path w="5242105" h="298882">
                  <a:moveTo>
                    <a:pt x="44519" y="0"/>
                  </a:moveTo>
                  <a:lnTo>
                    <a:pt x="5197586" y="0"/>
                  </a:lnTo>
                  <a:cubicBezTo>
                    <a:pt x="5209393" y="0"/>
                    <a:pt x="5220717" y="4690"/>
                    <a:pt x="5229066" y="13039"/>
                  </a:cubicBezTo>
                  <a:cubicBezTo>
                    <a:pt x="5237414" y="21388"/>
                    <a:pt x="5242105" y="32712"/>
                    <a:pt x="5242105" y="44519"/>
                  </a:cubicBezTo>
                  <a:lnTo>
                    <a:pt x="5242105" y="254363"/>
                  </a:lnTo>
                  <a:cubicBezTo>
                    <a:pt x="5242105" y="266170"/>
                    <a:pt x="5237414" y="277494"/>
                    <a:pt x="5229066" y="285843"/>
                  </a:cubicBezTo>
                  <a:cubicBezTo>
                    <a:pt x="5220717" y="294192"/>
                    <a:pt x="5209393" y="298882"/>
                    <a:pt x="5197586" y="298882"/>
                  </a:cubicBezTo>
                  <a:lnTo>
                    <a:pt x="44519" y="298882"/>
                  </a:lnTo>
                  <a:cubicBezTo>
                    <a:pt x="32712" y="298882"/>
                    <a:pt x="21388" y="294192"/>
                    <a:pt x="13039" y="285843"/>
                  </a:cubicBezTo>
                  <a:cubicBezTo>
                    <a:pt x="4690" y="277494"/>
                    <a:pt x="0" y="266170"/>
                    <a:pt x="0" y="254363"/>
                  </a:cubicBezTo>
                  <a:lnTo>
                    <a:pt x="0" y="44519"/>
                  </a:lnTo>
                  <a:cubicBezTo>
                    <a:pt x="0" y="32712"/>
                    <a:pt x="4690" y="21388"/>
                    <a:pt x="13039" y="13039"/>
                  </a:cubicBezTo>
                  <a:cubicBezTo>
                    <a:pt x="21388" y="4690"/>
                    <a:pt x="32712" y="0"/>
                    <a:pt x="44519" y="0"/>
                  </a:cubicBezTo>
                  <a:close/>
                </a:path>
              </a:pathLst>
            </a:custGeom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242105" cy="356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448924" y="9889190"/>
            <a:ext cx="1739015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9578296" y="5610366"/>
            <a:ext cx="7681004" cy="3579854"/>
            <a:chOff x="0" y="0"/>
            <a:chExt cx="2022981" cy="94284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22981" cy="942842"/>
            </a:xfrm>
            <a:custGeom>
              <a:avLst/>
              <a:gdLst/>
              <a:ahLst/>
              <a:cxnLst/>
              <a:rect l="l" t="t" r="r" b="b"/>
              <a:pathLst>
                <a:path w="2022981" h="942842">
                  <a:moveTo>
                    <a:pt x="51404" y="0"/>
                  </a:moveTo>
                  <a:lnTo>
                    <a:pt x="1971576" y="0"/>
                  </a:lnTo>
                  <a:cubicBezTo>
                    <a:pt x="1999966" y="0"/>
                    <a:pt x="2022981" y="23015"/>
                    <a:pt x="2022981" y="51404"/>
                  </a:cubicBezTo>
                  <a:lnTo>
                    <a:pt x="2022981" y="891438"/>
                  </a:lnTo>
                  <a:cubicBezTo>
                    <a:pt x="2022981" y="905071"/>
                    <a:pt x="2017565" y="918146"/>
                    <a:pt x="2007925" y="927786"/>
                  </a:cubicBezTo>
                  <a:cubicBezTo>
                    <a:pt x="1998284" y="937426"/>
                    <a:pt x="1985209" y="942842"/>
                    <a:pt x="1971576" y="942842"/>
                  </a:cubicBezTo>
                  <a:lnTo>
                    <a:pt x="51404" y="942842"/>
                  </a:lnTo>
                  <a:cubicBezTo>
                    <a:pt x="23015" y="942842"/>
                    <a:pt x="0" y="919828"/>
                    <a:pt x="0" y="891438"/>
                  </a:cubicBezTo>
                  <a:lnTo>
                    <a:pt x="0" y="51404"/>
                  </a:lnTo>
                  <a:cubicBezTo>
                    <a:pt x="0" y="23015"/>
                    <a:pt x="23015" y="0"/>
                    <a:pt x="51404" y="0"/>
                  </a:cubicBezTo>
                  <a:close/>
                </a:path>
              </a:pathLst>
            </a:custGeom>
            <a:solidFill>
              <a:srgbClr val="144952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022981" cy="999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78573" y="2740424"/>
            <a:ext cx="4552250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DBDBDB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Modern Skill Sets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83998" y="835167"/>
            <a:ext cx="10093650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799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MISINFORMATION - Need for Metaliteracies Instruction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731979" y="2533325"/>
            <a:ext cx="10038043" cy="2159178"/>
            <a:chOff x="0" y="0"/>
            <a:chExt cx="13384057" cy="287890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76200"/>
              <a:ext cx="12262304" cy="777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42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Information Literacy (Here &amp; Now)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911674"/>
              <a:ext cx="13384057" cy="1967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Key Concepts: 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Misinformation vs. Disinformation vs. Malinformation; Social Media Filter Bubbles; Credibility (Reliability, Authority, Validity, Accuracy); Popular vs. Scholarly Sources; Primary, Secondary, Tertiary Sources; Scholarly Communication; Media Bias as a Spectrum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78573" y="6152518"/>
            <a:ext cx="6981257" cy="2495550"/>
            <a:chOff x="0" y="0"/>
            <a:chExt cx="9308343" cy="332740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6200"/>
              <a:ext cx="8877189" cy="777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42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News and Media Literacy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113790"/>
              <a:ext cx="9308343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Key Concepts: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Language Use; Platform Stability; Readability; Reputation; Sponsorship; Relevance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350770"/>
              <a:ext cx="9308343" cy="97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Teaching Strategies: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Shared Vocabulary; Real-World Experiences; Examples; Article Comparisons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928169" y="6152518"/>
            <a:ext cx="6981257" cy="2495550"/>
            <a:chOff x="0" y="0"/>
            <a:chExt cx="9308343" cy="3327400"/>
          </a:xfrm>
        </p:grpSpPr>
        <p:sp>
          <p:nvSpPr>
            <p:cNvPr id="26" name="TextBox 26"/>
            <p:cNvSpPr txBox="1"/>
            <p:nvPr/>
          </p:nvSpPr>
          <p:spPr>
            <a:xfrm>
              <a:off x="0" y="76200"/>
              <a:ext cx="8741518" cy="777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4200">
                  <a:solidFill>
                    <a:srgbClr val="98CACF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College Literacy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113790"/>
              <a:ext cx="9308343" cy="1471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Key Concepts: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Peer Review; Academic Journals; Professional Sources; Research; Article vs. Journal vs. Database; Publishing Lifecycle; Scholar Networks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2846070"/>
              <a:ext cx="9308343" cy="481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Related: </a:t>
              </a:r>
              <a:r>
                <a:rPr lang="en-US" sz="21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Open Access, Impact, Hidden Curriculum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1401</Words>
  <Application>Microsoft Office PowerPoint</Application>
  <PresentationFormat>Custom</PresentationFormat>
  <Paragraphs>161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Poppins Bold Italics</vt:lpstr>
      <vt:lpstr>Poppins</vt:lpstr>
      <vt:lpstr>Arial</vt:lpstr>
      <vt:lpstr>TC Chaddlewood</vt:lpstr>
      <vt:lpstr>Poppins Bold</vt:lpstr>
      <vt:lpstr>Calibri</vt:lpstr>
      <vt:lpstr>Etna Sans Serif</vt:lpstr>
      <vt:lpstr>Poppins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LOEX: Elephant Hunting - Gross, 2026</dc:title>
  <cp:lastModifiedBy>Brad Sietz</cp:lastModifiedBy>
  <cp:revision>2</cp:revision>
  <dcterms:created xsi:type="dcterms:W3CDTF">2006-08-16T00:00:00Z</dcterms:created>
  <dcterms:modified xsi:type="dcterms:W3CDTF">2026-05-24T03:12:18Z</dcterms:modified>
  <dc:identifier>DAHHJIDA7XY</dc:identifier>
</cp:coreProperties>
</file>