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8"/>
  </p:notesMasterIdLst>
  <p:sldIdLst>
    <p:sldId id="256" r:id="rId2"/>
    <p:sldId id="401" r:id="rId3"/>
    <p:sldId id="403" r:id="rId4"/>
    <p:sldId id="399" r:id="rId5"/>
    <p:sldId id="392" r:id="rId6"/>
    <p:sldId id="376" r:id="rId7"/>
    <p:sldId id="285" r:id="rId8"/>
    <p:sldId id="379" r:id="rId9"/>
    <p:sldId id="380" r:id="rId10"/>
    <p:sldId id="381" r:id="rId11"/>
    <p:sldId id="384" r:id="rId12"/>
    <p:sldId id="386" r:id="rId13"/>
    <p:sldId id="288" r:id="rId14"/>
    <p:sldId id="400" r:id="rId15"/>
    <p:sldId id="388" r:id="rId16"/>
    <p:sldId id="411" r:id="rId17"/>
    <p:sldId id="402" r:id="rId18"/>
    <p:sldId id="393" r:id="rId19"/>
    <p:sldId id="395" r:id="rId20"/>
    <p:sldId id="396" r:id="rId21"/>
    <p:sldId id="406" r:id="rId22"/>
    <p:sldId id="405" r:id="rId23"/>
    <p:sldId id="397" r:id="rId24"/>
    <p:sldId id="408" r:id="rId25"/>
    <p:sldId id="374" r:id="rId26"/>
    <p:sldId id="410" r:id="rId2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1D1"/>
    <a:srgbClr val="053345"/>
    <a:srgbClr val="D1F1D5"/>
    <a:srgbClr val="E4F6DE"/>
    <a:srgbClr val="C7ECBA"/>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190" autoAdjust="0"/>
  </p:normalViewPr>
  <p:slideViewPr>
    <p:cSldViewPr snapToGrid="0">
      <p:cViewPr varScale="1">
        <p:scale>
          <a:sx n="76" d="100"/>
          <a:sy n="76" d="100"/>
        </p:scale>
        <p:origin x="1836" y="96"/>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7BC2CFF0-AB9D-4032-AACE-104B88CC1234}" type="datetimeFigureOut">
              <a:rPr lang="en-US" smtClean="0"/>
              <a:t>5/26/2026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8659D80E-A4F0-4F12-A38F-81E696C6FB72}" type="slidenum">
              <a:rPr lang="en-US" smtClean="0"/>
              <a:t>‹#›</a:t>
            </a:fld>
            <a:endParaRPr lang="en-US"/>
          </a:p>
        </p:txBody>
      </p:sp>
    </p:spTree>
    <p:extLst>
      <p:ext uri="{BB962C8B-B14F-4D97-AF65-F5344CB8AC3E}">
        <p14:creationId xmlns:p14="http://schemas.microsoft.com/office/powerpoint/2010/main" val="3626655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slides use the Open Sans font face </a:t>
            </a:r>
            <a:r>
              <a:rPr lang="en-US"/>
              <a:t>(free).</a:t>
            </a:r>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1</a:t>
            </a:fld>
            <a:endParaRPr lang="en-US"/>
          </a:p>
        </p:txBody>
      </p:sp>
    </p:spTree>
    <p:extLst>
      <p:ext uri="{BB962C8B-B14F-4D97-AF65-F5344CB8AC3E}">
        <p14:creationId xmlns:p14="http://schemas.microsoft.com/office/powerpoint/2010/main" val="3254549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10</a:t>
            </a:fld>
            <a:endParaRPr lang="en-US"/>
          </a:p>
        </p:txBody>
      </p:sp>
    </p:spTree>
    <p:extLst>
      <p:ext uri="{BB962C8B-B14F-4D97-AF65-F5344CB8AC3E}">
        <p14:creationId xmlns:p14="http://schemas.microsoft.com/office/powerpoint/2010/main" val="4092888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11</a:t>
            </a:fld>
            <a:endParaRPr lang="en-US"/>
          </a:p>
        </p:txBody>
      </p:sp>
    </p:spTree>
    <p:extLst>
      <p:ext uri="{BB962C8B-B14F-4D97-AF65-F5344CB8AC3E}">
        <p14:creationId xmlns:p14="http://schemas.microsoft.com/office/powerpoint/2010/main" val="3723387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12</a:t>
            </a:fld>
            <a:endParaRPr lang="en-US"/>
          </a:p>
        </p:txBody>
      </p:sp>
    </p:spTree>
    <p:extLst>
      <p:ext uri="{BB962C8B-B14F-4D97-AF65-F5344CB8AC3E}">
        <p14:creationId xmlns:p14="http://schemas.microsoft.com/office/powerpoint/2010/main" val="3905599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13</a:t>
            </a:fld>
            <a:endParaRPr lang="en-US"/>
          </a:p>
        </p:txBody>
      </p:sp>
    </p:spTree>
    <p:extLst>
      <p:ext uri="{BB962C8B-B14F-4D97-AF65-F5344CB8AC3E}">
        <p14:creationId xmlns:p14="http://schemas.microsoft.com/office/powerpoint/2010/main" val="583304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DCB69-1A18-3749-6A5D-90C991B10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EF7B5-AF35-4476-C164-D1DAC3232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B900DC-5C39-E11C-6B97-97E243B2A9AB}"/>
              </a:ext>
            </a:extLst>
          </p:cNvPr>
          <p:cNvSpPr>
            <a:spLocks noGrp="1"/>
          </p:cNvSpPr>
          <p:nvPr>
            <p:ph type="body" idx="1"/>
          </p:nvPr>
        </p:nvSpPr>
        <p:spPr/>
        <p:txBody>
          <a:bodyPr/>
          <a:lstStyle/>
          <a:p>
            <a:pPr defTabSz="948507">
              <a:defRPr/>
            </a:pPr>
            <a:r>
              <a:rPr lang="en-US" dirty="0"/>
              <a:t>Also, Roman numerals -- “IX” may be read as “</a:t>
            </a:r>
            <a:r>
              <a:rPr lang="en-US" dirty="0" err="1"/>
              <a:t>icks</a:t>
            </a:r>
            <a:r>
              <a:rPr lang="en-US" dirty="0"/>
              <a:t>.”</a:t>
            </a:r>
          </a:p>
          <a:p>
            <a:endParaRPr lang="en-US" dirty="0"/>
          </a:p>
          <a:p>
            <a:r>
              <a:rPr lang="en-US" dirty="0"/>
              <a:t>Hair space isn’t a perfect solution! It’s more visible in some font faces, especially monospace ones. For certain uses, such as coding examples, it might break the functionality. Note that I only tested this solution with JAWS, which treated it as a space when announcing letters, though it did not recognize small space characters (zero-width and thin space) and simply ignored them.</a:t>
            </a:r>
          </a:p>
        </p:txBody>
      </p:sp>
      <p:sp>
        <p:nvSpPr>
          <p:cNvPr id="4" name="Slide Number Placeholder 3">
            <a:extLst>
              <a:ext uri="{FF2B5EF4-FFF2-40B4-BE49-F238E27FC236}">
                <a16:creationId xmlns:a16="http://schemas.microsoft.com/office/drawing/2014/main" id="{B3CF306E-D15A-600C-C799-053D9E2A14FB}"/>
              </a:ext>
            </a:extLst>
          </p:cNvPr>
          <p:cNvSpPr>
            <a:spLocks noGrp="1"/>
          </p:cNvSpPr>
          <p:nvPr>
            <p:ph type="sldNum" sz="quarter" idx="5"/>
          </p:nvPr>
        </p:nvSpPr>
        <p:spPr/>
        <p:txBody>
          <a:bodyPr/>
          <a:lstStyle/>
          <a:p>
            <a:fld id="{8659D80E-A4F0-4F12-A38F-81E696C6FB72}" type="slidenum">
              <a:rPr lang="en-US" smtClean="0"/>
              <a:t>14</a:t>
            </a:fld>
            <a:endParaRPr lang="en-US"/>
          </a:p>
        </p:txBody>
      </p:sp>
    </p:spTree>
    <p:extLst>
      <p:ext uri="{BB962C8B-B14F-4D97-AF65-F5344CB8AC3E}">
        <p14:creationId xmlns:p14="http://schemas.microsoft.com/office/powerpoint/2010/main" val="3456503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a:t>
            </a:r>
            <a:r>
              <a:rPr lang="en-US" dirty="0" err="1"/>
              <a:t>sr</a:t>
            </a:r>
            <a:r>
              <a:rPr lang="en-US" dirty="0"/>
              <a:t>-only” comes from the Bootstrap framework, which </a:t>
            </a:r>
            <a:r>
              <a:rPr lang="en-US" dirty="0" err="1"/>
              <a:t>LibGuides</a:t>
            </a:r>
            <a:r>
              <a:rPr lang="en-US" dirty="0"/>
              <a:t> is built on. You can replicate this behavior on any platform by creating a custom CSS class.</a:t>
            </a:r>
          </a:p>
        </p:txBody>
      </p:sp>
      <p:sp>
        <p:nvSpPr>
          <p:cNvPr id="4" name="Slide Number Placeholder 3"/>
          <p:cNvSpPr>
            <a:spLocks noGrp="1"/>
          </p:cNvSpPr>
          <p:nvPr>
            <p:ph type="sldNum" sz="quarter" idx="5"/>
          </p:nvPr>
        </p:nvSpPr>
        <p:spPr/>
        <p:txBody>
          <a:bodyPr/>
          <a:lstStyle/>
          <a:p>
            <a:fld id="{8659D80E-A4F0-4F12-A38F-81E696C6FB72}" type="slidenum">
              <a:rPr lang="en-US" smtClean="0"/>
              <a:t>15</a:t>
            </a:fld>
            <a:endParaRPr lang="en-US"/>
          </a:p>
        </p:txBody>
      </p:sp>
    </p:spTree>
    <p:extLst>
      <p:ext uri="{BB962C8B-B14F-4D97-AF65-F5344CB8AC3E}">
        <p14:creationId xmlns:p14="http://schemas.microsoft.com/office/powerpoint/2010/main" val="3478826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D5920-C2A0-3459-F137-F441EFFFC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B49F1-106D-1994-0FE4-77DBA63DC1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B2FAA-8017-79A9-158A-665C6434D3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4F1AEF-2833-0467-051F-C676AD72F791}"/>
              </a:ext>
            </a:extLst>
          </p:cNvPr>
          <p:cNvSpPr>
            <a:spLocks noGrp="1"/>
          </p:cNvSpPr>
          <p:nvPr>
            <p:ph type="sldNum" sz="quarter" idx="5"/>
          </p:nvPr>
        </p:nvSpPr>
        <p:spPr/>
        <p:txBody>
          <a:bodyPr/>
          <a:lstStyle/>
          <a:p>
            <a:fld id="{8659D80E-A4F0-4F12-A38F-81E696C6FB72}" type="slidenum">
              <a:rPr lang="en-US" smtClean="0"/>
              <a:t>16</a:t>
            </a:fld>
            <a:endParaRPr lang="en-US"/>
          </a:p>
        </p:txBody>
      </p:sp>
    </p:spTree>
    <p:extLst>
      <p:ext uri="{BB962C8B-B14F-4D97-AF65-F5344CB8AC3E}">
        <p14:creationId xmlns:p14="http://schemas.microsoft.com/office/powerpoint/2010/main" val="1983943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captions represent what JAWS voice is saying.</a:t>
            </a:r>
          </a:p>
        </p:txBody>
      </p:sp>
      <p:sp>
        <p:nvSpPr>
          <p:cNvPr id="4" name="Slide Number Placeholder 3"/>
          <p:cNvSpPr>
            <a:spLocks noGrp="1"/>
          </p:cNvSpPr>
          <p:nvPr>
            <p:ph type="sldNum" sz="quarter" idx="5"/>
          </p:nvPr>
        </p:nvSpPr>
        <p:spPr/>
        <p:txBody>
          <a:bodyPr/>
          <a:lstStyle/>
          <a:p>
            <a:fld id="{8659D80E-A4F0-4F12-A38F-81E696C6FB72}" type="slidenum">
              <a:rPr lang="en-US" smtClean="0"/>
              <a:t>17</a:t>
            </a:fld>
            <a:endParaRPr lang="en-US"/>
          </a:p>
        </p:txBody>
      </p:sp>
    </p:spTree>
    <p:extLst>
      <p:ext uri="{BB962C8B-B14F-4D97-AF65-F5344CB8AC3E}">
        <p14:creationId xmlns:p14="http://schemas.microsoft.com/office/powerpoint/2010/main" val="3380786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has been WCAG Level A requirement since at least 2.0 (same designator).</a:t>
            </a:r>
          </a:p>
        </p:txBody>
      </p:sp>
      <p:sp>
        <p:nvSpPr>
          <p:cNvPr id="4" name="Slide Number Placeholder 3"/>
          <p:cNvSpPr>
            <a:spLocks noGrp="1"/>
          </p:cNvSpPr>
          <p:nvPr>
            <p:ph type="sldNum" sz="quarter" idx="5"/>
          </p:nvPr>
        </p:nvSpPr>
        <p:spPr/>
        <p:txBody>
          <a:bodyPr/>
          <a:lstStyle/>
          <a:p>
            <a:fld id="{8659D80E-A4F0-4F12-A38F-81E696C6FB72}" type="slidenum">
              <a:rPr lang="en-US" smtClean="0"/>
              <a:t>19</a:t>
            </a:fld>
            <a:endParaRPr lang="en-US"/>
          </a:p>
        </p:txBody>
      </p:sp>
    </p:spTree>
    <p:extLst>
      <p:ext uri="{BB962C8B-B14F-4D97-AF65-F5344CB8AC3E}">
        <p14:creationId xmlns:p14="http://schemas.microsoft.com/office/powerpoint/2010/main" val="1415476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20</a:t>
            </a:fld>
            <a:endParaRPr lang="en-US"/>
          </a:p>
        </p:txBody>
      </p:sp>
    </p:spTree>
    <p:extLst>
      <p:ext uri="{BB962C8B-B14F-4D97-AF65-F5344CB8AC3E}">
        <p14:creationId xmlns:p14="http://schemas.microsoft.com/office/powerpoint/2010/main" val="2008347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 outcomes from program: </a:t>
            </a:r>
          </a:p>
          <a:p>
            <a:pPr marL="237127" indent="-237127">
              <a:buFont typeface="+mj-lt"/>
              <a:buAutoNum type="arabicPeriod"/>
            </a:pPr>
            <a:r>
              <a:rPr lang="en-US" dirty="0"/>
              <a:t>Consider specific accessibility concerns associated with the teaching of formal citation.</a:t>
            </a:r>
          </a:p>
          <a:p>
            <a:pPr marL="237127" indent="-237127">
              <a:buFont typeface="+mj-lt"/>
              <a:buAutoNum type="arabicPeriod"/>
            </a:pPr>
            <a:r>
              <a:rPr lang="en-US" dirty="0"/>
              <a:t>Apply principles of accessible design to the revision or creation of online citation guides.</a:t>
            </a:r>
          </a:p>
          <a:p>
            <a:pPr marL="237127" indent="-237127">
              <a:buFont typeface="+mj-lt"/>
              <a:buAutoNum type="arabicPeriod"/>
            </a:pPr>
            <a:r>
              <a:rPr lang="en-US" dirty="0"/>
              <a:t>Recognize and remedy barriers to the effective use of assistive technologies.</a:t>
            </a:r>
          </a:p>
        </p:txBody>
      </p:sp>
      <p:sp>
        <p:nvSpPr>
          <p:cNvPr id="4" name="Slide Number Placeholder 3"/>
          <p:cNvSpPr>
            <a:spLocks noGrp="1"/>
          </p:cNvSpPr>
          <p:nvPr>
            <p:ph type="sldNum" sz="quarter" idx="5"/>
          </p:nvPr>
        </p:nvSpPr>
        <p:spPr/>
        <p:txBody>
          <a:bodyPr/>
          <a:lstStyle/>
          <a:p>
            <a:fld id="{8659D80E-A4F0-4F12-A38F-81E696C6FB72}" type="slidenum">
              <a:rPr lang="en-US" smtClean="0"/>
              <a:t>2</a:t>
            </a:fld>
            <a:endParaRPr lang="en-US"/>
          </a:p>
        </p:txBody>
      </p:sp>
    </p:spTree>
    <p:extLst>
      <p:ext uri="{BB962C8B-B14F-4D97-AF65-F5344CB8AC3E}">
        <p14:creationId xmlns:p14="http://schemas.microsoft.com/office/powerpoint/2010/main" val="2311022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659D80E-A4F0-4F12-A38F-81E696C6FB72}" type="slidenum">
              <a:rPr lang="en-US" smtClean="0"/>
              <a:t>23</a:t>
            </a:fld>
            <a:endParaRPr lang="en-US"/>
          </a:p>
        </p:txBody>
      </p:sp>
    </p:spTree>
    <p:extLst>
      <p:ext uri="{BB962C8B-B14F-4D97-AF65-F5344CB8AC3E}">
        <p14:creationId xmlns:p14="http://schemas.microsoft.com/office/powerpoint/2010/main" val="1668815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24</a:t>
            </a:fld>
            <a:endParaRPr lang="en-US"/>
          </a:p>
        </p:txBody>
      </p:sp>
    </p:spTree>
    <p:extLst>
      <p:ext uri="{BB962C8B-B14F-4D97-AF65-F5344CB8AC3E}">
        <p14:creationId xmlns:p14="http://schemas.microsoft.com/office/powerpoint/2010/main" val="1754688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8659D80E-A4F0-4F12-A38F-81E696C6FB72}" type="slidenum">
              <a:rPr lang="en-US" smtClean="0"/>
              <a:t>25</a:t>
            </a:fld>
            <a:endParaRPr lang="en-US"/>
          </a:p>
        </p:txBody>
      </p:sp>
    </p:spTree>
    <p:extLst>
      <p:ext uri="{BB962C8B-B14F-4D97-AF65-F5344CB8AC3E}">
        <p14:creationId xmlns:p14="http://schemas.microsoft.com/office/powerpoint/2010/main" val="804876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50E55-FAE1-1DD2-8166-5321F25C8A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9E2C70-C826-647C-4AC7-86E3D8812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77627-8650-D597-AC53-62E23E5FAC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050B58-569E-93C4-DB83-99E09C92612A}"/>
              </a:ext>
            </a:extLst>
          </p:cNvPr>
          <p:cNvSpPr>
            <a:spLocks noGrp="1"/>
          </p:cNvSpPr>
          <p:nvPr>
            <p:ph type="sldNum" sz="quarter" idx="5"/>
          </p:nvPr>
        </p:nvSpPr>
        <p:spPr/>
        <p:txBody>
          <a:bodyPr/>
          <a:lstStyle/>
          <a:p>
            <a:fld id="{8659D80E-A4F0-4F12-A38F-81E696C6FB72}" type="slidenum">
              <a:rPr lang="en-US" smtClean="0"/>
              <a:t>26</a:t>
            </a:fld>
            <a:endParaRPr lang="en-US"/>
          </a:p>
        </p:txBody>
      </p:sp>
    </p:spTree>
    <p:extLst>
      <p:ext uri="{BB962C8B-B14F-4D97-AF65-F5344CB8AC3E}">
        <p14:creationId xmlns:p14="http://schemas.microsoft.com/office/powerpoint/2010/main" val="1672181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3</a:t>
            </a:fld>
            <a:endParaRPr lang="en-US"/>
          </a:p>
        </p:txBody>
      </p:sp>
    </p:spTree>
    <p:extLst>
      <p:ext uri="{BB962C8B-B14F-4D97-AF65-F5344CB8AC3E}">
        <p14:creationId xmlns:p14="http://schemas.microsoft.com/office/powerpoint/2010/main" val="27859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b="0" dirty="0"/>
              <a:t>It’s actually fairly easy to format a webpage that just shares a lot of information and examples so that it passes an automated accessibility check. However, does that mean every user can access the same information? Is the presentation equally effective to all?</a:t>
            </a:r>
          </a:p>
          <a:p>
            <a:endParaRPr lang="en-US" b="0" dirty="0"/>
          </a:p>
        </p:txBody>
      </p:sp>
      <p:sp>
        <p:nvSpPr>
          <p:cNvPr id="4" name="Slide Number Placeholder 3"/>
          <p:cNvSpPr>
            <a:spLocks noGrp="1"/>
          </p:cNvSpPr>
          <p:nvPr>
            <p:ph type="sldNum" sz="quarter" idx="5"/>
          </p:nvPr>
        </p:nvSpPr>
        <p:spPr/>
        <p:txBody>
          <a:bodyPr/>
          <a:lstStyle/>
          <a:p>
            <a:fld id="{8659D80E-A4F0-4F12-A38F-81E696C6FB72}" type="slidenum">
              <a:rPr lang="en-US" smtClean="0"/>
              <a:t>4</a:t>
            </a:fld>
            <a:endParaRPr lang="en-US"/>
          </a:p>
        </p:txBody>
      </p:sp>
    </p:spTree>
    <p:extLst>
      <p:ext uri="{BB962C8B-B14F-4D97-AF65-F5344CB8AC3E}">
        <p14:creationId xmlns:p14="http://schemas.microsoft.com/office/powerpoint/2010/main" val="547241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5</a:t>
            </a:fld>
            <a:endParaRPr lang="en-US"/>
          </a:p>
        </p:txBody>
      </p:sp>
    </p:spTree>
    <p:extLst>
      <p:ext uri="{BB962C8B-B14F-4D97-AF65-F5344CB8AC3E}">
        <p14:creationId xmlns:p14="http://schemas.microsoft.com/office/powerpoint/2010/main" val="2545463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845" indent="-177845">
              <a:buFont typeface="Arial" panose="020B0604020202020204" pitchFamily="34" charset="0"/>
              <a:buChar char="•"/>
            </a:pPr>
            <a:endParaRPr lang="en-US" i="0" dirty="0"/>
          </a:p>
        </p:txBody>
      </p:sp>
      <p:sp>
        <p:nvSpPr>
          <p:cNvPr id="4" name="Slide Number Placeholder 3"/>
          <p:cNvSpPr>
            <a:spLocks noGrp="1"/>
          </p:cNvSpPr>
          <p:nvPr>
            <p:ph type="sldNum" sz="quarter" idx="5"/>
          </p:nvPr>
        </p:nvSpPr>
        <p:spPr/>
        <p:txBody>
          <a:bodyPr/>
          <a:lstStyle/>
          <a:p>
            <a:fld id="{8659D80E-A4F0-4F12-A38F-81E696C6FB72}" type="slidenum">
              <a:rPr lang="en-US" smtClean="0"/>
              <a:t>6</a:t>
            </a:fld>
            <a:endParaRPr lang="en-US"/>
          </a:p>
        </p:txBody>
      </p:sp>
    </p:spTree>
    <p:extLst>
      <p:ext uri="{BB962C8B-B14F-4D97-AF65-F5344CB8AC3E}">
        <p14:creationId xmlns:p14="http://schemas.microsoft.com/office/powerpoint/2010/main" val="2953218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7</a:t>
            </a:fld>
            <a:endParaRPr lang="en-US"/>
          </a:p>
        </p:txBody>
      </p:sp>
    </p:spTree>
    <p:extLst>
      <p:ext uri="{BB962C8B-B14F-4D97-AF65-F5344CB8AC3E}">
        <p14:creationId xmlns:p14="http://schemas.microsoft.com/office/powerpoint/2010/main" val="2270680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9D80E-A4F0-4F12-A38F-81E696C6FB72}" type="slidenum">
              <a:rPr lang="en-US" smtClean="0"/>
              <a:t>8</a:t>
            </a:fld>
            <a:endParaRPr lang="en-US"/>
          </a:p>
        </p:txBody>
      </p:sp>
    </p:spTree>
    <p:extLst>
      <p:ext uri="{BB962C8B-B14F-4D97-AF65-F5344CB8AC3E}">
        <p14:creationId xmlns:p14="http://schemas.microsoft.com/office/powerpoint/2010/main" val="3133824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captions represent what JAWS voice is saying. This is JAWS 2024 with out-of-the-box settings.</a:t>
            </a:r>
          </a:p>
        </p:txBody>
      </p:sp>
      <p:sp>
        <p:nvSpPr>
          <p:cNvPr id="4" name="Slide Number Placeholder 3"/>
          <p:cNvSpPr>
            <a:spLocks noGrp="1"/>
          </p:cNvSpPr>
          <p:nvPr>
            <p:ph type="sldNum" sz="quarter" idx="5"/>
          </p:nvPr>
        </p:nvSpPr>
        <p:spPr/>
        <p:txBody>
          <a:bodyPr/>
          <a:lstStyle/>
          <a:p>
            <a:fld id="{8659D80E-A4F0-4F12-A38F-81E696C6FB72}" type="slidenum">
              <a:rPr lang="en-US" smtClean="0"/>
              <a:t>9</a:t>
            </a:fld>
            <a:endParaRPr lang="en-US"/>
          </a:p>
        </p:txBody>
      </p:sp>
    </p:spTree>
    <p:extLst>
      <p:ext uri="{BB962C8B-B14F-4D97-AF65-F5344CB8AC3E}">
        <p14:creationId xmlns:p14="http://schemas.microsoft.com/office/powerpoint/2010/main" val="3123001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A790F-AF2A-797C-68FE-EAB8FE3D40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0A3F2F-0165-D7EA-2D39-DFE0A43B85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589171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3A38D-559C-2279-8C52-AABA71E680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BF5DF5-B721-1DAA-5B2F-39C0263316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46EEB-D86B-CE8E-C13F-040A86B4AC36}"/>
              </a:ext>
            </a:extLst>
          </p:cNvPr>
          <p:cNvSpPr>
            <a:spLocks noGrp="1"/>
          </p:cNvSpPr>
          <p:nvPr>
            <p:ph type="dt" sz="half" idx="10"/>
          </p:nvPr>
        </p:nvSpPr>
        <p:spPr>
          <a:xfrm>
            <a:off x="838200" y="6356350"/>
            <a:ext cx="2743200" cy="365125"/>
          </a:xfrm>
          <a:prstGeom prst="rect">
            <a:avLst/>
          </a:prstGeom>
        </p:spPr>
        <p:txBody>
          <a:bodyPr/>
          <a:lstStyle/>
          <a:p>
            <a:fld id="{8A0465AA-F04A-4458-A39D-D9C4D932B805}" type="datetimeFigureOut">
              <a:rPr lang="en-US" smtClean="0"/>
              <a:t>5/26/2026</a:t>
            </a:fld>
            <a:endParaRPr lang="en-US"/>
          </a:p>
        </p:txBody>
      </p:sp>
      <p:sp>
        <p:nvSpPr>
          <p:cNvPr id="5" name="Footer Placeholder 4">
            <a:extLst>
              <a:ext uri="{FF2B5EF4-FFF2-40B4-BE49-F238E27FC236}">
                <a16:creationId xmlns:a16="http://schemas.microsoft.com/office/drawing/2014/main" id="{9FBF520F-8421-965E-4ABF-9532B73EE76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8AE22E8-91FF-D12D-0D9C-2A8BF3E38B89}"/>
              </a:ext>
            </a:extLst>
          </p:cNvPr>
          <p:cNvSpPr>
            <a:spLocks noGrp="1"/>
          </p:cNvSpPr>
          <p:nvPr>
            <p:ph type="sldNum" sz="quarter" idx="12"/>
          </p:nvPr>
        </p:nvSpPr>
        <p:spPr>
          <a:xfrm>
            <a:off x="8610600" y="6356350"/>
            <a:ext cx="2743200" cy="365125"/>
          </a:xfrm>
          <a:prstGeom prst="rect">
            <a:avLst/>
          </a:prstGeom>
        </p:spPr>
        <p:txBody>
          <a:bodyPr/>
          <a:lstStyle/>
          <a:p>
            <a:fld id="{00DF0FE2-C06E-44F5-9A91-9B9D30C9A073}" type="slidenum">
              <a:rPr lang="en-US" smtClean="0"/>
              <a:t>‹#›</a:t>
            </a:fld>
            <a:endParaRPr lang="en-US"/>
          </a:p>
        </p:txBody>
      </p:sp>
    </p:spTree>
    <p:extLst>
      <p:ext uri="{BB962C8B-B14F-4D97-AF65-F5344CB8AC3E}">
        <p14:creationId xmlns:p14="http://schemas.microsoft.com/office/powerpoint/2010/main" val="3927424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D0584-2170-D476-DDE0-AF13A56F8D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91B35A-D222-562A-4CCD-FE49AE019D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E44D9A-AE3D-3DD8-9C43-120118F1E3DD}"/>
              </a:ext>
            </a:extLst>
          </p:cNvPr>
          <p:cNvSpPr>
            <a:spLocks noGrp="1"/>
          </p:cNvSpPr>
          <p:nvPr>
            <p:ph type="dt" sz="half" idx="10"/>
          </p:nvPr>
        </p:nvSpPr>
        <p:spPr>
          <a:xfrm>
            <a:off x="838200" y="6356350"/>
            <a:ext cx="2743200" cy="365125"/>
          </a:xfrm>
          <a:prstGeom prst="rect">
            <a:avLst/>
          </a:prstGeom>
        </p:spPr>
        <p:txBody>
          <a:bodyPr/>
          <a:lstStyle/>
          <a:p>
            <a:fld id="{8A0465AA-F04A-4458-A39D-D9C4D932B805}" type="datetimeFigureOut">
              <a:rPr lang="en-US" smtClean="0"/>
              <a:t>5/26/2026</a:t>
            </a:fld>
            <a:endParaRPr lang="en-US"/>
          </a:p>
        </p:txBody>
      </p:sp>
      <p:sp>
        <p:nvSpPr>
          <p:cNvPr id="5" name="Footer Placeholder 4">
            <a:extLst>
              <a:ext uri="{FF2B5EF4-FFF2-40B4-BE49-F238E27FC236}">
                <a16:creationId xmlns:a16="http://schemas.microsoft.com/office/drawing/2014/main" id="{5BF110EE-A0BF-72E5-E51F-D7BE54A6DF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05B1B8A-EEFE-DE9D-CA10-1D4EE7D48175}"/>
              </a:ext>
            </a:extLst>
          </p:cNvPr>
          <p:cNvSpPr>
            <a:spLocks noGrp="1"/>
          </p:cNvSpPr>
          <p:nvPr>
            <p:ph type="sldNum" sz="quarter" idx="12"/>
          </p:nvPr>
        </p:nvSpPr>
        <p:spPr>
          <a:xfrm>
            <a:off x="8610600" y="6356350"/>
            <a:ext cx="2743200" cy="365125"/>
          </a:xfrm>
          <a:prstGeom prst="rect">
            <a:avLst/>
          </a:prstGeom>
        </p:spPr>
        <p:txBody>
          <a:bodyPr/>
          <a:lstStyle/>
          <a:p>
            <a:fld id="{00DF0FE2-C06E-44F5-9A91-9B9D30C9A073}" type="slidenum">
              <a:rPr lang="en-US" smtClean="0"/>
              <a:t>‹#›</a:t>
            </a:fld>
            <a:endParaRPr lang="en-US"/>
          </a:p>
        </p:txBody>
      </p:sp>
    </p:spTree>
    <p:extLst>
      <p:ext uri="{BB962C8B-B14F-4D97-AF65-F5344CB8AC3E}">
        <p14:creationId xmlns:p14="http://schemas.microsoft.com/office/powerpoint/2010/main" val="1515472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D5766-AD5F-58F1-9372-6485F6A322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E6DAC0-D24B-1C40-A237-1846618C5F22}"/>
              </a:ext>
            </a:extLst>
          </p:cNvPr>
          <p:cNvSpPr>
            <a:spLocks noGrp="1"/>
          </p:cNvSpPr>
          <p:nvPr>
            <p:ph idx="1"/>
          </p:nvPr>
        </p:nvSpPr>
        <p:spPr/>
        <p:txBody>
          <a:bodyPr/>
          <a:lstStyle>
            <a:lvl1pPr>
              <a:defRPr sz="4200"/>
            </a:lvl1pPr>
            <a:lvl2pPr>
              <a:defRPr sz="4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693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458C-BF33-4596-E33C-ED70294B9E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759EC0-0805-11F6-806C-5C88F90198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968560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2B02-81A5-9A4B-42F0-1C77298BF7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9AB530-4326-ECD2-761D-0B0194ECEE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D33D38-3E05-25F0-B0FB-D7391E33FA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27B425-7D86-023A-1BEA-C88A0EF375C7}"/>
              </a:ext>
            </a:extLst>
          </p:cNvPr>
          <p:cNvSpPr>
            <a:spLocks noGrp="1"/>
          </p:cNvSpPr>
          <p:nvPr>
            <p:ph type="dt" sz="half" idx="10"/>
          </p:nvPr>
        </p:nvSpPr>
        <p:spPr>
          <a:xfrm>
            <a:off x="838200" y="6356350"/>
            <a:ext cx="2743200" cy="365125"/>
          </a:xfrm>
          <a:prstGeom prst="rect">
            <a:avLst/>
          </a:prstGeom>
        </p:spPr>
        <p:txBody>
          <a:bodyPr/>
          <a:lstStyle/>
          <a:p>
            <a:fld id="{8A0465AA-F04A-4458-A39D-D9C4D932B805}" type="datetimeFigureOut">
              <a:rPr lang="en-US" smtClean="0"/>
              <a:t>5/26/2026</a:t>
            </a:fld>
            <a:endParaRPr lang="en-US"/>
          </a:p>
        </p:txBody>
      </p:sp>
      <p:sp>
        <p:nvSpPr>
          <p:cNvPr id="6" name="Footer Placeholder 5">
            <a:extLst>
              <a:ext uri="{FF2B5EF4-FFF2-40B4-BE49-F238E27FC236}">
                <a16:creationId xmlns:a16="http://schemas.microsoft.com/office/drawing/2014/main" id="{2C681906-A234-808E-956F-17C73F3C42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A783229-072F-0421-3AC3-41136DD582DC}"/>
              </a:ext>
            </a:extLst>
          </p:cNvPr>
          <p:cNvSpPr>
            <a:spLocks noGrp="1"/>
          </p:cNvSpPr>
          <p:nvPr>
            <p:ph type="sldNum" sz="quarter" idx="12"/>
          </p:nvPr>
        </p:nvSpPr>
        <p:spPr>
          <a:xfrm>
            <a:off x="8610600" y="6356350"/>
            <a:ext cx="2743200" cy="365125"/>
          </a:xfrm>
          <a:prstGeom prst="rect">
            <a:avLst/>
          </a:prstGeom>
        </p:spPr>
        <p:txBody>
          <a:bodyPr/>
          <a:lstStyle/>
          <a:p>
            <a:fld id="{00DF0FE2-C06E-44F5-9A91-9B9D30C9A073}" type="slidenum">
              <a:rPr lang="en-US" smtClean="0"/>
              <a:t>‹#›</a:t>
            </a:fld>
            <a:endParaRPr lang="en-US"/>
          </a:p>
        </p:txBody>
      </p:sp>
    </p:spTree>
    <p:extLst>
      <p:ext uri="{BB962C8B-B14F-4D97-AF65-F5344CB8AC3E}">
        <p14:creationId xmlns:p14="http://schemas.microsoft.com/office/powerpoint/2010/main" val="2611970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84B83-4A95-03E8-3528-067F10B127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8B36CC-FAB5-762B-50FD-A41CEC61D8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ECE7EB-07A2-D078-A71B-944DFCE626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464662-5BE0-2FF2-A91B-5859498326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29D0FC-C449-129D-E2A3-496DC472F2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90E01D-5EB9-A0AE-CE93-375548D5B8CC}"/>
              </a:ext>
            </a:extLst>
          </p:cNvPr>
          <p:cNvSpPr>
            <a:spLocks noGrp="1"/>
          </p:cNvSpPr>
          <p:nvPr>
            <p:ph type="dt" sz="half" idx="10"/>
          </p:nvPr>
        </p:nvSpPr>
        <p:spPr>
          <a:xfrm>
            <a:off x="838200" y="6356350"/>
            <a:ext cx="2743200" cy="365125"/>
          </a:xfrm>
          <a:prstGeom prst="rect">
            <a:avLst/>
          </a:prstGeom>
        </p:spPr>
        <p:txBody>
          <a:bodyPr/>
          <a:lstStyle/>
          <a:p>
            <a:fld id="{8A0465AA-F04A-4458-A39D-D9C4D932B805}" type="datetimeFigureOut">
              <a:rPr lang="en-US" smtClean="0"/>
              <a:t>5/26/2026</a:t>
            </a:fld>
            <a:endParaRPr lang="en-US"/>
          </a:p>
        </p:txBody>
      </p:sp>
      <p:sp>
        <p:nvSpPr>
          <p:cNvPr id="8" name="Footer Placeholder 7">
            <a:extLst>
              <a:ext uri="{FF2B5EF4-FFF2-40B4-BE49-F238E27FC236}">
                <a16:creationId xmlns:a16="http://schemas.microsoft.com/office/drawing/2014/main" id="{5D209DD2-9253-9664-6A4C-96FD7633B5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FEDFF4A-68F0-F3C9-1D7A-8332981E0EF1}"/>
              </a:ext>
            </a:extLst>
          </p:cNvPr>
          <p:cNvSpPr>
            <a:spLocks noGrp="1"/>
          </p:cNvSpPr>
          <p:nvPr>
            <p:ph type="sldNum" sz="quarter" idx="12"/>
          </p:nvPr>
        </p:nvSpPr>
        <p:spPr>
          <a:xfrm>
            <a:off x="8610600" y="6356350"/>
            <a:ext cx="2743200" cy="365125"/>
          </a:xfrm>
          <a:prstGeom prst="rect">
            <a:avLst/>
          </a:prstGeom>
        </p:spPr>
        <p:txBody>
          <a:bodyPr/>
          <a:lstStyle/>
          <a:p>
            <a:fld id="{00DF0FE2-C06E-44F5-9A91-9B9D30C9A073}" type="slidenum">
              <a:rPr lang="en-US" smtClean="0"/>
              <a:t>‹#›</a:t>
            </a:fld>
            <a:endParaRPr lang="en-US"/>
          </a:p>
        </p:txBody>
      </p:sp>
    </p:spTree>
    <p:extLst>
      <p:ext uri="{BB962C8B-B14F-4D97-AF65-F5344CB8AC3E}">
        <p14:creationId xmlns:p14="http://schemas.microsoft.com/office/powerpoint/2010/main" val="41586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1450-E4B2-B32B-DB1B-B5615FEA3A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4BA08B-40D2-7374-0ADF-DF01D7C8BB33}"/>
              </a:ext>
            </a:extLst>
          </p:cNvPr>
          <p:cNvSpPr>
            <a:spLocks noGrp="1"/>
          </p:cNvSpPr>
          <p:nvPr>
            <p:ph type="dt" sz="half" idx="10"/>
          </p:nvPr>
        </p:nvSpPr>
        <p:spPr>
          <a:xfrm>
            <a:off x="838200" y="6356350"/>
            <a:ext cx="2743200" cy="365125"/>
          </a:xfrm>
          <a:prstGeom prst="rect">
            <a:avLst/>
          </a:prstGeom>
        </p:spPr>
        <p:txBody>
          <a:bodyPr/>
          <a:lstStyle/>
          <a:p>
            <a:fld id="{8A0465AA-F04A-4458-A39D-D9C4D932B805}" type="datetimeFigureOut">
              <a:rPr lang="en-US" smtClean="0"/>
              <a:t>5/26/2026</a:t>
            </a:fld>
            <a:endParaRPr lang="en-US"/>
          </a:p>
        </p:txBody>
      </p:sp>
      <p:sp>
        <p:nvSpPr>
          <p:cNvPr id="4" name="Footer Placeholder 3">
            <a:extLst>
              <a:ext uri="{FF2B5EF4-FFF2-40B4-BE49-F238E27FC236}">
                <a16:creationId xmlns:a16="http://schemas.microsoft.com/office/drawing/2014/main" id="{41225A6F-1749-9BFF-F31A-E59128995B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FF87FF2-F4DD-CC79-D04A-0EBC57DFF2EE}"/>
              </a:ext>
            </a:extLst>
          </p:cNvPr>
          <p:cNvSpPr>
            <a:spLocks noGrp="1"/>
          </p:cNvSpPr>
          <p:nvPr>
            <p:ph type="sldNum" sz="quarter" idx="12"/>
          </p:nvPr>
        </p:nvSpPr>
        <p:spPr>
          <a:xfrm>
            <a:off x="8610600" y="6356350"/>
            <a:ext cx="2743200" cy="365125"/>
          </a:xfrm>
          <a:prstGeom prst="rect">
            <a:avLst/>
          </a:prstGeom>
        </p:spPr>
        <p:txBody>
          <a:bodyPr/>
          <a:lstStyle/>
          <a:p>
            <a:fld id="{00DF0FE2-C06E-44F5-9A91-9B9D30C9A073}" type="slidenum">
              <a:rPr lang="en-US" smtClean="0"/>
              <a:t>‹#›</a:t>
            </a:fld>
            <a:endParaRPr lang="en-US"/>
          </a:p>
        </p:txBody>
      </p:sp>
    </p:spTree>
    <p:extLst>
      <p:ext uri="{BB962C8B-B14F-4D97-AF65-F5344CB8AC3E}">
        <p14:creationId xmlns:p14="http://schemas.microsoft.com/office/powerpoint/2010/main" val="4004028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59D97D-BFD2-262B-E635-FF14003CCA75}"/>
              </a:ext>
            </a:extLst>
          </p:cNvPr>
          <p:cNvSpPr>
            <a:spLocks noGrp="1"/>
          </p:cNvSpPr>
          <p:nvPr>
            <p:ph type="dt" sz="half" idx="10"/>
          </p:nvPr>
        </p:nvSpPr>
        <p:spPr>
          <a:xfrm>
            <a:off x="838200" y="6356350"/>
            <a:ext cx="2743200" cy="365125"/>
          </a:xfrm>
          <a:prstGeom prst="rect">
            <a:avLst/>
          </a:prstGeom>
        </p:spPr>
        <p:txBody>
          <a:bodyPr/>
          <a:lstStyle/>
          <a:p>
            <a:fld id="{8A0465AA-F04A-4458-A39D-D9C4D932B805}" type="datetimeFigureOut">
              <a:rPr lang="en-US" smtClean="0"/>
              <a:t>5/26/2026</a:t>
            </a:fld>
            <a:endParaRPr lang="en-US"/>
          </a:p>
        </p:txBody>
      </p:sp>
      <p:sp>
        <p:nvSpPr>
          <p:cNvPr id="3" name="Footer Placeholder 2">
            <a:extLst>
              <a:ext uri="{FF2B5EF4-FFF2-40B4-BE49-F238E27FC236}">
                <a16:creationId xmlns:a16="http://schemas.microsoft.com/office/drawing/2014/main" id="{8BDBAAC7-A293-B52E-474C-E1A47783CB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254C1C7-F8F1-39A8-D18A-07120908757C}"/>
              </a:ext>
            </a:extLst>
          </p:cNvPr>
          <p:cNvSpPr>
            <a:spLocks noGrp="1"/>
          </p:cNvSpPr>
          <p:nvPr>
            <p:ph type="sldNum" sz="quarter" idx="12"/>
          </p:nvPr>
        </p:nvSpPr>
        <p:spPr>
          <a:xfrm>
            <a:off x="8610600" y="6356350"/>
            <a:ext cx="2743200" cy="365125"/>
          </a:xfrm>
          <a:prstGeom prst="rect">
            <a:avLst/>
          </a:prstGeom>
        </p:spPr>
        <p:txBody>
          <a:bodyPr/>
          <a:lstStyle/>
          <a:p>
            <a:fld id="{00DF0FE2-C06E-44F5-9A91-9B9D30C9A073}" type="slidenum">
              <a:rPr lang="en-US" smtClean="0"/>
              <a:t>‹#›</a:t>
            </a:fld>
            <a:endParaRPr lang="en-US"/>
          </a:p>
        </p:txBody>
      </p:sp>
    </p:spTree>
    <p:extLst>
      <p:ext uri="{BB962C8B-B14F-4D97-AF65-F5344CB8AC3E}">
        <p14:creationId xmlns:p14="http://schemas.microsoft.com/office/powerpoint/2010/main" val="3490294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C9F91-BDEA-AB29-A005-09E3423331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D42A7C-00BB-2BB4-AA8D-D198575128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EA51F1-D809-3BBB-3C7B-25CB219D2D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029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07D77-FF84-9D73-8472-EE5A047D7D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CDA080-A606-B3A0-E842-7ACDA4C528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9B05EC-DDFF-E242-C6A0-4F25AC99B0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ACF8FB-A2DC-E1DE-8102-DEECB5B9E49E}"/>
              </a:ext>
            </a:extLst>
          </p:cNvPr>
          <p:cNvSpPr>
            <a:spLocks noGrp="1"/>
          </p:cNvSpPr>
          <p:nvPr>
            <p:ph type="dt" sz="half" idx="10"/>
          </p:nvPr>
        </p:nvSpPr>
        <p:spPr>
          <a:xfrm>
            <a:off x="838200" y="6356350"/>
            <a:ext cx="2743200" cy="365125"/>
          </a:xfrm>
          <a:prstGeom prst="rect">
            <a:avLst/>
          </a:prstGeom>
        </p:spPr>
        <p:txBody>
          <a:bodyPr/>
          <a:lstStyle/>
          <a:p>
            <a:fld id="{8A0465AA-F04A-4458-A39D-D9C4D932B805}" type="datetimeFigureOut">
              <a:rPr lang="en-US" smtClean="0"/>
              <a:t>5/26/2026</a:t>
            </a:fld>
            <a:endParaRPr lang="en-US"/>
          </a:p>
        </p:txBody>
      </p:sp>
      <p:sp>
        <p:nvSpPr>
          <p:cNvPr id="6" name="Footer Placeholder 5">
            <a:extLst>
              <a:ext uri="{FF2B5EF4-FFF2-40B4-BE49-F238E27FC236}">
                <a16:creationId xmlns:a16="http://schemas.microsoft.com/office/drawing/2014/main" id="{BBB3C847-BE4E-CF1E-80F2-81F3097F0B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18788B0-20EA-668B-55BA-EA152E87D12B}"/>
              </a:ext>
            </a:extLst>
          </p:cNvPr>
          <p:cNvSpPr>
            <a:spLocks noGrp="1"/>
          </p:cNvSpPr>
          <p:nvPr>
            <p:ph type="sldNum" sz="quarter" idx="12"/>
          </p:nvPr>
        </p:nvSpPr>
        <p:spPr>
          <a:xfrm>
            <a:off x="8610600" y="6356350"/>
            <a:ext cx="2743200" cy="365125"/>
          </a:xfrm>
          <a:prstGeom prst="rect">
            <a:avLst/>
          </a:prstGeom>
        </p:spPr>
        <p:txBody>
          <a:bodyPr/>
          <a:lstStyle/>
          <a:p>
            <a:fld id="{00DF0FE2-C06E-44F5-9A91-9B9D30C9A073}" type="slidenum">
              <a:rPr lang="en-US" smtClean="0"/>
              <a:t>‹#›</a:t>
            </a:fld>
            <a:endParaRPr lang="en-US"/>
          </a:p>
        </p:txBody>
      </p:sp>
    </p:spTree>
    <p:extLst>
      <p:ext uri="{BB962C8B-B14F-4D97-AF65-F5344CB8AC3E}">
        <p14:creationId xmlns:p14="http://schemas.microsoft.com/office/powerpoint/2010/main" val="3420185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6AD125-AEFC-8D2C-E0C7-033E335A935B}"/>
              </a:ext>
            </a:extLst>
          </p:cNvPr>
          <p:cNvSpPr/>
          <p:nvPr userDrawn="1"/>
        </p:nvSpPr>
        <p:spPr>
          <a:xfrm>
            <a:off x="-8878" y="5492138"/>
            <a:ext cx="12252960" cy="1371600"/>
          </a:xfrm>
          <a:prstGeom prst="rect">
            <a:avLst/>
          </a:prstGeom>
          <a:solidFill>
            <a:srgbClr val="053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8EDCD80A-52F6-B560-98C0-13BA9BFA1F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9A42CC0-366C-B9F4-8749-C76EFB0BAD56}"/>
              </a:ext>
            </a:extLst>
          </p:cNvPr>
          <p:cNvSpPr>
            <a:spLocks noGrp="1"/>
          </p:cNvSpPr>
          <p:nvPr>
            <p:ph type="body" idx="1"/>
          </p:nvPr>
        </p:nvSpPr>
        <p:spPr>
          <a:xfrm>
            <a:off x="838200" y="1825625"/>
            <a:ext cx="10515600" cy="35538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298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600" kern="1200">
          <a:solidFill>
            <a:schemeClr val="tx1"/>
          </a:solidFill>
          <a:latin typeface="+mj-lt"/>
          <a:ea typeface="+mj-ea"/>
          <a:cs typeface="+mj-cs"/>
        </a:defRPr>
      </a:lvl1pPr>
    </p:titleStyle>
    <p:bodyStyle>
      <a:lvl1pPr marL="346075" indent="-346075" algn="l" defTabSz="914400" rtl="0" eaLnBrk="1" latinLnBrk="0" hangingPunct="1">
        <a:lnSpc>
          <a:spcPct val="90000"/>
        </a:lnSpc>
        <a:spcBef>
          <a:spcPts val="1000"/>
        </a:spcBef>
        <a:buFont typeface="Arial" panose="020B0604020202020204" pitchFamily="34" charset="0"/>
        <a:buChar char="•"/>
        <a:defRPr sz="4200" kern="1200">
          <a:solidFill>
            <a:schemeClr val="tx1"/>
          </a:solidFill>
          <a:latin typeface="+mn-lt"/>
          <a:ea typeface="+mn-ea"/>
          <a:cs typeface="+mn-cs"/>
        </a:defRPr>
      </a:lvl1pPr>
      <a:lvl2pPr marL="798513" indent="-341313" algn="l" defTabSz="914400" rtl="0" eaLnBrk="1" latinLnBrk="0" hangingPunct="1">
        <a:lnSpc>
          <a:spcPct val="90000"/>
        </a:lnSpc>
        <a:spcBef>
          <a:spcPts val="500"/>
        </a:spcBef>
        <a:buFont typeface="Open Sans" panose="020B0606030504020204" pitchFamily="34" charset="0"/>
        <a:buChar char="–"/>
        <a:defRPr sz="4200" kern="1200">
          <a:solidFill>
            <a:schemeClr val="tx1"/>
          </a:solidFill>
          <a:latin typeface="+mn-lt"/>
          <a:ea typeface="+mn-ea"/>
          <a:cs typeface="+mn-cs"/>
        </a:defRPr>
      </a:lvl2pPr>
      <a:lvl3pPr marL="1260475" indent="-346075" algn="l" defTabSz="914400" rtl="0" eaLnBrk="1" latinLnBrk="0" hangingPunct="1">
        <a:lnSpc>
          <a:spcPct val="90000"/>
        </a:lnSpc>
        <a:spcBef>
          <a:spcPts val="500"/>
        </a:spcBef>
        <a:buSzPct val="70000"/>
        <a:buFont typeface="Courier New" panose="02070309020205020404" pitchFamily="49" charset="0"/>
        <a:buChar char="o"/>
        <a:defRPr sz="4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libguides.aacc.edu/citationguide/mla_element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w3schools.com/TAGS/tag_abbr.asp"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youtu.be/7xYaaDwd4Kc"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png"/><Relationship Id="rId5" Type="http://schemas.microsoft.com/office/2017/04/relationships/track" Target="../media/track2.vtt"/><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w3.org/WAI/WCAG22/Understanding/link-purpose-in-context.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tyle.mla.org/accessible-links-in-entrie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apastyle.apa.org/style-grammar-guidelines/paper-format/accessibility/url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accessibleweb.com/web-accessibility-checker-browser-extension/" TargetMode="External"/><Relationship Id="rId7" Type="http://schemas.openxmlformats.org/officeDocument/2006/relationships/hyperlink" Target="https://www.freedomscientific.com/training/jaws/hotkey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contrast-ratio.com/" TargetMode="External"/><Relationship Id="rId5" Type="http://schemas.openxmlformats.org/officeDocument/2006/relationships/hyperlink" Target="https://hinderlingvolkart.github.io/h123/" TargetMode="External"/><Relationship Id="rId4" Type="http://schemas.openxmlformats.org/officeDocument/2006/relationships/hyperlink" Target="https://wave.webaim.org/extension"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cjvasica@aacc.edu"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tyle.mla.org/works-cited/citations-by-format/"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https://apastyle.apa.org/style-grammar-guidelines/references/examples/journal-article-references"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s://www.youtube.com/watch?v=Q4fd2Pw0Sck"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microsoft.com/office/2017/04/relationships/track" Target="../media/track1.vtt"/><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F3A3E-539B-ECA6-A327-660EA2FF882D}"/>
              </a:ext>
            </a:extLst>
          </p:cNvPr>
          <p:cNvSpPr>
            <a:spLocks noGrp="1"/>
          </p:cNvSpPr>
          <p:nvPr>
            <p:ph type="ctrTitle"/>
          </p:nvPr>
        </p:nvSpPr>
        <p:spPr>
          <a:xfrm>
            <a:off x="324648" y="1257004"/>
            <a:ext cx="10180320" cy="2387600"/>
          </a:xfrm>
        </p:spPr>
        <p:txBody>
          <a:bodyPr/>
          <a:lstStyle/>
          <a:p>
            <a:pPr algn="l"/>
            <a:r>
              <a:rPr lang="en-US" sz="6600" noProof="0" dirty="0"/>
              <a:t>Accessibility Considerations for Online Citation Guides</a:t>
            </a:r>
          </a:p>
        </p:txBody>
      </p:sp>
      <p:sp>
        <p:nvSpPr>
          <p:cNvPr id="3" name="TextBox 2">
            <a:extLst>
              <a:ext uri="{FF2B5EF4-FFF2-40B4-BE49-F238E27FC236}">
                <a16:creationId xmlns:a16="http://schemas.microsoft.com/office/drawing/2014/main" id="{3ECF06FE-D4C8-220D-28EB-0490A2ACF92C}"/>
              </a:ext>
            </a:extLst>
          </p:cNvPr>
          <p:cNvSpPr txBox="1"/>
          <p:nvPr/>
        </p:nvSpPr>
        <p:spPr>
          <a:xfrm>
            <a:off x="7169888" y="3729665"/>
            <a:ext cx="4759842" cy="1600438"/>
          </a:xfrm>
          <a:prstGeom prst="roundRect">
            <a:avLst/>
          </a:prstGeom>
          <a:solidFill>
            <a:schemeClr val="accent4">
              <a:lumMod val="40000"/>
              <a:lumOff val="60000"/>
            </a:schemeClr>
          </a:solidFill>
        </p:spPr>
        <p:txBody>
          <a:bodyPr wrap="square" rtlCol="0">
            <a:spAutoFit/>
          </a:bodyPr>
          <a:lstStyle/>
          <a:p>
            <a:r>
              <a:rPr lang="en-US" sz="3200" b="1" noProof="0" dirty="0"/>
              <a:t>Christine Vasica</a:t>
            </a:r>
          </a:p>
          <a:p>
            <a:pPr marL="233363" indent="-233363"/>
            <a:r>
              <a:rPr lang="en-US" sz="2800" i="1" noProof="0" dirty="0"/>
              <a:t>	Anne Arundel Community College (Maryland)</a:t>
            </a:r>
          </a:p>
        </p:txBody>
      </p:sp>
    </p:spTree>
    <p:extLst>
      <p:ext uri="{BB962C8B-B14F-4D97-AF65-F5344CB8AC3E}">
        <p14:creationId xmlns:p14="http://schemas.microsoft.com/office/powerpoint/2010/main" val="3892812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BA69B-FCE1-87B2-565D-574C759B5721}"/>
              </a:ext>
            </a:extLst>
          </p:cNvPr>
          <p:cNvSpPr>
            <a:spLocks noGrp="1"/>
          </p:cNvSpPr>
          <p:nvPr>
            <p:ph type="title"/>
          </p:nvPr>
        </p:nvSpPr>
        <p:spPr/>
        <p:txBody>
          <a:bodyPr/>
          <a:lstStyle/>
          <a:p>
            <a:r>
              <a:rPr lang="en-US" noProof="0" dirty="0"/>
              <a:t>Settings and software vary!</a:t>
            </a:r>
          </a:p>
        </p:txBody>
      </p:sp>
      <p:sp>
        <p:nvSpPr>
          <p:cNvPr id="3" name="Content Placeholder 2">
            <a:extLst>
              <a:ext uri="{FF2B5EF4-FFF2-40B4-BE49-F238E27FC236}">
                <a16:creationId xmlns:a16="http://schemas.microsoft.com/office/drawing/2014/main" id="{7107FFF0-012F-7EAC-DEF3-2072FB2FDD45}"/>
              </a:ext>
            </a:extLst>
          </p:cNvPr>
          <p:cNvSpPr>
            <a:spLocks noGrp="1"/>
          </p:cNvSpPr>
          <p:nvPr>
            <p:ph idx="1"/>
          </p:nvPr>
        </p:nvSpPr>
        <p:spPr/>
        <p:txBody>
          <a:bodyPr/>
          <a:lstStyle/>
          <a:p>
            <a:r>
              <a:rPr lang="en-US" noProof="0" dirty="0"/>
              <a:t>JAWS, NVDA, </a:t>
            </a:r>
            <a:r>
              <a:rPr lang="en-US" noProof="0" dirty="0" err="1"/>
              <a:t>VoiceOver</a:t>
            </a:r>
            <a:r>
              <a:rPr lang="en-US" noProof="0" dirty="0"/>
              <a:t>, etc., don’t always behave the same</a:t>
            </a:r>
          </a:p>
          <a:p>
            <a:r>
              <a:rPr lang="en-US" noProof="0" dirty="0"/>
              <a:t>Users may customize settings</a:t>
            </a:r>
          </a:p>
          <a:p>
            <a:pPr marL="0" indent="0" algn="ctr">
              <a:spcBef>
                <a:spcPts val="2400"/>
              </a:spcBef>
              <a:buNone/>
            </a:pPr>
            <a:r>
              <a:rPr lang="en-US" b="1" noProof="0" dirty="0">
                <a:solidFill>
                  <a:schemeClr val="accent1">
                    <a:lumMod val="75000"/>
                  </a:schemeClr>
                </a:solidFill>
              </a:rPr>
              <a:t>So – provide context for user: </a:t>
            </a:r>
            <a:br>
              <a:rPr lang="en-US" b="1" noProof="0" dirty="0">
                <a:solidFill>
                  <a:schemeClr val="accent1">
                    <a:lumMod val="75000"/>
                  </a:schemeClr>
                </a:solidFill>
              </a:rPr>
            </a:br>
            <a:r>
              <a:rPr lang="en-US" b="1" noProof="0" dirty="0">
                <a:solidFill>
                  <a:schemeClr val="accent1">
                    <a:lumMod val="75000"/>
                  </a:schemeClr>
                </a:solidFill>
              </a:rPr>
              <a:t>what’s important here?</a:t>
            </a:r>
          </a:p>
        </p:txBody>
      </p:sp>
    </p:spTree>
    <p:extLst>
      <p:ext uri="{BB962C8B-B14F-4D97-AF65-F5344CB8AC3E}">
        <p14:creationId xmlns:p14="http://schemas.microsoft.com/office/powerpoint/2010/main" val="1083411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C681CB-25D6-21B2-E5FD-24088193B04C}"/>
              </a:ext>
            </a:extLst>
          </p:cNvPr>
          <p:cNvSpPr txBox="1">
            <a:spLocks/>
          </p:cNvSpPr>
          <p:nvPr/>
        </p:nvSpPr>
        <p:spPr>
          <a:xfrm>
            <a:off x="425516" y="1803498"/>
            <a:ext cx="5639228" cy="238350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noProof="0" dirty="0"/>
              <a:t>Steps toward remediation</a:t>
            </a:r>
          </a:p>
        </p:txBody>
      </p:sp>
      <p:pic>
        <p:nvPicPr>
          <p:cNvPr id="3" name="Picture 2" descr="Revised MLA citation guide on AACC Library website.">
            <a:hlinkClick r:id="rId3"/>
            <a:extLst>
              <a:ext uri="{FF2B5EF4-FFF2-40B4-BE49-F238E27FC236}">
                <a16:creationId xmlns:a16="http://schemas.microsoft.com/office/drawing/2014/main" id="{37427B57-FBED-7A61-0D09-C346BBC47EB8}"/>
              </a:ext>
            </a:extLst>
          </p:cNvPr>
          <p:cNvPicPr>
            <a:picLocks noChangeAspect="1"/>
          </p:cNvPicPr>
          <p:nvPr/>
        </p:nvPicPr>
        <p:blipFill>
          <a:blip r:embed="rId4"/>
          <a:srcRect b="3389"/>
          <a:stretch>
            <a:fillRect/>
          </a:stretch>
        </p:blipFill>
        <p:spPr>
          <a:xfrm>
            <a:off x="6127257" y="206644"/>
            <a:ext cx="5798930" cy="55772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82027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C1F96B-868A-E428-CFF1-66F3DE553870}"/>
              </a:ext>
            </a:extLst>
          </p:cNvPr>
          <p:cNvSpPr>
            <a:spLocks noGrp="1"/>
          </p:cNvSpPr>
          <p:nvPr>
            <p:ph type="title"/>
          </p:nvPr>
        </p:nvSpPr>
        <p:spPr/>
        <p:txBody>
          <a:bodyPr/>
          <a:lstStyle/>
          <a:p>
            <a:r>
              <a:rPr lang="en-US" noProof="0" dirty="0"/>
              <a:t>More “explication”</a:t>
            </a:r>
          </a:p>
        </p:txBody>
      </p:sp>
      <p:sp>
        <p:nvSpPr>
          <p:cNvPr id="5" name="Content Placeholder 4">
            <a:extLst>
              <a:ext uri="{FF2B5EF4-FFF2-40B4-BE49-F238E27FC236}">
                <a16:creationId xmlns:a16="http://schemas.microsoft.com/office/drawing/2014/main" id="{92B25A22-4861-BAA9-BDF9-D44399F252C9}"/>
              </a:ext>
            </a:extLst>
          </p:cNvPr>
          <p:cNvSpPr>
            <a:spLocks noGrp="1"/>
          </p:cNvSpPr>
          <p:nvPr>
            <p:ph idx="1"/>
          </p:nvPr>
        </p:nvSpPr>
        <p:spPr>
          <a:xfrm>
            <a:off x="838200" y="1825626"/>
            <a:ext cx="10515600" cy="1140858"/>
          </a:xfrm>
        </p:spPr>
        <p:txBody>
          <a:bodyPr>
            <a:noAutofit/>
          </a:bodyPr>
          <a:lstStyle/>
          <a:p>
            <a:pPr marL="0" indent="0">
              <a:buNone/>
            </a:pPr>
            <a:r>
              <a:rPr lang="en-US" noProof="0" dirty="0"/>
              <a:t>Spell out what the examples are meant to illustrate</a:t>
            </a:r>
          </a:p>
        </p:txBody>
      </p:sp>
      <p:pic>
        <p:nvPicPr>
          <p:cNvPr id="8" name="Picture 7" descr="Screenshot of detailed explanation of how to capitalize a title. Includes an example title with features pointed out, including which words begin with capital letters.">
            <a:extLst>
              <a:ext uri="{FF2B5EF4-FFF2-40B4-BE49-F238E27FC236}">
                <a16:creationId xmlns:a16="http://schemas.microsoft.com/office/drawing/2014/main" id="{676BD098-4FD0-F214-CA60-37EFB9100E0D}"/>
              </a:ext>
            </a:extLst>
          </p:cNvPr>
          <p:cNvPicPr>
            <a:picLocks noChangeAspect="1"/>
          </p:cNvPicPr>
          <p:nvPr/>
        </p:nvPicPr>
        <p:blipFill>
          <a:blip r:embed="rId3"/>
          <a:srcRect l="2872" t="47342"/>
          <a:stretch>
            <a:fillRect/>
          </a:stretch>
        </p:blipFill>
        <p:spPr>
          <a:xfrm>
            <a:off x="1390971" y="3111810"/>
            <a:ext cx="9410058" cy="2282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1470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3455F-7B5B-2739-F0F0-290E54355F93}"/>
              </a:ext>
            </a:extLst>
          </p:cNvPr>
          <p:cNvSpPr>
            <a:spLocks noGrp="1"/>
          </p:cNvSpPr>
          <p:nvPr>
            <p:ph type="title"/>
          </p:nvPr>
        </p:nvSpPr>
        <p:spPr/>
        <p:txBody>
          <a:bodyPr/>
          <a:lstStyle/>
          <a:p>
            <a:r>
              <a:rPr lang="en-US" noProof="0" dirty="0"/>
              <a:t>Abbreviations</a:t>
            </a:r>
          </a:p>
        </p:txBody>
      </p:sp>
      <p:sp>
        <p:nvSpPr>
          <p:cNvPr id="3" name="Content Placeholder 2">
            <a:extLst>
              <a:ext uri="{FF2B5EF4-FFF2-40B4-BE49-F238E27FC236}">
                <a16:creationId xmlns:a16="http://schemas.microsoft.com/office/drawing/2014/main" id="{D3DC214F-65D8-D791-7EAA-BD61F423CC6E}"/>
              </a:ext>
            </a:extLst>
          </p:cNvPr>
          <p:cNvSpPr>
            <a:spLocks noGrp="1"/>
          </p:cNvSpPr>
          <p:nvPr>
            <p:ph idx="1"/>
          </p:nvPr>
        </p:nvSpPr>
        <p:spPr>
          <a:xfrm>
            <a:off x="838200" y="1825625"/>
            <a:ext cx="10515600" cy="1603375"/>
          </a:xfrm>
        </p:spPr>
        <p:txBody>
          <a:bodyPr>
            <a:noAutofit/>
          </a:bodyPr>
          <a:lstStyle/>
          <a:p>
            <a:r>
              <a:rPr lang="en-US" noProof="0" dirty="0"/>
              <a:t>HTML </a:t>
            </a:r>
            <a:r>
              <a:rPr lang="en-US" b="1" noProof="0" dirty="0" err="1">
                <a:latin typeface="Courier New" panose="02070309020205020404" pitchFamily="49" charset="0"/>
                <a:cs typeface="Courier New" panose="02070309020205020404" pitchFamily="49" charset="0"/>
                <a:hlinkClick r:id="rId3"/>
              </a:rPr>
              <a:t>abbr</a:t>
            </a:r>
            <a:r>
              <a:rPr lang="en-US" noProof="0" dirty="0">
                <a:hlinkClick r:id="rId3"/>
              </a:rPr>
              <a:t> tag</a:t>
            </a:r>
            <a:endParaRPr lang="en-US" noProof="0" dirty="0"/>
          </a:p>
          <a:p>
            <a:r>
              <a:rPr lang="en-US" noProof="0" dirty="0"/>
              <a:t>Called out and formatting explained:</a:t>
            </a:r>
          </a:p>
        </p:txBody>
      </p:sp>
      <p:pic>
        <p:nvPicPr>
          <p:cNvPr id="5" name="Picture 4">
            <a:extLst>
              <a:ext uri="{FF2B5EF4-FFF2-40B4-BE49-F238E27FC236}">
                <a16:creationId xmlns:a16="http://schemas.microsoft.com/office/drawing/2014/main" id="{618DFBC0-7B7D-DC79-7122-F27AE4C0FED4}"/>
              </a:ext>
            </a:extLst>
          </p:cNvPr>
          <p:cNvPicPr>
            <a:picLocks noChangeAspect="1"/>
          </p:cNvPicPr>
          <p:nvPr/>
        </p:nvPicPr>
        <p:blipFill>
          <a:blip r:embed="rId4"/>
          <a:stretch>
            <a:fillRect/>
          </a:stretch>
        </p:blipFill>
        <p:spPr>
          <a:xfrm>
            <a:off x="1413809" y="3606922"/>
            <a:ext cx="9364382" cy="11050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49673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7F678-5943-F95A-5F3B-E968F1741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BFA651-C4A4-337F-E268-00811609C50C}"/>
              </a:ext>
            </a:extLst>
          </p:cNvPr>
          <p:cNvSpPr>
            <a:spLocks noGrp="1"/>
          </p:cNvSpPr>
          <p:nvPr>
            <p:ph type="title"/>
          </p:nvPr>
        </p:nvSpPr>
        <p:spPr/>
        <p:txBody>
          <a:bodyPr/>
          <a:lstStyle/>
          <a:p>
            <a:r>
              <a:rPr lang="en-US" noProof="0" dirty="0"/>
              <a:t>Abbrev. for screen readers</a:t>
            </a:r>
          </a:p>
        </p:txBody>
      </p:sp>
      <p:sp>
        <p:nvSpPr>
          <p:cNvPr id="6" name="Content Placeholder 5">
            <a:extLst>
              <a:ext uri="{FF2B5EF4-FFF2-40B4-BE49-F238E27FC236}">
                <a16:creationId xmlns:a16="http://schemas.microsoft.com/office/drawing/2014/main" id="{E22F6A80-B1D1-1397-9039-6DB0EAE773D9}"/>
              </a:ext>
            </a:extLst>
          </p:cNvPr>
          <p:cNvSpPr>
            <a:spLocks noGrp="1"/>
          </p:cNvSpPr>
          <p:nvPr>
            <p:ph idx="1"/>
          </p:nvPr>
        </p:nvSpPr>
        <p:spPr>
          <a:xfrm>
            <a:off x="838200" y="1825625"/>
            <a:ext cx="10515600" cy="1325563"/>
          </a:xfrm>
        </p:spPr>
        <p:txBody>
          <a:bodyPr/>
          <a:lstStyle/>
          <a:p>
            <a:pPr marL="0" indent="0">
              <a:buNone/>
            </a:pPr>
            <a:r>
              <a:rPr lang="en-US" noProof="0" dirty="0"/>
              <a:t>Force pronunciation of letters with </a:t>
            </a:r>
            <a:r>
              <a:rPr lang="en-US" b="1" noProof="0" dirty="0">
                <a:solidFill>
                  <a:schemeClr val="accent4">
                    <a:lumMod val="50000"/>
                  </a:schemeClr>
                </a:solidFill>
              </a:rPr>
              <a:t>hair space </a:t>
            </a:r>
            <a:r>
              <a:rPr lang="en-US" noProof="0" dirty="0"/>
              <a:t>(not a perfect solution!)</a:t>
            </a:r>
          </a:p>
          <a:p>
            <a:endParaRPr lang="en-US" noProof="0" dirty="0"/>
          </a:p>
        </p:txBody>
      </p:sp>
      <p:pic>
        <p:nvPicPr>
          <p:cNvPr id="11" name="Picture 10" descr="Screenshot of webpage discussing digital object identifiers, plus backing code inserting a character called hair space. This narrow width space is minimally visible in most fonts, but may help screen readers to pronounce individual letters: D O I instead of a word that rhymes with toy.">
            <a:extLst>
              <a:ext uri="{FF2B5EF4-FFF2-40B4-BE49-F238E27FC236}">
                <a16:creationId xmlns:a16="http://schemas.microsoft.com/office/drawing/2014/main" id="{4E4BCF95-95F1-24BC-36CD-9171152E706A}"/>
              </a:ext>
            </a:extLst>
          </p:cNvPr>
          <p:cNvPicPr>
            <a:picLocks noChangeAspect="1"/>
          </p:cNvPicPr>
          <p:nvPr/>
        </p:nvPicPr>
        <p:blipFill>
          <a:blip r:embed="rId3"/>
          <a:stretch>
            <a:fillRect/>
          </a:stretch>
        </p:blipFill>
        <p:spPr>
          <a:xfrm>
            <a:off x="1124244" y="3286125"/>
            <a:ext cx="9943512" cy="20404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77245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53A74-66D9-F25F-D858-C0A661B2B921}"/>
              </a:ext>
            </a:extLst>
          </p:cNvPr>
          <p:cNvSpPr>
            <a:spLocks noGrp="1"/>
          </p:cNvSpPr>
          <p:nvPr>
            <p:ph type="title"/>
          </p:nvPr>
        </p:nvSpPr>
        <p:spPr/>
        <p:txBody>
          <a:bodyPr/>
          <a:lstStyle/>
          <a:p>
            <a:r>
              <a:rPr lang="en-US" sz="5400" noProof="0" dirty="0"/>
              <a:t>Supplemental text cues</a:t>
            </a:r>
          </a:p>
        </p:txBody>
      </p:sp>
      <p:sp>
        <p:nvSpPr>
          <p:cNvPr id="4" name="Content Placeholder 3">
            <a:extLst>
              <a:ext uri="{FF2B5EF4-FFF2-40B4-BE49-F238E27FC236}">
                <a16:creationId xmlns:a16="http://schemas.microsoft.com/office/drawing/2014/main" id="{5A802387-3F9C-A45E-28FA-86F03F16DC9F}"/>
              </a:ext>
            </a:extLst>
          </p:cNvPr>
          <p:cNvSpPr>
            <a:spLocks noGrp="1"/>
          </p:cNvSpPr>
          <p:nvPr>
            <p:ph sz="half" idx="1"/>
          </p:nvPr>
        </p:nvSpPr>
        <p:spPr>
          <a:xfrm>
            <a:off x="838200" y="1825626"/>
            <a:ext cx="5181600" cy="587966"/>
          </a:xfrm>
        </p:spPr>
        <p:txBody>
          <a:bodyPr>
            <a:normAutofit/>
          </a:bodyPr>
          <a:lstStyle/>
          <a:p>
            <a:pPr marL="0" indent="0">
              <a:buNone/>
            </a:pPr>
            <a:r>
              <a:rPr lang="en-US" sz="3600" b="1" noProof="0" dirty="0">
                <a:solidFill>
                  <a:schemeClr val="accent4">
                    <a:lumMod val="50000"/>
                  </a:schemeClr>
                </a:solidFill>
              </a:rPr>
              <a:t>Page displays:</a:t>
            </a:r>
          </a:p>
          <a:p>
            <a:pPr marL="0" indent="0">
              <a:buNone/>
            </a:pPr>
            <a:endParaRPr lang="en-US" sz="4000" noProof="0" dirty="0">
              <a:solidFill>
                <a:schemeClr val="accent4">
                  <a:lumMod val="50000"/>
                </a:schemeClr>
              </a:solidFill>
            </a:endParaRPr>
          </a:p>
        </p:txBody>
      </p:sp>
      <p:pic>
        <p:nvPicPr>
          <p:cNvPr id="9" name="Picture 8" descr="Explanatory text on webpage about listing multiple authors, including example in different font face with blue highlight.">
            <a:extLst>
              <a:ext uri="{FF2B5EF4-FFF2-40B4-BE49-F238E27FC236}">
                <a16:creationId xmlns:a16="http://schemas.microsoft.com/office/drawing/2014/main" id="{788AEA3C-1C0D-B213-2962-634E47E79E0B}"/>
              </a:ext>
            </a:extLst>
          </p:cNvPr>
          <p:cNvPicPr>
            <a:picLocks noChangeAspect="1"/>
          </p:cNvPicPr>
          <p:nvPr/>
        </p:nvPicPr>
        <p:blipFill>
          <a:blip r:embed="rId3"/>
          <a:stretch>
            <a:fillRect/>
          </a:stretch>
        </p:blipFill>
        <p:spPr>
          <a:xfrm>
            <a:off x="933893" y="2624651"/>
            <a:ext cx="4779131" cy="19138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3" name="Straight Connector 12">
            <a:extLst>
              <a:ext uri="{FF2B5EF4-FFF2-40B4-BE49-F238E27FC236}">
                <a16:creationId xmlns:a16="http://schemas.microsoft.com/office/drawing/2014/main" id="{4CCA1C13-6373-6904-645C-72B0BBF880A3}"/>
              </a:ext>
              <a:ext uri="{C183D7F6-B498-43B3-948B-1728B52AA6E4}">
                <adec:decorative xmlns:adec="http://schemas.microsoft.com/office/drawing/2017/decorative" val="1"/>
              </a:ext>
            </a:extLst>
          </p:cNvPr>
          <p:cNvCxnSpPr/>
          <p:nvPr/>
        </p:nvCxnSpPr>
        <p:spPr>
          <a:xfrm flipV="1">
            <a:off x="6000303" y="1825625"/>
            <a:ext cx="0" cy="3246105"/>
          </a:xfrm>
          <a:prstGeom prst="line">
            <a:avLst/>
          </a:prstGeom>
        </p:spPr>
        <p:style>
          <a:lnRef idx="2">
            <a:schemeClr val="accent1"/>
          </a:lnRef>
          <a:fillRef idx="0">
            <a:schemeClr val="accent1"/>
          </a:fillRef>
          <a:effectRef idx="1">
            <a:schemeClr val="accent1"/>
          </a:effectRef>
          <a:fontRef idx="minor">
            <a:schemeClr val="tx1"/>
          </a:fontRef>
        </p:style>
      </p:cxnSp>
      <p:sp>
        <p:nvSpPr>
          <p:cNvPr id="5" name="Content Placeholder 4">
            <a:extLst>
              <a:ext uri="{FF2B5EF4-FFF2-40B4-BE49-F238E27FC236}">
                <a16:creationId xmlns:a16="http://schemas.microsoft.com/office/drawing/2014/main" id="{5CF32654-C354-C6AE-DCD2-DB64CFCD69F8}"/>
              </a:ext>
            </a:extLst>
          </p:cNvPr>
          <p:cNvSpPr>
            <a:spLocks noGrp="1"/>
          </p:cNvSpPr>
          <p:nvPr>
            <p:ph sz="half" idx="2"/>
          </p:nvPr>
        </p:nvSpPr>
        <p:spPr>
          <a:xfrm>
            <a:off x="6172200" y="1825625"/>
            <a:ext cx="5181600" cy="587967"/>
          </a:xfrm>
        </p:spPr>
        <p:txBody>
          <a:bodyPr>
            <a:normAutofit/>
          </a:bodyPr>
          <a:lstStyle/>
          <a:p>
            <a:pPr marL="0" indent="0">
              <a:buNone/>
            </a:pPr>
            <a:r>
              <a:rPr lang="en-US" sz="3600" b="1" noProof="0" dirty="0">
                <a:solidFill>
                  <a:schemeClr val="accent4">
                    <a:lumMod val="50000"/>
                  </a:schemeClr>
                </a:solidFill>
              </a:rPr>
              <a:t>Screen reader “sees”:</a:t>
            </a:r>
          </a:p>
        </p:txBody>
      </p:sp>
      <p:pic>
        <p:nvPicPr>
          <p:cNvPr id="15" name="Picture 14" descr="HTML behind author information. For screen readers, the visually-distinct example is preceded by the word Example.">
            <a:extLst>
              <a:ext uri="{FF2B5EF4-FFF2-40B4-BE49-F238E27FC236}">
                <a16:creationId xmlns:a16="http://schemas.microsoft.com/office/drawing/2014/main" id="{B05C63C2-E4FC-B65B-AA53-DEFB25409468}"/>
              </a:ext>
            </a:extLst>
          </p:cNvPr>
          <p:cNvPicPr>
            <a:picLocks noChangeAspect="1"/>
          </p:cNvPicPr>
          <p:nvPr/>
        </p:nvPicPr>
        <p:blipFill>
          <a:blip r:embed="rId4"/>
          <a:stretch>
            <a:fillRect/>
          </a:stretch>
        </p:blipFill>
        <p:spPr>
          <a:xfrm>
            <a:off x="6287583" y="2689975"/>
            <a:ext cx="5410955" cy="17528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27540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EC25F-1124-0749-7826-FCAAF3C28F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D2B8E4-BF32-7D93-90B6-8F5AF526B940}"/>
              </a:ext>
            </a:extLst>
          </p:cNvPr>
          <p:cNvSpPr>
            <a:spLocks noGrp="1"/>
          </p:cNvSpPr>
          <p:nvPr>
            <p:ph type="title"/>
          </p:nvPr>
        </p:nvSpPr>
        <p:spPr>
          <a:xfrm>
            <a:off x="838199" y="365126"/>
            <a:ext cx="10528005" cy="910782"/>
          </a:xfrm>
        </p:spPr>
        <p:txBody>
          <a:bodyPr/>
          <a:lstStyle/>
          <a:p>
            <a:r>
              <a:rPr lang="en-US" noProof="0" dirty="0"/>
              <a:t>Context for “equivalent UX”</a:t>
            </a:r>
          </a:p>
        </p:txBody>
      </p:sp>
      <p:pic>
        <p:nvPicPr>
          <p:cNvPr id="9" name="Picture 8" descr="H2 heading Note for screen reader users. Heading and following text are set to display for screen readers only. Full contents of note in video on next slide.">
            <a:extLst>
              <a:ext uri="{FF2B5EF4-FFF2-40B4-BE49-F238E27FC236}">
                <a16:creationId xmlns:a16="http://schemas.microsoft.com/office/drawing/2014/main" id="{B251BE47-78B5-C5EF-65DF-5539BF75D73B}"/>
              </a:ext>
            </a:extLst>
          </p:cNvPr>
          <p:cNvPicPr>
            <a:picLocks noChangeAspect="1"/>
          </p:cNvPicPr>
          <p:nvPr/>
        </p:nvPicPr>
        <p:blipFill>
          <a:blip r:embed="rId3"/>
          <a:stretch>
            <a:fillRect/>
          </a:stretch>
        </p:blipFill>
        <p:spPr>
          <a:xfrm>
            <a:off x="375364" y="2780785"/>
            <a:ext cx="3244701" cy="12202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D2FBCCA8-7EAD-8BE3-A450-4856C91219FD}"/>
              </a:ext>
            </a:extLst>
          </p:cNvPr>
          <p:cNvSpPr>
            <a:spLocks noGrp="1"/>
          </p:cNvSpPr>
          <p:nvPr>
            <p:ph idx="1"/>
          </p:nvPr>
        </p:nvSpPr>
        <p:spPr>
          <a:xfrm>
            <a:off x="3975555" y="1826046"/>
            <a:ext cx="7666072" cy="3205908"/>
          </a:xfrm>
          <a:prstGeom prst="roundRect">
            <a:avLst>
              <a:gd name="adj" fmla="val 14337"/>
            </a:avLst>
          </a:prstGeom>
          <a:solidFill>
            <a:schemeClr val="bg2">
              <a:lumMod val="90000"/>
            </a:schemeClr>
          </a:solidFill>
        </p:spPr>
        <p:txBody>
          <a:bodyPr>
            <a:noAutofit/>
          </a:bodyPr>
          <a:lstStyle/>
          <a:p>
            <a:pPr marL="109538" indent="0">
              <a:buNone/>
            </a:pPr>
            <a:r>
              <a:rPr lang="en-US" sz="3200" noProof="0" dirty="0"/>
              <a:t>Placement of proper punctuation, including commas and periods, is vital to correct MLA citation, so you may wish to adjust your punctuation or verbosity settings to ensure all punctuation is spoken…</a:t>
            </a:r>
          </a:p>
        </p:txBody>
      </p:sp>
    </p:spTree>
    <p:extLst>
      <p:ext uri="{BB962C8B-B14F-4D97-AF65-F5344CB8AC3E}">
        <p14:creationId xmlns:p14="http://schemas.microsoft.com/office/powerpoint/2010/main" val="104281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1099-AA10-5A7F-2CB9-77874C54F3B7}"/>
              </a:ext>
            </a:extLst>
          </p:cNvPr>
          <p:cNvSpPr>
            <a:spLocks noGrp="1"/>
          </p:cNvSpPr>
          <p:nvPr>
            <p:ph type="title"/>
          </p:nvPr>
        </p:nvSpPr>
        <p:spPr>
          <a:xfrm>
            <a:off x="265813" y="1569151"/>
            <a:ext cx="4063816" cy="2383503"/>
          </a:xfrm>
        </p:spPr>
        <p:txBody>
          <a:bodyPr/>
          <a:lstStyle/>
          <a:p>
            <a:r>
              <a:rPr lang="en-US" sz="5000" noProof="0" dirty="0">
                <a:solidFill>
                  <a:schemeClr val="accent1">
                    <a:lumMod val="75000"/>
                  </a:schemeClr>
                </a:solidFill>
              </a:rPr>
              <a:t>Video: </a:t>
            </a:r>
            <a:r>
              <a:rPr lang="en-US" sz="5000" noProof="0" dirty="0"/>
              <a:t>JAWS reads remediated page</a:t>
            </a:r>
          </a:p>
        </p:txBody>
      </p:sp>
      <p:pic>
        <p:nvPicPr>
          <p:cNvPr id="3" name="remediated-jaws" descr="Clip of screen reader narrating selection from MLA website, with closed captions. 1 minute 32 seconds.">
            <a:hlinkClick r:id="" action="ppaction://media"/>
            <a:extLst>
              <a:ext uri="{FF2B5EF4-FFF2-40B4-BE49-F238E27FC236}">
                <a16:creationId xmlns:a16="http://schemas.microsoft.com/office/drawing/2014/main" id="{D72ED44D-1FB1-6C35-4ECA-0140962F608B}"/>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3A17CEE3-1102-471A-9095-B8D5EE729A5A}" label="remediated" lang="" r:embed="rId5"/>
                        </p173:trackLst>
                      </p173:tracksInfo>
                    </p:ext>
                  </p14:extLst>
                </p14:media>
              </p:ext>
            </p:extLst>
          </p:nvPr>
        </p:nvPicPr>
        <p:blipFill>
          <a:blip r:embed="rId6"/>
          <a:srcRect l="1093" r="997"/>
          <a:stretch>
            <a:fillRect/>
          </a:stretch>
        </p:blipFill>
        <p:spPr>
          <a:xfrm>
            <a:off x="4557320" y="612234"/>
            <a:ext cx="7480006" cy="42973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3F7C32B3-E7EF-3C63-01CA-20CDFE86E7BF}"/>
              </a:ext>
            </a:extLst>
          </p:cNvPr>
          <p:cNvSpPr txBox="1"/>
          <p:nvPr/>
        </p:nvSpPr>
        <p:spPr>
          <a:xfrm>
            <a:off x="565703" y="4617181"/>
            <a:ext cx="3763926" cy="584775"/>
          </a:xfrm>
          <a:prstGeom prst="rect">
            <a:avLst/>
          </a:prstGeom>
          <a:noFill/>
        </p:spPr>
        <p:txBody>
          <a:bodyPr wrap="square" rtlCol="0">
            <a:spAutoFit/>
          </a:bodyPr>
          <a:lstStyle/>
          <a:p>
            <a:pPr algn="r"/>
            <a:r>
              <a:rPr lang="en-US" sz="3200" i="1" noProof="0" dirty="0">
                <a:hlinkClick r:id="rId7"/>
              </a:rPr>
              <a:t>Open on YouTube</a:t>
            </a:r>
            <a:endParaRPr lang="en-US" sz="3200" i="1" noProof="0" dirty="0"/>
          </a:p>
        </p:txBody>
      </p:sp>
    </p:spTree>
    <p:extLst>
      <p:ext uri="{BB962C8B-B14F-4D97-AF65-F5344CB8AC3E}">
        <p14:creationId xmlns:p14="http://schemas.microsoft.com/office/powerpoint/2010/main" val="261208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3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B177A9-76DF-245E-4328-8A0CA020E139}"/>
              </a:ext>
            </a:extLst>
          </p:cNvPr>
          <p:cNvSpPr>
            <a:spLocks noGrp="1"/>
          </p:cNvSpPr>
          <p:nvPr>
            <p:ph type="title"/>
          </p:nvPr>
        </p:nvSpPr>
        <p:spPr/>
        <p:txBody>
          <a:bodyPr anchor="ctr"/>
          <a:lstStyle/>
          <a:p>
            <a:r>
              <a:rPr lang="en-US" sz="6600" noProof="0" dirty="0"/>
              <a:t>Another challenge: URLs</a:t>
            </a:r>
          </a:p>
        </p:txBody>
      </p:sp>
    </p:spTree>
    <p:extLst>
      <p:ext uri="{BB962C8B-B14F-4D97-AF65-F5344CB8AC3E}">
        <p14:creationId xmlns:p14="http://schemas.microsoft.com/office/powerpoint/2010/main" val="2368207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CA98A-A464-8FDC-232D-A8A3F71D2871}"/>
              </a:ext>
            </a:extLst>
          </p:cNvPr>
          <p:cNvSpPr>
            <a:spLocks noGrp="1"/>
          </p:cNvSpPr>
          <p:nvPr>
            <p:ph type="title"/>
          </p:nvPr>
        </p:nvSpPr>
        <p:spPr/>
        <p:txBody>
          <a:bodyPr/>
          <a:lstStyle/>
          <a:p>
            <a:r>
              <a:rPr lang="en-US" noProof="0" dirty="0"/>
              <a:t>The problem</a:t>
            </a:r>
          </a:p>
        </p:txBody>
      </p:sp>
      <p:sp>
        <p:nvSpPr>
          <p:cNvPr id="3" name="Content Placeholder 2">
            <a:extLst>
              <a:ext uri="{FF2B5EF4-FFF2-40B4-BE49-F238E27FC236}">
                <a16:creationId xmlns:a16="http://schemas.microsoft.com/office/drawing/2014/main" id="{CA81C39E-A219-8D26-0E54-BBD7C950B2E3}"/>
              </a:ext>
            </a:extLst>
          </p:cNvPr>
          <p:cNvSpPr>
            <a:spLocks noGrp="1"/>
          </p:cNvSpPr>
          <p:nvPr>
            <p:ph idx="1"/>
          </p:nvPr>
        </p:nvSpPr>
        <p:spPr/>
        <p:txBody>
          <a:bodyPr/>
          <a:lstStyle/>
          <a:p>
            <a:r>
              <a:rPr lang="en-US" noProof="0" dirty="0"/>
              <a:t>Guidelines require untitled/bare URLs</a:t>
            </a:r>
            <a:endParaRPr lang="en-US" noProof="0" dirty="0">
              <a:hlinkClick r:id="rId3"/>
            </a:endParaRPr>
          </a:p>
          <a:p>
            <a:r>
              <a:rPr lang="en-US" noProof="0" dirty="0"/>
              <a:t>Contradicts </a:t>
            </a:r>
            <a:r>
              <a:rPr lang="en-US" noProof="0" dirty="0">
                <a:hlinkClick r:id="rId3"/>
              </a:rPr>
              <a:t>WCAG, Level A – Success Criterion 2.4.4, Link Purpose</a:t>
            </a:r>
            <a:endParaRPr lang="en-US" noProof="0" dirty="0"/>
          </a:p>
        </p:txBody>
      </p:sp>
    </p:spTree>
    <p:extLst>
      <p:ext uri="{BB962C8B-B14F-4D97-AF65-F5344CB8AC3E}">
        <p14:creationId xmlns:p14="http://schemas.microsoft.com/office/powerpoint/2010/main" val="173836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BDBB9-0A77-42C1-5766-E67BE79DFAEA}"/>
              </a:ext>
            </a:extLst>
          </p:cNvPr>
          <p:cNvSpPr>
            <a:spLocks noGrp="1"/>
          </p:cNvSpPr>
          <p:nvPr>
            <p:ph type="title"/>
          </p:nvPr>
        </p:nvSpPr>
        <p:spPr/>
        <p:txBody>
          <a:bodyPr/>
          <a:lstStyle/>
          <a:p>
            <a:r>
              <a:rPr lang="en-US" noProof="0" dirty="0"/>
              <a:t>Learning outcomes</a:t>
            </a:r>
          </a:p>
        </p:txBody>
      </p:sp>
      <p:sp>
        <p:nvSpPr>
          <p:cNvPr id="3" name="Content Placeholder 2">
            <a:extLst>
              <a:ext uri="{FF2B5EF4-FFF2-40B4-BE49-F238E27FC236}">
                <a16:creationId xmlns:a16="http://schemas.microsoft.com/office/drawing/2014/main" id="{E92CB83B-0968-D472-5314-04957AAA400E}"/>
              </a:ext>
            </a:extLst>
          </p:cNvPr>
          <p:cNvSpPr>
            <a:spLocks noGrp="1"/>
          </p:cNvSpPr>
          <p:nvPr>
            <p:ph idx="1"/>
          </p:nvPr>
        </p:nvSpPr>
        <p:spPr>
          <a:xfrm>
            <a:off x="838199" y="1690689"/>
            <a:ext cx="10766779" cy="3750556"/>
          </a:xfrm>
        </p:spPr>
        <p:txBody>
          <a:bodyPr>
            <a:noAutofit/>
          </a:bodyPr>
          <a:lstStyle/>
          <a:p>
            <a:r>
              <a:rPr lang="en-US" sz="4000" noProof="0" dirty="0"/>
              <a:t>Consider accessibility concerns associated with teaching formal citation</a:t>
            </a:r>
          </a:p>
          <a:p>
            <a:r>
              <a:rPr lang="en-US" sz="4000" noProof="0" dirty="0"/>
              <a:t>Apply accessible design principles to online citation guides</a:t>
            </a:r>
          </a:p>
          <a:p>
            <a:r>
              <a:rPr lang="en-US" sz="4000" noProof="0" dirty="0"/>
              <a:t>Recognize and remedy barriers for assistive technologies</a:t>
            </a:r>
          </a:p>
        </p:txBody>
      </p:sp>
    </p:spTree>
    <p:extLst>
      <p:ext uri="{BB962C8B-B14F-4D97-AF65-F5344CB8AC3E}">
        <p14:creationId xmlns:p14="http://schemas.microsoft.com/office/powerpoint/2010/main" val="17082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D4C38-5C18-C81C-EF07-6102185E9DAA}"/>
              </a:ext>
            </a:extLst>
          </p:cNvPr>
          <p:cNvSpPr>
            <a:spLocks noGrp="1"/>
          </p:cNvSpPr>
          <p:nvPr>
            <p:ph type="title"/>
          </p:nvPr>
        </p:nvSpPr>
        <p:spPr/>
        <p:txBody>
          <a:bodyPr/>
          <a:lstStyle/>
          <a:p>
            <a:r>
              <a:rPr lang="en-US" noProof="0" dirty="0"/>
              <a:t>Alternatives from style guides</a:t>
            </a:r>
          </a:p>
        </p:txBody>
      </p:sp>
      <p:sp>
        <p:nvSpPr>
          <p:cNvPr id="3" name="Content Placeholder 2">
            <a:extLst>
              <a:ext uri="{FF2B5EF4-FFF2-40B4-BE49-F238E27FC236}">
                <a16:creationId xmlns:a16="http://schemas.microsoft.com/office/drawing/2014/main" id="{17FEC531-BBA1-D866-0034-132022920635}"/>
              </a:ext>
            </a:extLst>
          </p:cNvPr>
          <p:cNvSpPr>
            <a:spLocks noGrp="1"/>
          </p:cNvSpPr>
          <p:nvPr>
            <p:ph idx="1"/>
          </p:nvPr>
        </p:nvSpPr>
        <p:spPr>
          <a:xfrm>
            <a:off x="838200" y="1944414"/>
            <a:ext cx="10515600" cy="3435108"/>
          </a:xfrm>
        </p:spPr>
        <p:txBody>
          <a:bodyPr>
            <a:normAutofit/>
          </a:bodyPr>
          <a:lstStyle/>
          <a:p>
            <a:r>
              <a:rPr lang="en-US" noProof="0" dirty="0">
                <a:hlinkClick r:id="rId3"/>
              </a:rPr>
              <a:t>MLA: Accessible links in works cited entries</a:t>
            </a:r>
            <a:endParaRPr lang="en-US" noProof="0" dirty="0"/>
          </a:p>
          <a:p>
            <a:r>
              <a:rPr lang="en-US" noProof="0" dirty="0">
                <a:hlinkClick r:id="rId4"/>
              </a:rPr>
              <a:t>APA: Accessible URLs</a:t>
            </a:r>
            <a:endParaRPr lang="en-US" noProof="0" dirty="0"/>
          </a:p>
          <a:p>
            <a:r>
              <a:rPr lang="en-US" noProof="0" dirty="0"/>
              <a:t>For</a:t>
            </a:r>
            <a:r>
              <a:rPr lang="en-US" b="1" noProof="0" dirty="0"/>
              <a:t> </a:t>
            </a:r>
            <a:r>
              <a:rPr lang="en-US" b="1" noProof="0" dirty="0">
                <a:solidFill>
                  <a:schemeClr val="accent4">
                    <a:lumMod val="50000"/>
                  </a:schemeClr>
                </a:solidFill>
              </a:rPr>
              <a:t>digital-only</a:t>
            </a:r>
            <a:r>
              <a:rPr lang="en-US" b="1" noProof="0" dirty="0"/>
              <a:t> </a:t>
            </a:r>
            <a:r>
              <a:rPr lang="en-US" noProof="0" dirty="0"/>
              <a:t>documents – what about print?</a:t>
            </a:r>
          </a:p>
        </p:txBody>
      </p:sp>
    </p:spTree>
    <p:extLst>
      <p:ext uri="{BB962C8B-B14F-4D97-AF65-F5344CB8AC3E}">
        <p14:creationId xmlns:p14="http://schemas.microsoft.com/office/powerpoint/2010/main" val="885004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3E240-33A4-0386-01BD-55B0E2F37F7E}"/>
              </a:ext>
            </a:extLst>
          </p:cNvPr>
          <p:cNvSpPr>
            <a:spLocks noGrp="1"/>
          </p:cNvSpPr>
          <p:nvPr>
            <p:ph type="title"/>
          </p:nvPr>
        </p:nvSpPr>
        <p:spPr/>
        <p:txBody>
          <a:bodyPr/>
          <a:lstStyle/>
          <a:p>
            <a:r>
              <a:rPr lang="en-US" noProof="0" dirty="0"/>
              <a:t>Instruction vs. navigation</a:t>
            </a:r>
          </a:p>
        </p:txBody>
      </p:sp>
      <p:sp>
        <p:nvSpPr>
          <p:cNvPr id="3" name="Content Placeholder 2">
            <a:extLst>
              <a:ext uri="{FF2B5EF4-FFF2-40B4-BE49-F238E27FC236}">
                <a16:creationId xmlns:a16="http://schemas.microsoft.com/office/drawing/2014/main" id="{B6988486-0A58-0F3D-4835-D40CF5727BF2}"/>
              </a:ext>
            </a:extLst>
          </p:cNvPr>
          <p:cNvSpPr>
            <a:spLocks noGrp="1"/>
          </p:cNvSpPr>
          <p:nvPr>
            <p:ph idx="1"/>
          </p:nvPr>
        </p:nvSpPr>
        <p:spPr>
          <a:xfrm>
            <a:off x="838200" y="1825625"/>
            <a:ext cx="10515600" cy="3096331"/>
          </a:xfrm>
        </p:spPr>
        <p:txBody>
          <a:bodyPr/>
          <a:lstStyle/>
          <a:p>
            <a:pPr marL="0" indent="0">
              <a:buNone/>
            </a:pPr>
            <a:r>
              <a:rPr lang="en-US" noProof="0" dirty="0"/>
              <a:t>When </a:t>
            </a:r>
            <a:r>
              <a:rPr lang="en-US" i="1" noProof="0" dirty="0"/>
              <a:t>teaching or modeling </a:t>
            </a:r>
            <a:r>
              <a:rPr lang="en-US" noProof="0" dirty="0"/>
              <a:t>citation, we decided to include URLs per style guide – with modifications.</a:t>
            </a:r>
          </a:p>
        </p:txBody>
      </p:sp>
    </p:spTree>
    <p:extLst>
      <p:ext uri="{BB962C8B-B14F-4D97-AF65-F5344CB8AC3E}">
        <p14:creationId xmlns:p14="http://schemas.microsoft.com/office/powerpoint/2010/main" val="2395066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DB3BD-6EE2-C0E0-F56F-55F6B8DB1F35}"/>
              </a:ext>
            </a:extLst>
          </p:cNvPr>
          <p:cNvSpPr>
            <a:spLocks noGrp="1"/>
          </p:cNvSpPr>
          <p:nvPr>
            <p:ph type="title"/>
          </p:nvPr>
        </p:nvSpPr>
        <p:spPr/>
        <p:txBody>
          <a:bodyPr/>
          <a:lstStyle/>
          <a:p>
            <a:r>
              <a:rPr lang="en-US" noProof="0" dirty="0"/>
              <a:t>Structure to allow skipping</a:t>
            </a:r>
          </a:p>
        </p:txBody>
      </p:sp>
      <p:sp>
        <p:nvSpPr>
          <p:cNvPr id="3" name="Content Placeholder 2">
            <a:extLst>
              <a:ext uri="{FF2B5EF4-FFF2-40B4-BE49-F238E27FC236}">
                <a16:creationId xmlns:a16="http://schemas.microsoft.com/office/drawing/2014/main" id="{3CBEA908-8927-32A0-F84B-F83E6F8D863C}"/>
              </a:ext>
            </a:extLst>
          </p:cNvPr>
          <p:cNvSpPr>
            <a:spLocks noGrp="1"/>
          </p:cNvSpPr>
          <p:nvPr>
            <p:ph idx="1"/>
          </p:nvPr>
        </p:nvSpPr>
        <p:spPr/>
        <p:txBody>
          <a:bodyPr/>
          <a:lstStyle/>
          <a:p>
            <a:r>
              <a:rPr lang="en-US" noProof="0" dirty="0"/>
              <a:t>Citation lists formatted with </a:t>
            </a:r>
            <a:r>
              <a:rPr lang="en-US" b="1" noProof="0" dirty="0">
                <a:latin typeface="Courier New" panose="02070309020205020404" pitchFamily="49" charset="0"/>
                <a:cs typeface="Courier New" panose="02070309020205020404" pitchFamily="49" charset="0"/>
              </a:rPr>
              <a:t>&lt;ul&gt;</a:t>
            </a:r>
          </a:p>
          <a:p>
            <a:r>
              <a:rPr lang="en-US" noProof="0" dirty="0"/>
              <a:t>URL last element in citation </a:t>
            </a:r>
            <a:r>
              <a:rPr lang="en-US" b="1" noProof="0" dirty="0">
                <a:latin typeface="Courier New" panose="02070309020205020404" pitchFamily="49" charset="0"/>
                <a:cs typeface="Courier New" panose="02070309020205020404" pitchFamily="49" charset="0"/>
              </a:rPr>
              <a:t>&lt;li&gt;</a:t>
            </a:r>
          </a:p>
          <a:p>
            <a:pPr lvl="1"/>
            <a:r>
              <a:rPr lang="en-US" noProof="0" dirty="0"/>
              <a:t>Allows user to skip ahead</a:t>
            </a:r>
          </a:p>
        </p:txBody>
      </p:sp>
    </p:spTree>
    <p:extLst>
      <p:ext uri="{BB962C8B-B14F-4D97-AF65-F5344CB8AC3E}">
        <p14:creationId xmlns:p14="http://schemas.microsoft.com/office/powerpoint/2010/main" val="1541281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22E4-BE28-52CF-5545-8561CD3CF241}"/>
              </a:ext>
            </a:extLst>
          </p:cNvPr>
          <p:cNvSpPr>
            <a:spLocks noGrp="1"/>
          </p:cNvSpPr>
          <p:nvPr>
            <p:ph type="title"/>
          </p:nvPr>
        </p:nvSpPr>
        <p:spPr/>
        <p:txBody>
          <a:bodyPr/>
          <a:lstStyle/>
          <a:p>
            <a:r>
              <a:rPr lang="en-US" noProof="0" dirty="0"/>
              <a:t>Alert the user</a:t>
            </a:r>
          </a:p>
        </p:txBody>
      </p:sp>
      <p:pic>
        <p:nvPicPr>
          <p:cNvPr id="5" name="Content Placeholder 4">
            <a:extLst>
              <a:ext uri="{FF2B5EF4-FFF2-40B4-BE49-F238E27FC236}">
                <a16:creationId xmlns:a16="http://schemas.microsoft.com/office/drawing/2014/main" id="{32AEADDA-3B9B-F945-3E32-016927A8D757}"/>
              </a:ext>
            </a:extLst>
          </p:cNvPr>
          <p:cNvPicPr>
            <a:picLocks noGrp="1" noChangeAspect="1"/>
          </p:cNvPicPr>
          <p:nvPr>
            <p:ph idx="1"/>
          </p:nvPr>
        </p:nvPicPr>
        <p:blipFill>
          <a:blip r:embed="rId3"/>
          <a:stretch>
            <a:fillRect/>
          </a:stretch>
        </p:blipFill>
        <p:spPr>
          <a:xfrm>
            <a:off x="791937" y="1805119"/>
            <a:ext cx="10608126" cy="3026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40366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1099-AA10-5A7F-2CB9-77874C54F3B7}"/>
              </a:ext>
            </a:extLst>
          </p:cNvPr>
          <p:cNvSpPr>
            <a:spLocks noGrp="1"/>
          </p:cNvSpPr>
          <p:nvPr>
            <p:ph type="title"/>
          </p:nvPr>
        </p:nvSpPr>
        <p:spPr>
          <a:xfrm>
            <a:off x="289875" y="1833846"/>
            <a:ext cx="4787449" cy="2383503"/>
          </a:xfrm>
        </p:spPr>
        <p:txBody>
          <a:bodyPr/>
          <a:lstStyle/>
          <a:p>
            <a:r>
              <a:rPr lang="en-US" sz="7200" noProof="0" dirty="0">
                <a:solidFill>
                  <a:schemeClr val="accent1">
                    <a:lumMod val="50000"/>
                  </a:schemeClr>
                </a:solidFill>
              </a:rPr>
              <a:t>Pushback</a:t>
            </a:r>
          </a:p>
        </p:txBody>
      </p:sp>
      <p:sp>
        <p:nvSpPr>
          <p:cNvPr id="6" name="Content Placeholder 5">
            <a:extLst>
              <a:ext uri="{FF2B5EF4-FFF2-40B4-BE49-F238E27FC236}">
                <a16:creationId xmlns:a16="http://schemas.microsoft.com/office/drawing/2014/main" id="{777D4708-5A2D-261A-0CE1-EF6B04C55BDB}"/>
              </a:ext>
            </a:extLst>
          </p:cNvPr>
          <p:cNvSpPr>
            <a:spLocks noGrp="1"/>
          </p:cNvSpPr>
          <p:nvPr>
            <p:ph idx="1"/>
          </p:nvPr>
        </p:nvSpPr>
        <p:spPr>
          <a:xfrm>
            <a:off x="5378116" y="692363"/>
            <a:ext cx="6300537" cy="4409028"/>
          </a:xfrm>
          <a:prstGeom prst="roundRect">
            <a:avLst/>
          </a:prstGeom>
          <a:solidFill>
            <a:schemeClr val="bg2">
              <a:lumMod val="25000"/>
            </a:schemeClr>
          </a:solidFill>
        </p:spPr>
        <p:txBody>
          <a:bodyPr anchor="ctr">
            <a:normAutofit/>
          </a:bodyPr>
          <a:lstStyle/>
          <a:p>
            <a:pPr>
              <a:spcAft>
                <a:spcPts val="3000"/>
              </a:spcAft>
            </a:pPr>
            <a:r>
              <a:rPr lang="en-US" sz="4400" i="1" noProof="0" dirty="0">
                <a:solidFill>
                  <a:srgbClr val="D1D1D1"/>
                </a:solidFill>
              </a:rPr>
              <a:t>“Why not change the requirements?”</a:t>
            </a:r>
          </a:p>
          <a:p>
            <a:r>
              <a:rPr lang="en-US" sz="4400" i="1" noProof="0" dirty="0">
                <a:solidFill>
                  <a:srgbClr val="D1D1D1"/>
                </a:solidFill>
              </a:rPr>
              <a:t>“Students don’t care anyway…”</a:t>
            </a:r>
          </a:p>
        </p:txBody>
      </p:sp>
    </p:spTree>
    <p:extLst>
      <p:ext uri="{BB962C8B-B14F-4D97-AF65-F5344CB8AC3E}">
        <p14:creationId xmlns:p14="http://schemas.microsoft.com/office/powerpoint/2010/main" val="3920860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6606-EE8C-26B4-945B-2220FC02F00D}"/>
              </a:ext>
            </a:extLst>
          </p:cNvPr>
          <p:cNvSpPr>
            <a:spLocks noGrp="1"/>
          </p:cNvSpPr>
          <p:nvPr>
            <p:ph type="title"/>
          </p:nvPr>
        </p:nvSpPr>
        <p:spPr/>
        <p:txBody>
          <a:bodyPr/>
          <a:lstStyle/>
          <a:p>
            <a:r>
              <a:rPr lang="en-US" noProof="0" dirty="0"/>
              <a:t>Handy resources</a:t>
            </a:r>
          </a:p>
        </p:txBody>
      </p:sp>
      <p:sp>
        <p:nvSpPr>
          <p:cNvPr id="3" name="Content Placeholder 2">
            <a:extLst>
              <a:ext uri="{FF2B5EF4-FFF2-40B4-BE49-F238E27FC236}">
                <a16:creationId xmlns:a16="http://schemas.microsoft.com/office/drawing/2014/main" id="{D17CD425-A3DA-1139-7190-6398C05251B1}"/>
              </a:ext>
            </a:extLst>
          </p:cNvPr>
          <p:cNvSpPr>
            <a:spLocks noGrp="1"/>
          </p:cNvSpPr>
          <p:nvPr>
            <p:ph idx="1"/>
          </p:nvPr>
        </p:nvSpPr>
        <p:spPr/>
        <p:txBody>
          <a:bodyPr>
            <a:normAutofit fontScale="92500" lnSpcReduction="10000"/>
          </a:bodyPr>
          <a:lstStyle/>
          <a:p>
            <a:r>
              <a:rPr lang="en-US" noProof="0" dirty="0">
                <a:hlinkClick r:id="rId3"/>
              </a:rPr>
              <a:t>Chrome extension: Accessible Web</a:t>
            </a:r>
            <a:endParaRPr lang="en-US" noProof="0" dirty="0"/>
          </a:p>
          <a:p>
            <a:r>
              <a:rPr lang="en-US" noProof="0" dirty="0">
                <a:hlinkClick r:id="rId4"/>
              </a:rPr>
              <a:t>Browser extensions: WAVE (</a:t>
            </a:r>
            <a:r>
              <a:rPr lang="en-US" noProof="0" dirty="0" err="1">
                <a:hlinkClick r:id="rId4"/>
              </a:rPr>
              <a:t>WebAIM</a:t>
            </a:r>
            <a:r>
              <a:rPr lang="en-US" noProof="0" dirty="0">
                <a:hlinkClick r:id="rId4"/>
              </a:rPr>
              <a:t>)</a:t>
            </a:r>
            <a:endParaRPr lang="en-US" noProof="0" dirty="0"/>
          </a:p>
          <a:p>
            <a:r>
              <a:rPr lang="en-US" noProof="0" dirty="0">
                <a:hlinkClick r:id="rId5"/>
              </a:rPr>
              <a:t>Bookmarklet: h123 Outliner</a:t>
            </a:r>
            <a:r>
              <a:rPr lang="en-US" noProof="0" dirty="0"/>
              <a:t> – displays outline of all headings on page</a:t>
            </a:r>
          </a:p>
          <a:p>
            <a:r>
              <a:rPr lang="en-US" noProof="0" dirty="0">
                <a:hlinkClick r:id="rId6"/>
              </a:rPr>
              <a:t>Contrast Ratio</a:t>
            </a:r>
            <a:endParaRPr lang="en-US" noProof="0" dirty="0"/>
          </a:p>
          <a:p>
            <a:r>
              <a:rPr lang="en-US" noProof="0" dirty="0">
                <a:hlinkClick r:id="rId7"/>
              </a:rPr>
              <a:t>JAWS Hotkeys</a:t>
            </a:r>
            <a:endParaRPr lang="en-US" noProof="0" dirty="0"/>
          </a:p>
        </p:txBody>
      </p:sp>
    </p:spTree>
    <p:extLst>
      <p:ext uri="{BB962C8B-B14F-4D97-AF65-F5344CB8AC3E}">
        <p14:creationId xmlns:p14="http://schemas.microsoft.com/office/powerpoint/2010/main" val="798743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80096DF0-6DA8-3E4C-1B1C-6F309F830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AAA58-1041-A28C-1958-0241645460AF}"/>
              </a:ext>
            </a:extLst>
          </p:cNvPr>
          <p:cNvSpPr>
            <a:spLocks noGrp="1"/>
          </p:cNvSpPr>
          <p:nvPr>
            <p:ph type="title"/>
          </p:nvPr>
        </p:nvSpPr>
        <p:spPr>
          <a:xfrm>
            <a:off x="289875" y="854242"/>
            <a:ext cx="5497314" cy="3363107"/>
          </a:xfrm>
        </p:spPr>
        <p:txBody>
          <a:bodyPr/>
          <a:lstStyle/>
          <a:p>
            <a:pPr>
              <a:lnSpc>
                <a:spcPct val="150000"/>
              </a:lnSpc>
              <a:spcAft>
                <a:spcPts val="2000"/>
              </a:spcAft>
            </a:pPr>
            <a:r>
              <a:rPr lang="en-US" sz="7200" noProof="0" dirty="0"/>
              <a:t>Questions?</a:t>
            </a:r>
            <a:br>
              <a:rPr lang="en-US" sz="7200" noProof="0" dirty="0"/>
            </a:br>
            <a:r>
              <a:rPr lang="en-US" sz="7200" i="1" noProof="0" dirty="0">
                <a:latin typeface="+mn-lt"/>
              </a:rPr>
              <a:t>Thank you!</a:t>
            </a:r>
            <a:endParaRPr lang="en-US" sz="7200" noProof="0" dirty="0">
              <a:latin typeface="+mn-lt"/>
            </a:endParaRPr>
          </a:p>
        </p:txBody>
      </p:sp>
      <p:sp>
        <p:nvSpPr>
          <p:cNvPr id="6" name="Content Placeholder 5">
            <a:extLst>
              <a:ext uri="{FF2B5EF4-FFF2-40B4-BE49-F238E27FC236}">
                <a16:creationId xmlns:a16="http://schemas.microsoft.com/office/drawing/2014/main" id="{31D638A0-6B7A-E3F0-28E4-ACA942A4DBA2}"/>
              </a:ext>
            </a:extLst>
          </p:cNvPr>
          <p:cNvSpPr>
            <a:spLocks noGrp="1"/>
          </p:cNvSpPr>
          <p:nvPr>
            <p:ph idx="1"/>
          </p:nvPr>
        </p:nvSpPr>
        <p:spPr>
          <a:xfrm>
            <a:off x="6404813" y="1245547"/>
            <a:ext cx="5273840" cy="2971802"/>
          </a:xfrm>
          <a:prstGeom prst="roundRect">
            <a:avLst/>
          </a:prstGeom>
          <a:solidFill>
            <a:schemeClr val="bg1"/>
          </a:solidFill>
          <a:ln w="38100">
            <a:solidFill>
              <a:schemeClr val="tx1"/>
            </a:solidFill>
          </a:ln>
        </p:spPr>
        <p:txBody>
          <a:bodyPr anchor="ctr">
            <a:normAutofit/>
          </a:bodyPr>
          <a:lstStyle/>
          <a:p>
            <a:pPr marL="0" indent="0">
              <a:spcBef>
                <a:spcPts val="0"/>
              </a:spcBef>
              <a:spcAft>
                <a:spcPts val="1500"/>
              </a:spcAft>
              <a:buNone/>
            </a:pPr>
            <a:r>
              <a:rPr lang="en-US" sz="4400" b="1" noProof="0" dirty="0">
                <a:solidFill>
                  <a:schemeClr val="accent1">
                    <a:lumMod val="50000"/>
                  </a:schemeClr>
                </a:solidFill>
              </a:rPr>
              <a:t>Christine Vasica</a:t>
            </a:r>
            <a:endParaRPr lang="en-US" sz="4400" b="1" noProof="0" dirty="0">
              <a:solidFill>
                <a:schemeClr val="accent1">
                  <a:lumMod val="50000"/>
                </a:schemeClr>
              </a:solidFill>
              <a:ea typeface="Open Sans"/>
              <a:cs typeface="Open Sans"/>
            </a:endParaRPr>
          </a:p>
          <a:p>
            <a:pPr marL="0" indent="0">
              <a:spcAft>
                <a:spcPts val="3000"/>
              </a:spcAft>
              <a:buNone/>
            </a:pPr>
            <a:r>
              <a:rPr lang="en-US" sz="4400" i="1" noProof="0" dirty="0">
                <a:solidFill>
                  <a:schemeClr val="accent1">
                    <a:lumMod val="50000"/>
                  </a:schemeClr>
                </a:solidFill>
                <a:hlinkClick r:id="rId3">
                  <a:extLst>
                    <a:ext uri="{A12FA001-AC4F-418D-AE19-62706E023703}">
                      <ahyp:hlinkClr xmlns:ahyp="http://schemas.microsoft.com/office/drawing/2018/hyperlinkcolor" val="tx"/>
                    </a:ext>
                  </a:extLst>
                </a:hlinkClick>
              </a:rPr>
              <a:t>cjvasica@aacc.edu</a:t>
            </a:r>
            <a:endParaRPr lang="en-US" sz="4400" i="1" noProof="0" dirty="0">
              <a:solidFill>
                <a:schemeClr val="accent1">
                  <a:lumMod val="50000"/>
                </a:schemeClr>
              </a:solidFill>
            </a:endParaRPr>
          </a:p>
        </p:txBody>
      </p:sp>
    </p:spTree>
    <p:extLst>
      <p:ext uri="{BB962C8B-B14F-4D97-AF65-F5344CB8AC3E}">
        <p14:creationId xmlns:p14="http://schemas.microsoft.com/office/powerpoint/2010/main" val="1650468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A758B-748A-67B7-355B-4948C03CC28A}"/>
              </a:ext>
            </a:extLst>
          </p:cNvPr>
          <p:cNvSpPr>
            <a:spLocks noGrp="1"/>
          </p:cNvSpPr>
          <p:nvPr>
            <p:ph type="title"/>
          </p:nvPr>
        </p:nvSpPr>
        <p:spPr/>
        <p:txBody>
          <a:bodyPr/>
          <a:lstStyle/>
          <a:p>
            <a:r>
              <a:rPr lang="en-US" noProof="0" dirty="0"/>
              <a:t>Contexts</a:t>
            </a:r>
          </a:p>
        </p:txBody>
      </p:sp>
      <p:sp>
        <p:nvSpPr>
          <p:cNvPr id="3" name="Content Placeholder 2">
            <a:extLst>
              <a:ext uri="{FF2B5EF4-FFF2-40B4-BE49-F238E27FC236}">
                <a16:creationId xmlns:a16="http://schemas.microsoft.com/office/drawing/2014/main" id="{894A9781-131A-AEDC-3619-3727450FD41E}"/>
              </a:ext>
            </a:extLst>
          </p:cNvPr>
          <p:cNvSpPr>
            <a:spLocks noGrp="1"/>
          </p:cNvSpPr>
          <p:nvPr>
            <p:ph idx="1"/>
          </p:nvPr>
        </p:nvSpPr>
        <p:spPr>
          <a:xfrm>
            <a:off x="838200" y="1690689"/>
            <a:ext cx="10515600" cy="3688834"/>
          </a:xfrm>
        </p:spPr>
        <p:txBody>
          <a:bodyPr/>
          <a:lstStyle/>
          <a:p>
            <a:r>
              <a:rPr lang="en-US" noProof="0" dirty="0"/>
              <a:t>Basic knowledge of WCAG and accessible design principles</a:t>
            </a:r>
          </a:p>
          <a:p>
            <a:r>
              <a:rPr lang="en-US" noProof="0" dirty="0"/>
              <a:t>Online resources to support use of MLA, APA, etc., style guides to format citations</a:t>
            </a:r>
          </a:p>
        </p:txBody>
      </p:sp>
    </p:spTree>
    <p:extLst>
      <p:ext uri="{BB962C8B-B14F-4D97-AF65-F5344CB8AC3E}">
        <p14:creationId xmlns:p14="http://schemas.microsoft.com/office/powerpoint/2010/main" val="2782749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5334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E1B66C-98F0-831D-B10A-CCEAE101C78F}"/>
              </a:ext>
            </a:extLst>
          </p:cNvPr>
          <p:cNvSpPr>
            <a:spLocks noGrp="1"/>
          </p:cNvSpPr>
          <p:nvPr>
            <p:ph type="title"/>
          </p:nvPr>
        </p:nvSpPr>
        <p:spPr/>
        <p:txBody>
          <a:bodyPr/>
          <a:lstStyle/>
          <a:p>
            <a:r>
              <a:rPr lang="en-US" sz="7200" noProof="0" dirty="0">
                <a:solidFill>
                  <a:schemeClr val="bg1">
                    <a:lumMod val="95000"/>
                  </a:schemeClr>
                </a:solidFill>
              </a:rPr>
              <a:t>Accessibility </a:t>
            </a:r>
            <a:br>
              <a:rPr lang="en-US" sz="7200" noProof="0" dirty="0">
                <a:solidFill>
                  <a:schemeClr val="bg1">
                    <a:lumMod val="95000"/>
                  </a:schemeClr>
                </a:solidFill>
              </a:rPr>
            </a:br>
            <a:r>
              <a:rPr lang="en-US" sz="7200" noProof="0" dirty="0">
                <a:solidFill>
                  <a:schemeClr val="bg1">
                    <a:lumMod val="95000"/>
                  </a:schemeClr>
                </a:solidFill>
              </a:rPr>
              <a:t>beyond the checklist</a:t>
            </a:r>
          </a:p>
        </p:txBody>
      </p:sp>
    </p:spTree>
    <p:extLst>
      <p:ext uri="{BB962C8B-B14F-4D97-AF65-F5344CB8AC3E}">
        <p14:creationId xmlns:p14="http://schemas.microsoft.com/office/powerpoint/2010/main" val="481074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56BAC-F424-3901-AA21-DAD19D471933}"/>
              </a:ext>
            </a:extLst>
          </p:cNvPr>
          <p:cNvSpPr>
            <a:spLocks noGrp="1"/>
          </p:cNvSpPr>
          <p:nvPr>
            <p:ph type="title"/>
          </p:nvPr>
        </p:nvSpPr>
        <p:spPr/>
        <p:txBody>
          <a:bodyPr anchor="ctr"/>
          <a:lstStyle/>
          <a:p>
            <a:r>
              <a:rPr lang="en-US" sz="7200" noProof="0" dirty="0"/>
              <a:t>Why citation?</a:t>
            </a:r>
          </a:p>
        </p:txBody>
      </p:sp>
    </p:spTree>
    <p:extLst>
      <p:ext uri="{BB962C8B-B14F-4D97-AF65-F5344CB8AC3E}">
        <p14:creationId xmlns:p14="http://schemas.microsoft.com/office/powerpoint/2010/main" val="1080734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A008D-CBDA-6C62-269C-44C1E1EB62B9}"/>
              </a:ext>
            </a:extLst>
          </p:cNvPr>
          <p:cNvSpPr>
            <a:spLocks noGrp="1"/>
          </p:cNvSpPr>
          <p:nvPr>
            <p:ph type="title"/>
          </p:nvPr>
        </p:nvSpPr>
        <p:spPr/>
        <p:txBody>
          <a:bodyPr/>
          <a:lstStyle/>
          <a:p>
            <a:r>
              <a:rPr lang="en-US" noProof="0" dirty="0"/>
              <a:t>Inherent challenges</a:t>
            </a:r>
          </a:p>
        </p:txBody>
      </p:sp>
      <p:sp>
        <p:nvSpPr>
          <p:cNvPr id="3" name="Content Placeholder 2">
            <a:extLst>
              <a:ext uri="{FF2B5EF4-FFF2-40B4-BE49-F238E27FC236}">
                <a16:creationId xmlns:a16="http://schemas.microsoft.com/office/drawing/2014/main" id="{47101ADC-6565-CDE7-7923-D81ADCAF5C07}"/>
              </a:ext>
            </a:extLst>
          </p:cNvPr>
          <p:cNvSpPr>
            <a:spLocks noGrp="1"/>
          </p:cNvSpPr>
          <p:nvPr>
            <p:ph idx="1"/>
          </p:nvPr>
        </p:nvSpPr>
        <p:spPr/>
        <p:txBody>
          <a:bodyPr>
            <a:normAutofit/>
          </a:bodyPr>
          <a:lstStyle/>
          <a:p>
            <a:r>
              <a:rPr lang="en-US" noProof="0" dirty="0"/>
              <a:t>Visual formatting: </a:t>
            </a:r>
          </a:p>
          <a:p>
            <a:pPr lvl="1"/>
            <a:r>
              <a:rPr lang="en-US" i="1" noProof="0" dirty="0"/>
              <a:t>Italics</a:t>
            </a:r>
            <a:r>
              <a:rPr lang="en-US" noProof="0" dirty="0"/>
              <a:t>, Capitalization, punctuation.</a:t>
            </a:r>
          </a:p>
          <a:p>
            <a:r>
              <a:rPr lang="en-US" noProof="0" dirty="0"/>
              <a:t>Abbreviations</a:t>
            </a:r>
          </a:p>
          <a:p>
            <a:r>
              <a:rPr lang="en-US" noProof="0" dirty="0"/>
              <a:t>URLs</a:t>
            </a:r>
          </a:p>
          <a:p>
            <a:endParaRPr lang="en-US" noProof="0" dirty="0"/>
          </a:p>
        </p:txBody>
      </p:sp>
    </p:spTree>
    <p:extLst>
      <p:ext uri="{BB962C8B-B14F-4D97-AF65-F5344CB8AC3E}">
        <p14:creationId xmlns:p14="http://schemas.microsoft.com/office/powerpoint/2010/main" val="191420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2EE445-C7EA-D084-1857-414425D3F944}"/>
              </a:ext>
            </a:extLst>
          </p:cNvPr>
          <p:cNvSpPr>
            <a:spLocks noGrp="1"/>
          </p:cNvSpPr>
          <p:nvPr>
            <p:ph type="title"/>
          </p:nvPr>
        </p:nvSpPr>
        <p:spPr>
          <a:xfrm>
            <a:off x="563661" y="889986"/>
            <a:ext cx="4475480" cy="3820795"/>
          </a:xfrm>
        </p:spPr>
        <p:txBody>
          <a:bodyPr/>
          <a:lstStyle/>
          <a:p>
            <a:r>
              <a:rPr lang="en-US" sz="5400" noProof="0" dirty="0"/>
              <a:t>Instruction commonly relies on </a:t>
            </a:r>
            <a:r>
              <a:rPr lang="en-US" sz="5400" noProof="0" dirty="0">
                <a:solidFill>
                  <a:schemeClr val="accent1">
                    <a:lumMod val="75000"/>
                  </a:schemeClr>
                </a:solidFill>
              </a:rPr>
              <a:t>examples</a:t>
            </a:r>
          </a:p>
        </p:txBody>
      </p:sp>
      <p:sp>
        <p:nvSpPr>
          <p:cNvPr id="29" name="TextBox 28">
            <a:extLst>
              <a:ext uri="{FF2B5EF4-FFF2-40B4-BE49-F238E27FC236}">
                <a16:creationId xmlns:a16="http://schemas.microsoft.com/office/drawing/2014/main" id="{589E235F-D8DC-E5DD-1433-B7C9103AC89B}"/>
              </a:ext>
            </a:extLst>
          </p:cNvPr>
          <p:cNvSpPr txBox="1"/>
          <p:nvPr/>
        </p:nvSpPr>
        <p:spPr>
          <a:xfrm>
            <a:off x="5501322" y="197270"/>
            <a:ext cx="6127016" cy="461665"/>
          </a:xfrm>
          <a:prstGeom prst="rect">
            <a:avLst/>
          </a:prstGeom>
          <a:noFill/>
        </p:spPr>
        <p:txBody>
          <a:bodyPr wrap="square" rtlCol="0">
            <a:spAutoFit/>
          </a:bodyPr>
          <a:lstStyle/>
          <a:p>
            <a:r>
              <a:rPr lang="en-US" sz="2400" noProof="0" dirty="0"/>
              <a:t>From </a:t>
            </a:r>
            <a:r>
              <a:rPr lang="en-US" sz="2400" noProof="0" dirty="0">
                <a:hlinkClick r:id="rId3"/>
              </a:rPr>
              <a:t>MLA Style Center</a:t>
            </a:r>
            <a:r>
              <a:rPr lang="en-US" sz="2400" noProof="0" dirty="0"/>
              <a:t>:</a:t>
            </a:r>
          </a:p>
        </p:txBody>
      </p:sp>
      <p:pic>
        <p:nvPicPr>
          <p:cNvPr id="20" name="Content Placeholder 19" descr="Illustrative example citation for article on a website from MLA website. Shows but does not explain formatting and includes spelled-out URL.">
            <a:extLst>
              <a:ext uri="{FF2B5EF4-FFF2-40B4-BE49-F238E27FC236}">
                <a16:creationId xmlns:a16="http://schemas.microsoft.com/office/drawing/2014/main" id="{2A6F50A7-CA43-0706-3C29-EC5E1BBA51AB}"/>
              </a:ext>
            </a:extLst>
          </p:cNvPr>
          <p:cNvPicPr>
            <a:picLocks noGrp="1" noChangeAspect="1"/>
          </p:cNvPicPr>
          <p:nvPr>
            <p:ph sz="half" idx="1"/>
          </p:nvPr>
        </p:nvPicPr>
        <p:blipFill>
          <a:blip r:embed="rId4"/>
          <a:stretch>
            <a:fillRect/>
          </a:stretch>
        </p:blipFill>
        <p:spPr>
          <a:xfrm>
            <a:off x="5501323" y="678029"/>
            <a:ext cx="6127016" cy="16731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TextBox 29">
            <a:extLst>
              <a:ext uri="{FF2B5EF4-FFF2-40B4-BE49-F238E27FC236}">
                <a16:creationId xmlns:a16="http://schemas.microsoft.com/office/drawing/2014/main" id="{D93459F3-56A2-2459-72D3-C1DC6DA0DB53}"/>
              </a:ext>
            </a:extLst>
          </p:cNvPr>
          <p:cNvSpPr txBox="1"/>
          <p:nvPr/>
        </p:nvSpPr>
        <p:spPr>
          <a:xfrm>
            <a:off x="5501322" y="2601451"/>
            <a:ext cx="6127016" cy="461665"/>
          </a:xfrm>
          <a:prstGeom prst="rect">
            <a:avLst/>
          </a:prstGeom>
          <a:noFill/>
        </p:spPr>
        <p:txBody>
          <a:bodyPr wrap="square" rtlCol="0">
            <a:spAutoFit/>
          </a:bodyPr>
          <a:lstStyle/>
          <a:p>
            <a:r>
              <a:rPr lang="en-US" sz="2400" noProof="0" dirty="0"/>
              <a:t>From </a:t>
            </a:r>
            <a:r>
              <a:rPr lang="en-US" sz="2400" noProof="0" dirty="0">
                <a:hlinkClick r:id="rId5"/>
              </a:rPr>
              <a:t>APA Style</a:t>
            </a:r>
            <a:r>
              <a:rPr lang="en-US" sz="2400" noProof="0" dirty="0"/>
              <a:t>:</a:t>
            </a:r>
          </a:p>
        </p:txBody>
      </p:sp>
      <p:pic>
        <p:nvPicPr>
          <p:cNvPr id="6" name="Picture 5" descr="Example citation for journal article from APA Style website. Shows but does not explain formatting and includes spelled-out D O I.">
            <a:extLst>
              <a:ext uri="{FF2B5EF4-FFF2-40B4-BE49-F238E27FC236}">
                <a16:creationId xmlns:a16="http://schemas.microsoft.com/office/drawing/2014/main" id="{AA26D120-C36E-2675-70FD-B12F420972E5}"/>
              </a:ext>
            </a:extLst>
          </p:cNvPr>
          <p:cNvPicPr>
            <a:picLocks noChangeAspect="1"/>
          </p:cNvPicPr>
          <p:nvPr/>
        </p:nvPicPr>
        <p:blipFill>
          <a:blip r:embed="rId6"/>
          <a:stretch>
            <a:fillRect/>
          </a:stretch>
        </p:blipFill>
        <p:spPr>
          <a:xfrm>
            <a:off x="5501322" y="3063116"/>
            <a:ext cx="6127016" cy="2268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46082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81FE41-1553-F605-C052-14495562D339}"/>
              </a:ext>
            </a:extLst>
          </p:cNvPr>
          <p:cNvSpPr>
            <a:spLocks noGrp="1"/>
          </p:cNvSpPr>
          <p:nvPr>
            <p:ph type="title"/>
          </p:nvPr>
        </p:nvSpPr>
        <p:spPr/>
        <p:txBody>
          <a:bodyPr/>
          <a:lstStyle/>
          <a:p>
            <a:r>
              <a:rPr lang="en-US" noProof="0" dirty="0"/>
              <a:t>Considering screen readers</a:t>
            </a:r>
          </a:p>
        </p:txBody>
      </p:sp>
      <p:sp>
        <p:nvSpPr>
          <p:cNvPr id="6" name="Content Placeholder 5">
            <a:extLst>
              <a:ext uri="{FF2B5EF4-FFF2-40B4-BE49-F238E27FC236}">
                <a16:creationId xmlns:a16="http://schemas.microsoft.com/office/drawing/2014/main" id="{704948AE-4B5E-7EE1-C8D1-860A2BB6B1C9}"/>
              </a:ext>
            </a:extLst>
          </p:cNvPr>
          <p:cNvSpPr>
            <a:spLocks noGrp="1"/>
          </p:cNvSpPr>
          <p:nvPr>
            <p:ph idx="1"/>
          </p:nvPr>
        </p:nvSpPr>
        <p:spPr/>
        <p:txBody>
          <a:bodyPr/>
          <a:lstStyle/>
          <a:p>
            <a:r>
              <a:rPr lang="en-US" noProof="0" dirty="0"/>
              <a:t>Order and orientation – think linear</a:t>
            </a:r>
          </a:p>
          <a:p>
            <a:r>
              <a:rPr lang="en-US" noProof="0" dirty="0"/>
              <a:t>What’s read (announced)?</a:t>
            </a:r>
          </a:p>
          <a:p>
            <a:r>
              <a:rPr lang="en-US" noProof="0" dirty="0"/>
              <a:t>What’s ignored?</a:t>
            </a:r>
          </a:p>
          <a:p>
            <a:endParaRPr lang="en-US" noProof="0" dirty="0"/>
          </a:p>
        </p:txBody>
      </p:sp>
    </p:spTree>
    <p:extLst>
      <p:ext uri="{BB962C8B-B14F-4D97-AF65-F5344CB8AC3E}">
        <p14:creationId xmlns:p14="http://schemas.microsoft.com/office/powerpoint/2010/main" val="1362713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1099-AA10-5A7F-2CB9-77874C54F3B7}"/>
              </a:ext>
            </a:extLst>
          </p:cNvPr>
          <p:cNvSpPr>
            <a:spLocks noGrp="1"/>
          </p:cNvSpPr>
          <p:nvPr>
            <p:ph type="title"/>
          </p:nvPr>
        </p:nvSpPr>
        <p:spPr>
          <a:xfrm>
            <a:off x="265813" y="1569151"/>
            <a:ext cx="4180368" cy="2383503"/>
          </a:xfrm>
        </p:spPr>
        <p:txBody>
          <a:bodyPr/>
          <a:lstStyle/>
          <a:p>
            <a:r>
              <a:rPr lang="en-US" sz="5000" noProof="0" dirty="0">
                <a:solidFill>
                  <a:schemeClr val="accent1">
                    <a:lumMod val="75000"/>
                  </a:schemeClr>
                </a:solidFill>
              </a:rPr>
              <a:t>Video: </a:t>
            </a:r>
            <a:r>
              <a:rPr lang="en-US" sz="5000" noProof="0" dirty="0"/>
              <a:t>JAWS reads MLA examples</a:t>
            </a:r>
          </a:p>
        </p:txBody>
      </p:sp>
      <p:pic>
        <p:nvPicPr>
          <p:cNvPr id="4" name="mla-jaws" descr="Clip of screen reader narrating selection from MLA website, with closed captions. 1 minute 9 seconds.">
            <a:hlinkClick r:id="" action="ppaction://media"/>
            <a:extLst>
              <a:ext uri="{FF2B5EF4-FFF2-40B4-BE49-F238E27FC236}">
                <a16:creationId xmlns:a16="http://schemas.microsoft.com/office/drawing/2014/main" id="{3F5EC18E-83BC-DFC1-0791-F9F6832A96B3}"/>
              </a:ext>
            </a:extLst>
          </p:cNvPr>
          <p:cNvPicPr>
            <a:picLocks noGrp="1" noChangeAspect="1"/>
          </p:cNvPicPr>
          <p:nvPr>
            <p:ph idx="1"/>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0C3D7157-1C8E-40DD-BD2B-42695D5951D5}" label="mla-jaws" lang="" r:embed="rId5"/>
                        </p173:trackLst>
                      </p173:tracksInfo>
                    </p:ext>
                  </p14:extLst>
                </p14:media>
              </p:ext>
            </p:extLst>
          </p:nvPr>
        </p:nvPicPr>
        <p:blipFill>
          <a:blip r:embed="rId6"/>
          <a:srcRect l="12417" r="12024" b="12317"/>
          <a:stretch>
            <a:fillRect/>
          </a:stretch>
        </p:blipFill>
        <p:spPr>
          <a:xfrm>
            <a:off x="4817354" y="657587"/>
            <a:ext cx="7185033" cy="46905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3F7C32B3-E7EF-3C63-01CA-20CDFE86E7BF}"/>
              </a:ext>
            </a:extLst>
          </p:cNvPr>
          <p:cNvSpPr txBox="1"/>
          <p:nvPr/>
        </p:nvSpPr>
        <p:spPr>
          <a:xfrm>
            <a:off x="829742" y="4818374"/>
            <a:ext cx="3763926" cy="584775"/>
          </a:xfrm>
          <a:prstGeom prst="rect">
            <a:avLst/>
          </a:prstGeom>
          <a:noFill/>
        </p:spPr>
        <p:txBody>
          <a:bodyPr wrap="square" rtlCol="0">
            <a:spAutoFit/>
          </a:bodyPr>
          <a:lstStyle/>
          <a:p>
            <a:pPr algn="r"/>
            <a:r>
              <a:rPr lang="en-US" sz="3200" i="1" noProof="0" dirty="0">
                <a:hlinkClick r:id="rId7"/>
              </a:rPr>
              <a:t>Open on YouTube</a:t>
            </a:r>
            <a:endParaRPr lang="en-US" sz="3200" i="1" noProof="0" dirty="0"/>
          </a:p>
        </p:txBody>
      </p:sp>
    </p:spTree>
    <p:extLst>
      <p:ext uri="{BB962C8B-B14F-4D97-AF65-F5344CB8AC3E}">
        <p14:creationId xmlns:p14="http://schemas.microsoft.com/office/powerpoint/2010/main" val="107545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00007F"/>
      </a:hlink>
      <a:folHlink>
        <a:srgbClr val="00007F"/>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6597c6b-c613-484e-86f7-5b992342257a}" enabled="0" method="" siteId="{36597c6b-c613-484e-86f7-5b992342257a}" removed="1"/>
</clbl:labelList>
</file>

<file path=docProps/app.xml><?xml version="1.0" encoding="utf-8"?>
<Properties xmlns="http://schemas.openxmlformats.org/officeDocument/2006/extended-properties" xmlns:vt="http://schemas.openxmlformats.org/officeDocument/2006/docPropsVTypes">
  <TotalTime>0</TotalTime>
  <Words>709</Words>
  <Application>Microsoft Office PowerPoint</Application>
  <PresentationFormat>Widescreen</PresentationFormat>
  <Paragraphs>108</Paragraphs>
  <Slides>26</Slides>
  <Notes>23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Courier New</vt:lpstr>
      <vt:lpstr>Open Sans</vt:lpstr>
      <vt:lpstr>Open Sans ExtraBold</vt:lpstr>
      <vt:lpstr>Office Theme</vt:lpstr>
      <vt:lpstr>Accessibility Considerations for Online Citation Guides</vt:lpstr>
      <vt:lpstr>Learning outcomes</vt:lpstr>
      <vt:lpstr>Contexts</vt:lpstr>
      <vt:lpstr>Accessibility  beyond the checklist</vt:lpstr>
      <vt:lpstr>Why citation?</vt:lpstr>
      <vt:lpstr>Inherent challenges</vt:lpstr>
      <vt:lpstr>Instruction commonly relies on examples</vt:lpstr>
      <vt:lpstr>Considering screen readers</vt:lpstr>
      <vt:lpstr>Video: JAWS reads MLA examples</vt:lpstr>
      <vt:lpstr>Settings and software vary!</vt:lpstr>
      <vt:lpstr>PowerPoint Presentation</vt:lpstr>
      <vt:lpstr>More “explication”</vt:lpstr>
      <vt:lpstr>Abbreviations</vt:lpstr>
      <vt:lpstr>Abbrev. for screen readers</vt:lpstr>
      <vt:lpstr>Supplemental text cues</vt:lpstr>
      <vt:lpstr>Context for “equivalent UX”</vt:lpstr>
      <vt:lpstr>Video: JAWS reads remediated page</vt:lpstr>
      <vt:lpstr>Another challenge: URLs</vt:lpstr>
      <vt:lpstr>The problem</vt:lpstr>
      <vt:lpstr>Alternatives from style guides</vt:lpstr>
      <vt:lpstr>Instruction vs. navigation</vt:lpstr>
      <vt:lpstr>Structure to allow skipping</vt:lpstr>
      <vt:lpstr>Alert the user</vt:lpstr>
      <vt:lpstr>Pushback</vt:lpstr>
      <vt:lpstr>Handy resources</vt:lpstr>
      <vt:lpstr>Questions?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Accessibility Considerations for Online Citation Guides</dc:title>
  <dc:subject>Accessibility</dc:subject>
  <dc:creator/>
  <dc:description>Slides use free Open Sans font family.</dc:description>
  <cp:lastModifiedBy/>
  <cp:revision>1</cp:revision>
  <dcterms:created xsi:type="dcterms:W3CDTF">2026-05-18T13:38:22Z</dcterms:created>
  <dcterms:modified xsi:type="dcterms:W3CDTF">2026-05-26T13:15:34Z</dcterms:modified>
  <cp:category>LOEX Spring 2026</cp:category>
</cp:coreProperties>
</file>