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36"/>
  </p:notesMasterIdLst>
  <p:sldIdLst>
    <p:sldId id="256" r:id="rId6"/>
    <p:sldId id="266" r:id="rId7"/>
    <p:sldId id="267" r:id="rId8"/>
    <p:sldId id="297" r:id="rId9"/>
    <p:sldId id="296" r:id="rId10"/>
    <p:sldId id="268" r:id="rId11"/>
    <p:sldId id="269" r:id="rId12"/>
    <p:sldId id="283" r:id="rId13"/>
    <p:sldId id="278" r:id="rId14"/>
    <p:sldId id="287" r:id="rId15"/>
    <p:sldId id="286" r:id="rId16"/>
    <p:sldId id="284" r:id="rId17"/>
    <p:sldId id="285" r:id="rId18"/>
    <p:sldId id="270" r:id="rId19"/>
    <p:sldId id="271" r:id="rId20"/>
    <p:sldId id="272" r:id="rId21"/>
    <p:sldId id="258" r:id="rId22"/>
    <p:sldId id="265" r:id="rId23"/>
    <p:sldId id="257" r:id="rId24"/>
    <p:sldId id="259" r:id="rId25"/>
    <p:sldId id="260" r:id="rId26"/>
    <p:sldId id="261" r:id="rId27"/>
    <p:sldId id="300" r:id="rId28"/>
    <p:sldId id="262" r:id="rId29"/>
    <p:sldId id="263" r:id="rId30"/>
    <p:sldId id="298" r:id="rId31"/>
    <p:sldId id="299" r:id="rId32"/>
    <p:sldId id="290" r:id="rId33"/>
    <p:sldId id="292" r:id="rId34"/>
    <p:sldId id="295" r:id="rId3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421"/>
    <a:srgbClr val="E8E5D6"/>
    <a:srgbClr val="7E8082"/>
    <a:srgbClr val="555555"/>
    <a:srgbClr val="A62315"/>
    <a:srgbClr val="AFB4B8"/>
    <a:srgbClr val="CFD4D8"/>
    <a:srgbClr val="C2C9CE"/>
    <a:srgbClr val="FF5113"/>
    <a:srgbClr val="AF29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36" autoAdjust="0"/>
    <p:restoredTop sz="59797" autoAdjust="0"/>
  </p:normalViewPr>
  <p:slideViewPr>
    <p:cSldViewPr>
      <p:cViewPr varScale="1">
        <p:scale>
          <a:sx n="44" d="100"/>
          <a:sy n="44" d="100"/>
        </p:scale>
        <p:origin x="132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01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70104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29675"/>
            <a:ext cx="5257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5127" name="Rectangle 7"/>
          <p:cNvSpPr>
            <a:spLocks noGrp="1" noChangeArrowheads="1"/>
          </p:cNvSpPr>
          <p:nvPr>
            <p:ph type="sldNum" sz="quarter" idx="5"/>
          </p:nvPr>
        </p:nvSpPr>
        <p:spPr bwMode="auto">
          <a:xfrm>
            <a:off x="5486400" y="8829675"/>
            <a:ext cx="1522413"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3CD08530-6F82-44CA-8D93-2D466242A591}" type="slidenum">
              <a:rPr lang="en-US"/>
              <a:pPr/>
              <a:t>‹#›</a:t>
            </a:fld>
            <a:endParaRPr lang="en-US"/>
          </a:p>
        </p:txBody>
      </p:sp>
    </p:spTree>
    <p:extLst>
      <p:ext uri="{BB962C8B-B14F-4D97-AF65-F5344CB8AC3E}">
        <p14:creationId xmlns:p14="http://schemas.microsoft.com/office/powerpoint/2010/main" val="30785944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Time/resources</a:t>
            </a:r>
            <a:endParaRPr lang="en-US" dirty="0"/>
          </a:p>
        </p:txBody>
      </p:sp>
      <p:sp>
        <p:nvSpPr>
          <p:cNvPr id="4" name="Slide Number Placeholder 3"/>
          <p:cNvSpPr>
            <a:spLocks noGrp="1"/>
          </p:cNvSpPr>
          <p:nvPr>
            <p:ph type="sldNum" sz="quarter" idx="10"/>
          </p:nvPr>
        </p:nvSpPr>
        <p:spPr/>
        <p:txBody>
          <a:bodyPr/>
          <a:lstStyle/>
          <a:p>
            <a:fld id="{3CD08530-6F82-44CA-8D93-2D466242A591}" type="slidenum">
              <a:rPr lang="en-US" smtClean="0"/>
              <a:pPr/>
              <a:t>18</a:t>
            </a:fld>
            <a:endParaRPr lang="en-US"/>
          </a:p>
        </p:txBody>
      </p:sp>
    </p:spTree>
    <p:extLst>
      <p:ext uri="{BB962C8B-B14F-4D97-AF65-F5344CB8AC3E}">
        <p14:creationId xmlns:p14="http://schemas.microsoft.com/office/powerpoint/2010/main" val="399317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In the hopes of gaining insight into student performance, as well as informing future instructional iterations, student work was collected by the business librarian and shared with the assessment team, which consisted of the librarian with expertise in instructional design and a graduate student intern from the School of Library and Information Science whose research interests include instructional design. The team created and instituted an assessment plan that allowed for rapid processing as well as detailed performance data and recommendations for future practice.</a:t>
            </a:r>
          </a:p>
          <a:p>
            <a:endParaRPr lang="en-US" dirty="0"/>
          </a:p>
        </p:txBody>
      </p:sp>
      <p:sp>
        <p:nvSpPr>
          <p:cNvPr id="4" name="Slide Number Placeholder 3"/>
          <p:cNvSpPr>
            <a:spLocks noGrp="1"/>
          </p:cNvSpPr>
          <p:nvPr>
            <p:ph type="sldNum" sz="quarter" idx="10"/>
          </p:nvPr>
        </p:nvSpPr>
        <p:spPr/>
        <p:txBody>
          <a:bodyPr/>
          <a:lstStyle/>
          <a:p>
            <a:fld id="{3CD08530-6F82-44CA-8D93-2D466242A591}" type="slidenum">
              <a:rPr lang="en-US" smtClean="0"/>
              <a:pPr/>
              <a:t>19</a:t>
            </a:fld>
            <a:endParaRPr lang="en-US"/>
          </a:p>
        </p:txBody>
      </p:sp>
    </p:spTree>
    <p:extLst>
      <p:ext uri="{BB962C8B-B14F-4D97-AF65-F5344CB8AC3E}">
        <p14:creationId xmlns:p14="http://schemas.microsoft.com/office/powerpoint/2010/main" val="2834055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a:t>
            </a:r>
            <a:r>
              <a:rPr lang="en-US" baseline="0" dirty="0" smtClean="0"/>
              <a:t> ACTIVITY</a:t>
            </a:r>
          </a:p>
          <a:p>
            <a:r>
              <a:rPr lang="en-US" baseline="0" dirty="0" smtClean="0"/>
              <a:t>This is the Assignment 2 the business librarian handed out. </a:t>
            </a:r>
            <a:endParaRPr lang="en-US" dirty="0"/>
          </a:p>
        </p:txBody>
      </p:sp>
      <p:sp>
        <p:nvSpPr>
          <p:cNvPr id="4" name="Slide Number Placeholder 3"/>
          <p:cNvSpPr>
            <a:spLocks noGrp="1"/>
          </p:cNvSpPr>
          <p:nvPr>
            <p:ph type="sldNum" sz="quarter" idx="10"/>
          </p:nvPr>
        </p:nvSpPr>
        <p:spPr/>
        <p:txBody>
          <a:bodyPr/>
          <a:lstStyle/>
          <a:p>
            <a:fld id="{3CD08530-6F82-44CA-8D93-2D466242A591}" type="slidenum">
              <a:rPr lang="en-US" smtClean="0"/>
              <a:pPr/>
              <a:t>20</a:t>
            </a:fld>
            <a:endParaRPr lang="en-US"/>
          </a:p>
        </p:txBody>
      </p:sp>
    </p:spTree>
    <p:extLst>
      <p:ext uri="{BB962C8B-B14F-4D97-AF65-F5344CB8AC3E}">
        <p14:creationId xmlns:p14="http://schemas.microsoft.com/office/powerpoint/2010/main" val="970084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For both assignments, the assessment team first had to clearly identify the intended goals through discussions with the business librarian in order to create an assessment plan. This allowed the team to relate each goal to appropriate assignment questions. The team identified a different purpose for the pre-assignment (Assignment 2) and the assignment given during the library instruction session (Assignment 3). </a:t>
            </a:r>
          </a:p>
          <a:p>
            <a:r>
              <a:rPr lang="en-US" sz="1200" kern="1200" dirty="0" smtClean="0">
                <a:solidFill>
                  <a:schemeClr val="tx1"/>
                </a:solidFill>
                <a:effectLst/>
                <a:latin typeface="Arial" charset="0"/>
                <a:ea typeface="+mn-ea"/>
                <a:cs typeface="+mn-cs"/>
              </a:rPr>
              <a:t>While the goal of the in-class assignment was simply to familiarize students with at least one of the Libraries’ article databases, the pre-assignment generally aimed to check students’ information literacy skills. Given time constraints, the team decided to forego assessing Assignment 3.</a:t>
            </a:r>
          </a:p>
          <a:p>
            <a:r>
              <a:rPr lang="en-US" sz="1200" kern="1200" dirty="0" smtClean="0">
                <a:solidFill>
                  <a:schemeClr val="tx1"/>
                </a:solidFill>
                <a:effectLst/>
                <a:latin typeface="Arial" charset="0"/>
                <a:ea typeface="+mn-ea"/>
                <a:cs typeface="+mn-cs"/>
              </a:rPr>
              <a:t> The assessment team identified the following specific intended goals for Assignment 2: determine whether student groups were able to complete the given worksheet; whether there was any particular section that seemed difficult for groups; the number of groups that actually utilized a Libraries’ database to complete the second half of Question 4; the quality of the response to Question 5; and the groups’ understanding of information source evaluation.</a:t>
            </a:r>
          </a:p>
          <a:p>
            <a:endParaRPr lang="en-US" sz="120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With these goals in mind, the team created new assessment items, such as “Completion of all sections” because this might be a basic indicator of whether the students had trouble with completing the given assignment. Through this process, the team was able to create a set of assessment questions. The most complicated question to assess was Question 5, which asked students to evaluate the information sources they had found. Since the question included suggestions of criteria to use for information evaluation, the team decided to make each criterion a separate assessment question.</a:t>
            </a:r>
          </a:p>
          <a:p>
            <a:endParaRPr lang="en-US" dirty="0"/>
          </a:p>
        </p:txBody>
      </p:sp>
      <p:sp>
        <p:nvSpPr>
          <p:cNvPr id="4" name="Slide Number Placeholder 3"/>
          <p:cNvSpPr>
            <a:spLocks noGrp="1"/>
          </p:cNvSpPr>
          <p:nvPr>
            <p:ph type="sldNum" sz="quarter" idx="10"/>
          </p:nvPr>
        </p:nvSpPr>
        <p:spPr/>
        <p:txBody>
          <a:bodyPr/>
          <a:lstStyle/>
          <a:p>
            <a:fld id="{3CD08530-6F82-44CA-8D93-2D466242A591}" type="slidenum">
              <a:rPr lang="en-US" smtClean="0"/>
              <a:pPr/>
              <a:t>21</a:t>
            </a:fld>
            <a:endParaRPr lang="en-US"/>
          </a:p>
        </p:txBody>
      </p:sp>
    </p:spTree>
    <p:extLst>
      <p:ext uri="{BB962C8B-B14F-4D97-AF65-F5344CB8AC3E}">
        <p14:creationId xmlns:p14="http://schemas.microsoft.com/office/powerpoint/2010/main" val="585637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official (and Unofficial) Rules for Norming Rubrics Successfully (Claire Holmes &amp; Megan </a:t>
            </a:r>
            <a:r>
              <a:rPr lang="en-US" dirty="0" err="1" smtClean="0"/>
              <a:t>Oakleaf</a:t>
            </a:r>
            <a:r>
              <a:rPr lang="en-US" dirty="0" smtClean="0"/>
              <a:t>, 2013)</a:t>
            </a:r>
          </a:p>
          <a:p>
            <a:r>
              <a:rPr lang="en-US" sz="1200" kern="1200" dirty="0" smtClean="0">
                <a:solidFill>
                  <a:schemeClr val="tx1"/>
                </a:solidFill>
                <a:effectLst/>
                <a:latin typeface="Arial" charset="0"/>
                <a:ea typeface="+mn-ea"/>
                <a:cs typeface="+mn-cs"/>
              </a:rPr>
              <a:t>In order to institute an assessment plan, the team needed go through a “norming” process. For Question 5, the team decided to just check whether the students used each evaluation criterion or not. But, how could the team determine whether a certain criterion had been used? The team drafted a very simple rubric: Yes or No. Then the team realized that they had a disagreement on evaluation. So, the team discussed imaginary student work samples that might vary and also discussed a few real samples. The team finally agreed on checking Yes for student answers that included one word or one sentence related to each criterion. For example, the team would consider the student answer to have compared/contrasted two sources if it had any sentence to connect the two sources or if it applied any evaluation criteria. The team referred to and followed the process outlined in </a:t>
            </a:r>
            <a:r>
              <a:rPr lang="en-US" sz="1200" i="1" kern="1200" dirty="0" smtClean="0">
                <a:solidFill>
                  <a:schemeClr val="tx1"/>
                </a:solidFill>
                <a:effectLst/>
                <a:latin typeface="Arial" charset="0"/>
                <a:ea typeface="+mn-ea"/>
                <a:cs typeface="+mn-cs"/>
              </a:rPr>
              <a:t>The Official (and Unofficial) Rules for Norming Rubrics Successfully</a:t>
            </a:r>
            <a:r>
              <a:rPr lang="en-US" sz="1200" kern="1200" dirty="0" smtClean="0">
                <a:solidFill>
                  <a:schemeClr val="tx1"/>
                </a:solidFill>
                <a:effectLst/>
                <a:latin typeface="Arial" charset="0"/>
                <a:ea typeface="+mn-ea"/>
                <a:cs typeface="+mn-cs"/>
              </a:rPr>
              <a:t>. (Claire Holmes &amp; Megan </a:t>
            </a:r>
            <a:r>
              <a:rPr lang="en-US" sz="1200" kern="1200" dirty="0" err="1" smtClean="0">
                <a:solidFill>
                  <a:schemeClr val="tx1"/>
                </a:solidFill>
                <a:effectLst/>
                <a:latin typeface="Arial" charset="0"/>
                <a:ea typeface="+mn-ea"/>
                <a:cs typeface="+mn-cs"/>
              </a:rPr>
              <a:t>Oakleaf</a:t>
            </a:r>
            <a:r>
              <a:rPr lang="en-US" sz="1200" kern="1200" dirty="0" smtClean="0">
                <a:solidFill>
                  <a:schemeClr val="tx1"/>
                </a:solidFill>
                <a:effectLst/>
                <a:latin typeface="Arial" charset="0"/>
                <a:ea typeface="+mn-ea"/>
                <a:cs typeface="+mn-cs"/>
              </a:rPr>
              <a:t>, 2013). </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Another example of norming involved the second half of Question 4, which asked students to write down a URL or a citation of an information source. This was related to the goal of seeing whether teams utilized a Libraries’ database, which would also provide insight into whether the previously distributed handout on company databases was effective</a:t>
            </a:r>
            <a:r>
              <a:rPr lang="en-US" sz="1200" strike="sngStrike" kern="1200" dirty="0" smtClean="0">
                <a:solidFill>
                  <a:schemeClr val="tx1"/>
                </a:solidFill>
                <a:effectLst/>
                <a:latin typeface="Arial" charset="0"/>
                <a:ea typeface="+mn-ea"/>
                <a:cs typeface="+mn-cs"/>
              </a:rPr>
              <a:t>.</a:t>
            </a:r>
            <a:r>
              <a:rPr lang="en-US" sz="1200" kern="1200" dirty="0" smtClean="0">
                <a:solidFill>
                  <a:schemeClr val="tx1"/>
                </a:solidFill>
                <a:effectLst/>
                <a:latin typeface="Arial" charset="0"/>
                <a:ea typeface="+mn-ea"/>
                <a:cs typeface="+mn-cs"/>
              </a:rPr>
              <a:t> The URLs or citations helped the team judge the usage of Libraries’ databases and the team could observe inconsistency of answers during processing. Thus, the team agreed to check No for a URL that did not work, an unclear citation, information that made it hard to determine which database had been used, or a government document that was easily found from Google or Summon (the Libraries’ metasearch function). In addition, the team also decided to write down the databases names in order to see which Libraries’ databases the students used.</a:t>
            </a:r>
          </a:p>
          <a:p>
            <a:endParaRPr lang="en-US" dirty="0"/>
          </a:p>
        </p:txBody>
      </p:sp>
      <p:sp>
        <p:nvSpPr>
          <p:cNvPr id="4" name="Slide Number Placeholder 3"/>
          <p:cNvSpPr>
            <a:spLocks noGrp="1"/>
          </p:cNvSpPr>
          <p:nvPr>
            <p:ph type="sldNum" sz="quarter" idx="10"/>
          </p:nvPr>
        </p:nvSpPr>
        <p:spPr/>
        <p:txBody>
          <a:bodyPr/>
          <a:lstStyle/>
          <a:p>
            <a:fld id="{3CD08530-6F82-44CA-8D93-2D466242A591}" type="slidenum">
              <a:rPr lang="en-US" smtClean="0"/>
              <a:pPr/>
              <a:t>22</a:t>
            </a:fld>
            <a:endParaRPr lang="en-US"/>
          </a:p>
        </p:txBody>
      </p:sp>
    </p:spTree>
    <p:extLst>
      <p:ext uri="{BB962C8B-B14F-4D97-AF65-F5344CB8AC3E}">
        <p14:creationId xmlns:p14="http://schemas.microsoft.com/office/powerpoint/2010/main" val="125346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official (and Unofficial) Rules for Norming Rubrics Successfully (Claire Holmes &amp; Megan </a:t>
            </a:r>
            <a:r>
              <a:rPr lang="en-US" dirty="0" err="1" smtClean="0"/>
              <a:t>Oakleaf</a:t>
            </a:r>
            <a:r>
              <a:rPr lang="en-US" dirty="0" smtClean="0"/>
              <a:t>, 2013)</a:t>
            </a:r>
          </a:p>
          <a:p>
            <a:r>
              <a:rPr lang="en-US" sz="1200" kern="1200" dirty="0" smtClean="0">
                <a:solidFill>
                  <a:schemeClr val="tx1"/>
                </a:solidFill>
                <a:effectLst/>
                <a:latin typeface="Arial" charset="0"/>
                <a:ea typeface="+mn-ea"/>
                <a:cs typeface="+mn-cs"/>
              </a:rPr>
              <a:t>In order to institute an assessment plan, the team needed go through a “norming” process. For Question 5, the team decided to just check whether the students used each evaluation criterion or not. But, how could the team determine whether a certain criterion had been used? The team drafted a very simple rubric: Yes or No. Then the team realized that they had a disagreement on evaluation. So, the team discussed imaginary student work samples that might vary and also discussed a few real samples. The team finally agreed on checking Yes for student answers that included one word or one sentence related to each criterion. For example, the team would consider the student answer to have compared/contrasted two sources if it had any sentence to connect the two sources or if it applied any evaluation criteria. The team referred to and followed the process outlined in </a:t>
            </a:r>
            <a:r>
              <a:rPr lang="en-US" sz="1200" i="1" kern="1200" dirty="0" smtClean="0">
                <a:solidFill>
                  <a:schemeClr val="tx1"/>
                </a:solidFill>
                <a:effectLst/>
                <a:latin typeface="Arial" charset="0"/>
                <a:ea typeface="+mn-ea"/>
                <a:cs typeface="+mn-cs"/>
              </a:rPr>
              <a:t>The Official (and Unofficial) Rules for Norming Rubrics Successfully</a:t>
            </a:r>
            <a:r>
              <a:rPr lang="en-US" sz="1200" kern="1200" dirty="0" smtClean="0">
                <a:solidFill>
                  <a:schemeClr val="tx1"/>
                </a:solidFill>
                <a:effectLst/>
                <a:latin typeface="Arial" charset="0"/>
                <a:ea typeface="+mn-ea"/>
                <a:cs typeface="+mn-cs"/>
              </a:rPr>
              <a:t>. (Claire Holmes &amp; Megan </a:t>
            </a:r>
            <a:r>
              <a:rPr lang="en-US" sz="1200" kern="1200" dirty="0" err="1" smtClean="0">
                <a:solidFill>
                  <a:schemeClr val="tx1"/>
                </a:solidFill>
                <a:effectLst/>
                <a:latin typeface="Arial" charset="0"/>
                <a:ea typeface="+mn-ea"/>
                <a:cs typeface="+mn-cs"/>
              </a:rPr>
              <a:t>Oakleaf</a:t>
            </a:r>
            <a:r>
              <a:rPr lang="en-US" sz="1200" kern="1200" dirty="0" smtClean="0">
                <a:solidFill>
                  <a:schemeClr val="tx1"/>
                </a:solidFill>
                <a:effectLst/>
                <a:latin typeface="Arial" charset="0"/>
                <a:ea typeface="+mn-ea"/>
                <a:cs typeface="+mn-cs"/>
              </a:rPr>
              <a:t>, 2013). </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Another example of norming involved the second half of Question 4, which asked students to write down a URL or a citation of an information source. This was related to the goal of seeing whether teams utilized a Libraries’ database, which would also provide insight into whether the previously distributed handout on company databases was effective</a:t>
            </a:r>
            <a:r>
              <a:rPr lang="en-US" sz="1200" strike="sngStrike" kern="1200" dirty="0" smtClean="0">
                <a:solidFill>
                  <a:schemeClr val="tx1"/>
                </a:solidFill>
                <a:effectLst/>
                <a:latin typeface="Arial" charset="0"/>
                <a:ea typeface="+mn-ea"/>
                <a:cs typeface="+mn-cs"/>
              </a:rPr>
              <a:t>.</a:t>
            </a:r>
            <a:r>
              <a:rPr lang="en-US" sz="1200" kern="1200" dirty="0" smtClean="0">
                <a:solidFill>
                  <a:schemeClr val="tx1"/>
                </a:solidFill>
                <a:effectLst/>
                <a:latin typeface="Arial" charset="0"/>
                <a:ea typeface="+mn-ea"/>
                <a:cs typeface="+mn-cs"/>
              </a:rPr>
              <a:t> The URLs or citations helped the team judge the usage of Libraries’ databases and the team could observe inconsistency of answers during processing. Thus, the team agreed to check No for a URL that did not work, an unclear citation, information that made it hard to determine which database had been used, or a government document that was easily found from Google or Summon (the Libraries’ metasearch function). In addition, the team also decided to write down the databases names in order to see which Libraries’ databases the students used.</a:t>
            </a:r>
          </a:p>
          <a:p>
            <a:endParaRPr lang="en-US" dirty="0"/>
          </a:p>
        </p:txBody>
      </p:sp>
      <p:sp>
        <p:nvSpPr>
          <p:cNvPr id="4" name="Slide Number Placeholder 3"/>
          <p:cNvSpPr>
            <a:spLocks noGrp="1"/>
          </p:cNvSpPr>
          <p:nvPr>
            <p:ph type="sldNum" sz="quarter" idx="10"/>
          </p:nvPr>
        </p:nvSpPr>
        <p:spPr/>
        <p:txBody>
          <a:bodyPr/>
          <a:lstStyle/>
          <a:p>
            <a:fld id="{3CD08530-6F82-44CA-8D93-2D466242A591}" type="slidenum">
              <a:rPr lang="en-US" smtClean="0"/>
              <a:pPr/>
              <a:t>23</a:t>
            </a:fld>
            <a:endParaRPr lang="en-US"/>
          </a:p>
        </p:txBody>
      </p:sp>
    </p:spTree>
    <p:extLst>
      <p:ext uri="{BB962C8B-B14F-4D97-AF65-F5344CB8AC3E}">
        <p14:creationId xmlns:p14="http://schemas.microsoft.com/office/powerpoint/2010/main" val="222547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After creating the plan, answers from Assignment 2 were processed through Google Forms, according to the agreed upon assessment questions. Google Forms provides both a survey form, which has a convenient interface for rapid input of data and automatic output to a spreadsheet of results. Using Google Forms enabled both the form and spreadsheet files to be used simultaneously, yet independently, by team members, which increased efficiency. Team members simply entered the names of the regulatory agencies and databases directly from the worksheets, while the other items were processed as No=0 or Yes=1. The results of student answers could be analyzed through totals of Yes=1 on the spreadsheets.</a:t>
            </a:r>
          </a:p>
          <a:p>
            <a:endParaRPr lang="en-US" dirty="0"/>
          </a:p>
        </p:txBody>
      </p:sp>
      <p:sp>
        <p:nvSpPr>
          <p:cNvPr id="4" name="Slide Number Placeholder 3"/>
          <p:cNvSpPr>
            <a:spLocks noGrp="1"/>
          </p:cNvSpPr>
          <p:nvPr>
            <p:ph type="sldNum" sz="quarter" idx="10"/>
          </p:nvPr>
        </p:nvSpPr>
        <p:spPr/>
        <p:txBody>
          <a:bodyPr/>
          <a:lstStyle/>
          <a:p>
            <a:fld id="{3CD08530-6F82-44CA-8D93-2D466242A591}" type="slidenum">
              <a:rPr lang="en-US" smtClean="0"/>
              <a:pPr/>
              <a:t>24</a:t>
            </a:fld>
            <a:endParaRPr lang="en-US"/>
          </a:p>
        </p:txBody>
      </p:sp>
    </p:spTree>
    <p:extLst>
      <p:ext uri="{BB962C8B-B14F-4D97-AF65-F5344CB8AC3E}">
        <p14:creationId xmlns:p14="http://schemas.microsoft.com/office/powerpoint/2010/main" val="2439179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 According to the results, most teams (75%) were able to locate a source about their firm in a Libraries’ database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sz="1200" kern="1200" dirty="0" smtClean="0">
                <a:solidFill>
                  <a:schemeClr val="tx1"/>
                </a:solidFill>
                <a:effectLst/>
                <a:latin typeface="Arial" charset="0"/>
                <a:ea typeface="+mn-ea"/>
                <a:cs typeface="+mn-cs"/>
              </a:rPr>
              <a:t>the vast majority of teams (over 90%) addressed at least one suggested information evaluation criterion when answering Question 5.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sz="1200" kern="1200" dirty="0" smtClean="0">
                <a:solidFill>
                  <a:schemeClr val="tx1"/>
                </a:solidFill>
                <a:effectLst/>
                <a:latin typeface="Arial" charset="0"/>
                <a:ea typeface="+mn-ea"/>
                <a:cs typeface="+mn-cs"/>
              </a:rPr>
              <a:t>The business librarian found the fact that most teams referenced a source from a Libraries’ database to be pleasantly surprising,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sz="1200" kern="1200" dirty="0" smtClean="0">
                <a:solidFill>
                  <a:schemeClr val="tx1"/>
                </a:solidFill>
                <a:effectLst/>
                <a:latin typeface="Arial" charset="0"/>
                <a:ea typeface="+mn-ea"/>
                <a:cs typeface="+mn-cs"/>
              </a:rPr>
              <a:t>since the worksheet had also given teams the option to use an online source outside the Libraries’ databases.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sz="1200" kern="1200" dirty="0" smtClean="0">
                <a:solidFill>
                  <a:schemeClr val="tx1"/>
                </a:solidFill>
                <a:effectLst/>
                <a:latin typeface="Arial" charset="0"/>
                <a:ea typeface="+mn-ea"/>
                <a:cs typeface="+mn-cs"/>
              </a:rPr>
              <a:t>The fact that the majority of teams were able to address at least one suggested criterion was also encouraging. However, given the open-ended nature of this question, the quality of the responses to Question 5 could not be gauged using the current assessment plan.</a:t>
            </a:r>
          </a:p>
          <a:p>
            <a:endParaRPr lang="en-US" dirty="0"/>
          </a:p>
        </p:txBody>
      </p:sp>
      <p:sp>
        <p:nvSpPr>
          <p:cNvPr id="4" name="Slide Number Placeholder 3"/>
          <p:cNvSpPr>
            <a:spLocks noGrp="1"/>
          </p:cNvSpPr>
          <p:nvPr>
            <p:ph type="sldNum" sz="quarter" idx="10"/>
          </p:nvPr>
        </p:nvSpPr>
        <p:spPr/>
        <p:txBody>
          <a:bodyPr/>
          <a:lstStyle/>
          <a:p>
            <a:fld id="{3CD08530-6F82-44CA-8D93-2D466242A591}" type="slidenum">
              <a:rPr lang="en-US" smtClean="0"/>
              <a:pPr/>
              <a:t>25</a:t>
            </a:fld>
            <a:endParaRPr lang="en-US"/>
          </a:p>
        </p:txBody>
      </p:sp>
    </p:spTree>
    <p:extLst>
      <p:ext uri="{BB962C8B-B14F-4D97-AF65-F5344CB8AC3E}">
        <p14:creationId xmlns:p14="http://schemas.microsoft.com/office/powerpoint/2010/main" val="574942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302001" y="4572000"/>
            <a:ext cx="5502275" cy="1316038"/>
          </a:xfrm>
          <a:effectLst/>
        </p:spPr>
        <p:txBody>
          <a:bodyPr anchor="ctr" anchorCtr="0"/>
          <a:lstStyle>
            <a:lvl1pPr>
              <a:lnSpc>
                <a:spcPct val="80000"/>
              </a:lnSpc>
              <a:defRPr sz="3600" b="0" baseline="0">
                <a:solidFill>
                  <a:schemeClr val="tx2"/>
                </a:solidFill>
                <a:effectLst>
                  <a:outerShdw blurRad="38100" dist="12700" dir="2700000" algn="ctr" rotWithShape="0">
                    <a:schemeClr val="tx1">
                      <a:alpha val="50000"/>
                    </a:schemeClr>
                  </a:outerShdw>
                </a:effectLst>
                <a:latin typeface="+mj-lt"/>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311525" y="6019800"/>
            <a:ext cx="5527675" cy="590550"/>
          </a:xfrm>
        </p:spPr>
        <p:txBody>
          <a:bodyPr anchor="ctr"/>
          <a:lstStyle>
            <a:lvl1pPr marL="0" indent="0">
              <a:buFont typeface="Wingdings" pitchFamily="2" charset="2"/>
              <a:buNone/>
              <a:defRPr sz="1800" b="1" kern="0" cap="all" spc="0" baseline="0">
                <a:solidFill>
                  <a:schemeClr val="accent1"/>
                </a:solidFill>
              </a:defRPr>
            </a:lvl1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045D25D8-F119-4ABB-9544-C3ACA976525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59776"/>
            <a:ext cx="4124325" cy="4836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3288" y="1259776"/>
            <a:ext cx="4125912" cy="4836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fld id="{045D25D8-F119-4ABB-9544-C3ACA976525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_Altern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2009901"/>
            <a:ext cx="4124325" cy="4094038"/>
          </a:xfrm>
        </p:spPr>
        <p:txBody>
          <a:bodyPr/>
          <a:lstStyle>
            <a:lvl1pPr>
              <a:defRPr sz="2200" baseline="0">
                <a:solidFill>
                  <a:schemeClr val="tx1"/>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2"/>
          <p:cNvSpPr>
            <a:spLocks noGrp="1"/>
          </p:cNvSpPr>
          <p:nvPr>
            <p:ph type="body" idx="10"/>
          </p:nvPr>
        </p:nvSpPr>
        <p:spPr>
          <a:xfrm>
            <a:off x="306386" y="1255838"/>
            <a:ext cx="4140200" cy="639762"/>
          </a:xfrm>
        </p:spPr>
        <p:txBody>
          <a:bodyPr anchor="t" anchorCtr="0"/>
          <a:lstStyle>
            <a:lvl1pPr marL="0" indent="0">
              <a:lnSpc>
                <a:spcPct val="8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2"/>
          <p:cNvSpPr>
            <a:spLocks noGrp="1"/>
          </p:cNvSpPr>
          <p:nvPr>
            <p:ph sz="half" idx="11"/>
          </p:nvPr>
        </p:nvSpPr>
        <p:spPr>
          <a:xfrm>
            <a:off x="4697413" y="2001963"/>
            <a:ext cx="4124325" cy="4094038"/>
          </a:xfrm>
        </p:spPr>
        <p:txBody>
          <a:bodyPr/>
          <a:lstStyle>
            <a:lvl1pPr>
              <a:defRPr sz="2200">
                <a:solidFill>
                  <a:schemeClr val="tx1"/>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2"/>
          </p:nvPr>
        </p:nvSpPr>
        <p:spPr>
          <a:xfrm>
            <a:off x="4699000" y="1247900"/>
            <a:ext cx="4140200" cy="639762"/>
          </a:xfrm>
        </p:spPr>
        <p:txBody>
          <a:bodyPr anchor="t" anchorCtr="0"/>
          <a:lstStyle>
            <a:lvl1pPr marL="0" indent="0">
              <a:lnSpc>
                <a:spcPct val="8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Slide Number Placeholder 7"/>
          <p:cNvSpPr>
            <a:spLocks noGrp="1"/>
          </p:cNvSpPr>
          <p:nvPr>
            <p:ph type="sldNum" sz="quarter" idx="13"/>
          </p:nvPr>
        </p:nvSpPr>
        <p:spPr/>
        <p:txBody>
          <a:bodyPr/>
          <a:lstStyle/>
          <a:p>
            <a:fld id="{045D25D8-F119-4ABB-9544-C3ACA97652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045D25D8-F119-4ABB-9544-C3ACA97652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320" y="4581526"/>
            <a:ext cx="8564880" cy="1514475"/>
          </a:xfrm>
        </p:spPr>
        <p:txBody>
          <a:bodyPr anchor="t"/>
          <a:lstStyle>
            <a:lvl1pPr algn="l">
              <a:lnSpc>
                <a:spcPct val="80000"/>
              </a:lnSpc>
              <a:defRPr sz="3600" b="0" cap="none" baseline="0">
                <a:solidFill>
                  <a:schemeClr val="tx2"/>
                </a:solidFill>
                <a:effectLst>
                  <a:outerShdw blurRad="38100" dist="12700" dir="2700000" algn="ctr" rotWithShape="0">
                    <a:schemeClr val="tx1">
                      <a:alpha val="50000"/>
                    </a:schemeClr>
                  </a:outerShdw>
                </a:effectLst>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274320" y="2906714"/>
            <a:ext cx="8564880" cy="1500187"/>
          </a:xfrm>
        </p:spPr>
        <p:txBody>
          <a:bodyPr anchor="b"/>
          <a:lstStyle>
            <a:lvl1pPr marL="0" indent="0">
              <a:buNone/>
              <a:defRPr sz="2000" b="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Line 8"/>
          <p:cNvSpPr>
            <a:spLocks noChangeShapeType="1"/>
          </p:cNvSpPr>
          <p:nvPr userDrawn="1"/>
        </p:nvSpPr>
        <p:spPr bwMode="auto">
          <a:xfrm>
            <a:off x="274320" y="4495800"/>
            <a:ext cx="8869680" cy="0"/>
          </a:xfrm>
          <a:prstGeom prst="line">
            <a:avLst/>
          </a:prstGeom>
          <a:noFill/>
          <a:ln w="25400">
            <a:solidFill>
              <a:schemeClr val="accent1"/>
            </a:solidFill>
            <a:round/>
            <a:headEnd/>
            <a:tailEnd/>
          </a:ln>
          <a:effectLst/>
        </p:spPr>
        <p:txBody>
          <a:bodyPr/>
          <a:lstStyle/>
          <a:p>
            <a:endParaRPr lang="en-US"/>
          </a:p>
        </p:txBody>
      </p:sp>
      <p:sp>
        <p:nvSpPr>
          <p:cNvPr id="5" name="Slide Number Placeholder 4"/>
          <p:cNvSpPr>
            <a:spLocks noGrp="1"/>
          </p:cNvSpPr>
          <p:nvPr>
            <p:ph type="sldNum" sz="quarter" idx="10"/>
          </p:nvPr>
        </p:nvSpPr>
        <p:spPr>
          <a:xfrm>
            <a:off x="6793992" y="6356351"/>
            <a:ext cx="2133600" cy="365125"/>
          </a:xfrm>
        </p:spPr>
        <p:txBody>
          <a:bodyPr/>
          <a:lstStyle/>
          <a:p>
            <a:fld id="{045D25D8-F119-4ABB-9544-C3ACA97652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4320" y="533400"/>
            <a:ext cx="3008313" cy="838200"/>
          </a:xfrm>
        </p:spPr>
        <p:txBody>
          <a:bodyPr anchor="b" anchorCtr="0"/>
          <a:lstStyle>
            <a:lvl1pPr algn="l">
              <a:lnSpc>
                <a:spcPct val="80000"/>
              </a:lnSpc>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465576" y="533402"/>
            <a:ext cx="5373624" cy="5556802"/>
          </a:xfrm>
        </p:spPr>
        <p:txBody>
          <a:bodyPr/>
          <a:lstStyle>
            <a:lvl1pPr>
              <a:defRPr sz="2800" b="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74320" y="1435101"/>
            <a:ext cx="3008313" cy="4660900"/>
          </a:xfrm>
        </p:spPr>
        <p:txBody>
          <a:bodyPr/>
          <a:lstStyle>
            <a:lvl1pPr marL="0" indent="0">
              <a:lnSpc>
                <a:spcPct val="9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6793992" y="6356351"/>
            <a:ext cx="2133600" cy="365125"/>
          </a:xfrm>
        </p:spPr>
        <p:txBody>
          <a:bodyPr/>
          <a:lstStyle/>
          <a:p>
            <a:fld id="{045D25D8-F119-4ABB-9544-C3ACA97652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0" y="4767262"/>
            <a:ext cx="59436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524000" y="5367339"/>
            <a:ext cx="5943600" cy="728662"/>
          </a:xfrm>
        </p:spPr>
        <p:txBody>
          <a:bodyPr/>
          <a:lstStyle>
            <a:lvl1pPr marL="0" indent="0">
              <a:buNone/>
              <a:defRPr sz="1400" b="0" spc="0" baseline="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6793992" y="6356351"/>
            <a:ext cx="2133600" cy="365125"/>
          </a:xfrm>
        </p:spPr>
        <p:txBody>
          <a:bodyPr/>
          <a:lstStyle/>
          <a:p>
            <a:fld id="{045D25D8-F119-4ABB-9544-C3ACA97652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45D25D8-F119-4ABB-9544-C3ACA97652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lum/>
          </a:blip>
          <a:srcRect/>
          <a:stretch>
            <a:fillRect/>
          </a:stretch>
        </a:blipFill>
        <a:effectLst/>
      </p:bgPr>
    </p:bg>
    <p:spTree>
      <p:nvGrpSpPr>
        <p:cNvPr id="1" name=""/>
        <p:cNvGrpSpPr/>
        <p:nvPr/>
      </p:nvGrpSpPr>
      <p:grpSpPr>
        <a:xfrm>
          <a:off x="0" y="0"/>
          <a:ext cx="0" cy="0"/>
          <a:chOff x="0" y="0"/>
          <a:chExt cx="0" cy="0"/>
        </a:xfrm>
      </p:grpSpPr>
      <p:sp>
        <p:nvSpPr>
          <p:cNvPr id="1032" name="Line 8"/>
          <p:cNvSpPr>
            <a:spLocks noChangeShapeType="1"/>
          </p:cNvSpPr>
          <p:nvPr/>
        </p:nvSpPr>
        <p:spPr bwMode="auto">
          <a:xfrm>
            <a:off x="265176" y="1066800"/>
            <a:ext cx="8878824" cy="0"/>
          </a:xfrm>
          <a:prstGeom prst="line">
            <a:avLst/>
          </a:prstGeom>
          <a:noFill/>
          <a:ln w="25400">
            <a:solidFill>
              <a:schemeClr val="accent1"/>
            </a:solidFill>
            <a:round/>
            <a:headEnd/>
            <a:tailEnd/>
          </a:ln>
          <a:effectLst/>
        </p:spPr>
        <p:txBody>
          <a:bodyPr/>
          <a:lstStyle/>
          <a:p>
            <a:endParaRPr lang="en-US"/>
          </a:p>
        </p:txBody>
      </p:sp>
      <p:sp>
        <p:nvSpPr>
          <p:cNvPr id="1026" name="Rectangle 2"/>
          <p:cNvSpPr>
            <a:spLocks noGrp="1" noChangeArrowheads="1"/>
          </p:cNvSpPr>
          <p:nvPr>
            <p:ph type="title"/>
          </p:nvPr>
        </p:nvSpPr>
        <p:spPr bwMode="auto">
          <a:xfrm>
            <a:off x="274320" y="228600"/>
            <a:ext cx="8564880" cy="838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274320" y="1257801"/>
            <a:ext cx="8564880" cy="4838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Slide Number Placeholder 4"/>
          <p:cNvSpPr>
            <a:spLocks noGrp="1"/>
          </p:cNvSpPr>
          <p:nvPr>
            <p:ph type="sldNum" sz="quarter" idx="4"/>
          </p:nvPr>
        </p:nvSpPr>
        <p:spPr>
          <a:xfrm>
            <a:off x="6789691" y="6356351"/>
            <a:ext cx="2133600" cy="365125"/>
          </a:xfrm>
          <a:prstGeom prst="rect">
            <a:avLst/>
          </a:prstGeom>
        </p:spPr>
        <p:txBody>
          <a:bodyPr vert="horz" lIns="91440" tIns="45720" rIns="91440" bIns="45720" rtlCol="0" anchor="ctr"/>
          <a:lstStyle>
            <a:lvl1pPr algn="r">
              <a:defRPr sz="1000">
                <a:solidFill>
                  <a:schemeClr val="accent5"/>
                </a:solidFill>
                <a:latin typeface="Franklin Gothic Medium" pitchFamily="34" charset="0"/>
              </a:defRPr>
            </a:lvl1pPr>
          </a:lstStyle>
          <a:p>
            <a:fld id="{045D25D8-F119-4ABB-9544-C3ACA97652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4" r:id="rId5"/>
    <p:sldLayoutId id="2147483651" r:id="rId6"/>
    <p:sldLayoutId id="2147483656" r:id="rId7"/>
    <p:sldLayoutId id="2147483657" r:id="rId8"/>
    <p:sldLayoutId id="2147483655" r:id="rId9"/>
  </p:sldLayoutIdLst>
  <p:timing>
    <p:tnLst>
      <p:par>
        <p:cTn id="1" dur="indefinite" restart="never" nodeType="tmRoot"/>
      </p:par>
    </p:tnLst>
  </p:timing>
  <p:hf hdr="0" ftr="0" dt="0"/>
  <p:txStyles>
    <p:titleStyle>
      <a:lvl1pPr algn="l" rtl="0" eaLnBrk="1" fontAlgn="base" hangingPunct="1">
        <a:spcBef>
          <a:spcPct val="0"/>
        </a:spcBef>
        <a:spcAft>
          <a:spcPct val="0"/>
        </a:spcAft>
        <a:defRPr sz="3600" b="1" kern="1200" spc="0" baseline="0">
          <a:solidFill>
            <a:schemeClr val="tx2"/>
          </a:solidFill>
          <a:latin typeface="Arial" pitchFamily="34" charset="0"/>
          <a:ea typeface="+mj-ea"/>
          <a:cs typeface="Arial" pitchFamily="34" charset="0"/>
        </a:defRPr>
      </a:lvl1pPr>
      <a:lvl2pPr algn="l" rtl="0" eaLnBrk="1" fontAlgn="base" hangingPunct="1">
        <a:spcBef>
          <a:spcPct val="0"/>
        </a:spcBef>
        <a:spcAft>
          <a:spcPct val="0"/>
        </a:spcAft>
        <a:defRPr sz="4000" b="1">
          <a:solidFill>
            <a:schemeClr val="tx2"/>
          </a:solidFill>
          <a:latin typeface="Franklin Gothic Book" pitchFamily="34" charset="0"/>
        </a:defRPr>
      </a:lvl2pPr>
      <a:lvl3pPr algn="l" rtl="0" eaLnBrk="1" fontAlgn="base" hangingPunct="1">
        <a:spcBef>
          <a:spcPct val="0"/>
        </a:spcBef>
        <a:spcAft>
          <a:spcPct val="0"/>
        </a:spcAft>
        <a:defRPr sz="4000" b="1">
          <a:solidFill>
            <a:schemeClr val="tx2"/>
          </a:solidFill>
          <a:latin typeface="Franklin Gothic Book" pitchFamily="34" charset="0"/>
        </a:defRPr>
      </a:lvl3pPr>
      <a:lvl4pPr algn="l" rtl="0" eaLnBrk="1" fontAlgn="base" hangingPunct="1">
        <a:spcBef>
          <a:spcPct val="0"/>
        </a:spcBef>
        <a:spcAft>
          <a:spcPct val="0"/>
        </a:spcAft>
        <a:defRPr sz="4000" b="1">
          <a:solidFill>
            <a:schemeClr val="tx2"/>
          </a:solidFill>
          <a:latin typeface="Franklin Gothic Book" pitchFamily="34" charset="0"/>
        </a:defRPr>
      </a:lvl4pPr>
      <a:lvl5pPr algn="l" rtl="0" eaLnBrk="1" fontAlgn="base" hangingPunct="1">
        <a:spcBef>
          <a:spcPct val="0"/>
        </a:spcBef>
        <a:spcAft>
          <a:spcPct val="0"/>
        </a:spcAft>
        <a:defRPr sz="4000" b="1">
          <a:solidFill>
            <a:schemeClr val="tx2"/>
          </a:solidFill>
          <a:latin typeface="Franklin Gothic Book" pitchFamily="34" charset="0"/>
        </a:defRPr>
      </a:lvl5pPr>
      <a:lvl6pPr marL="457200" algn="l" rtl="0" eaLnBrk="1" fontAlgn="base" hangingPunct="1">
        <a:spcBef>
          <a:spcPct val="0"/>
        </a:spcBef>
        <a:spcAft>
          <a:spcPct val="0"/>
        </a:spcAft>
        <a:defRPr sz="4000" b="1">
          <a:solidFill>
            <a:schemeClr val="tx2"/>
          </a:solidFill>
          <a:latin typeface="Franklin Gothic Book" pitchFamily="34" charset="0"/>
        </a:defRPr>
      </a:lvl6pPr>
      <a:lvl7pPr marL="914400" algn="l" rtl="0" eaLnBrk="1" fontAlgn="base" hangingPunct="1">
        <a:spcBef>
          <a:spcPct val="0"/>
        </a:spcBef>
        <a:spcAft>
          <a:spcPct val="0"/>
        </a:spcAft>
        <a:defRPr sz="4000" b="1">
          <a:solidFill>
            <a:schemeClr val="tx2"/>
          </a:solidFill>
          <a:latin typeface="Franklin Gothic Book" pitchFamily="34" charset="0"/>
        </a:defRPr>
      </a:lvl7pPr>
      <a:lvl8pPr marL="1371600" algn="l" rtl="0" eaLnBrk="1" fontAlgn="base" hangingPunct="1">
        <a:spcBef>
          <a:spcPct val="0"/>
        </a:spcBef>
        <a:spcAft>
          <a:spcPct val="0"/>
        </a:spcAft>
        <a:defRPr sz="4000" b="1">
          <a:solidFill>
            <a:schemeClr val="tx2"/>
          </a:solidFill>
          <a:latin typeface="Franklin Gothic Book" pitchFamily="34" charset="0"/>
        </a:defRPr>
      </a:lvl8pPr>
      <a:lvl9pPr marL="1828800" algn="l" rtl="0" eaLnBrk="1" fontAlgn="base" hangingPunct="1">
        <a:spcBef>
          <a:spcPct val="0"/>
        </a:spcBef>
        <a:spcAft>
          <a:spcPct val="0"/>
        </a:spcAft>
        <a:defRPr sz="4000" b="1">
          <a:solidFill>
            <a:schemeClr val="tx2"/>
          </a:solidFill>
          <a:latin typeface="Franklin Gothic Book" pitchFamily="34" charset="0"/>
        </a:defRPr>
      </a:lvl9pPr>
    </p:titleStyle>
    <p:bodyStyle>
      <a:lvl1pPr marL="342900" indent="-342900" algn="l" rtl="0" eaLnBrk="1" fontAlgn="base" hangingPunct="1">
        <a:spcBef>
          <a:spcPct val="50000"/>
        </a:spcBef>
        <a:spcAft>
          <a:spcPct val="0"/>
        </a:spcAft>
        <a:buClr>
          <a:schemeClr val="accent1"/>
        </a:buClr>
        <a:buFont typeface="Arial" pitchFamily="34" charset="0"/>
        <a:buChar char="»"/>
        <a:defRPr sz="2800" b="1" kern="1200" spc="100" baseline="0">
          <a:solidFill>
            <a:schemeClr val="tx1"/>
          </a:solidFill>
          <a:latin typeface="Arial Narrow" pitchFamily="34" charset="0"/>
          <a:ea typeface="+mn-ea"/>
          <a:cs typeface="Arial" pitchFamily="34" charset="0"/>
        </a:defRPr>
      </a:lvl1pPr>
      <a:lvl2pPr marL="742950" indent="-285750" algn="l" rtl="0" eaLnBrk="1" fontAlgn="base" hangingPunct="1">
        <a:lnSpc>
          <a:spcPct val="90000"/>
        </a:lnSpc>
        <a:spcBef>
          <a:spcPts val="600"/>
        </a:spcBef>
        <a:spcAft>
          <a:spcPct val="0"/>
        </a:spcAft>
        <a:buClr>
          <a:schemeClr val="accent1"/>
        </a:buClr>
        <a:buFont typeface="Wingdings" pitchFamily="2" charset="2"/>
        <a:buChar char="§"/>
        <a:defRPr sz="2400" i="0" kern="1200" baseline="0">
          <a:solidFill>
            <a:schemeClr val="tx2"/>
          </a:solidFill>
          <a:latin typeface="+mn-lt"/>
        </a:defRPr>
      </a:lvl2pPr>
      <a:lvl3pPr marL="1143000" indent="-228600" algn="l" rtl="0" eaLnBrk="1" fontAlgn="base" hangingPunct="1">
        <a:lnSpc>
          <a:spcPct val="90000"/>
        </a:lnSpc>
        <a:spcBef>
          <a:spcPts val="600"/>
        </a:spcBef>
        <a:spcAft>
          <a:spcPct val="0"/>
        </a:spcAft>
        <a:buClr>
          <a:schemeClr val="accent1"/>
        </a:buClr>
        <a:buFont typeface="Arial" pitchFamily="34" charset="0"/>
        <a:buChar char="»"/>
        <a:defRPr sz="2000" kern="1200" baseline="0">
          <a:solidFill>
            <a:schemeClr val="tx2"/>
          </a:solidFill>
          <a:latin typeface="+mn-lt"/>
        </a:defRPr>
      </a:lvl3pPr>
      <a:lvl4pPr marL="1600200" indent="-228600" algn="l" rtl="0" eaLnBrk="1" fontAlgn="base" hangingPunct="1">
        <a:lnSpc>
          <a:spcPct val="90000"/>
        </a:lnSpc>
        <a:spcBef>
          <a:spcPts val="600"/>
        </a:spcBef>
        <a:spcAft>
          <a:spcPct val="0"/>
        </a:spcAft>
        <a:buClr>
          <a:schemeClr val="accent1"/>
        </a:buClr>
        <a:buSzPct val="100000"/>
        <a:buFont typeface="Wingdings" pitchFamily="2" charset="2"/>
        <a:buChar char="§"/>
        <a:defRPr kern="1200" baseline="0">
          <a:solidFill>
            <a:schemeClr val="tx2"/>
          </a:solidFill>
          <a:latin typeface="+mn-lt"/>
        </a:defRPr>
      </a:lvl4pPr>
      <a:lvl5pPr marL="2057400" indent="-228600" algn="l" rtl="0" eaLnBrk="1" fontAlgn="base" hangingPunct="1">
        <a:lnSpc>
          <a:spcPct val="90000"/>
        </a:lnSpc>
        <a:spcBef>
          <a:spcPts val="600"/>
        </a:spcBef>
        <a:spcAft>
          <a:spcPct val="0"/>
        </a:spcAft>
        <a:buClr>
          <a:schemeClr val="accent1"/>
        </a:buClr>
        <a:buFont typeface="Arial" pitchFamily="34" charset="0"/>
        <a:buChar char="»"/>
        <a:defRPr sz="1600" kern="1200" baseline="0">
          <a:solidFill>
            <a:schemeClr val="tx2"/>
          </a:solidFill>
          <a:latin typeface="+mn-lt"/>
        </a:defRPr>
      </a:lvl5pPr>
      <a:lvl6pPr marL="2514600" indent="-228600" algn="l" rtl="0" eaLnBrk="1" fontAlgn="base" hangingPunct="1">
        <a:spcBef>
          <a:spcPct val="20000"/>
        </a:spcBef>
        <a:spcAft>
          <a:spcPct val="0"/>
        </a:spcAft>
        <a:buFont typeface="Trebuchet MS" pitchFamily="34" charset="0"/>
        <a:buChar char="›"/>
        <a:defRPr sz="1600">
          <a:solidFill>
            <a:srgbClr val="C2C9CE"/>
          </a:solidFill>
          <a:latin typeface="+mn-lt"/>
        </a:defRPr>
      </a:lvl6pPr>
      <a:lvl7pPr marL="2971800" indent="-228600" algn="l" rtl="0" eaLnBrk="1" fontAlgn="base" hangingPunct="1">
        <a:spcBef>
          <a:spcPct val="20000"/>
        </a:spcBef>
        <a:spcAft>
          <a:spcPct val="0"/>
        </a:spcAft>
        <a:buFont typeface="Trebuchet MS" pitchFamily="34" charset="0"/>
        <a:buChar char="›"/>
        <a:defRPr sz="1600">
          <a:solidFill>
            <a:srgbClr val="C2C9CE"/>
          </a:solidFill>
          <a:latin typeface="+mn-lt"/>
        </a:defRPr>
      </a:lvl7pPr>
      <a:lvl8pPr marL="3429000" indent="-228600" algn="l" rtl="0" eaLnBrk="1" fontAlgn="base" hangingPunct="1">
        <a:spcBef>
          <a:spcPct val="20000"/>
        </a:spcBef>
        <a:spcAft>
          <a:spcPct val="0"/>
        </a:spcAft>
        <a:buFont typeface="Trebuchet MS" pitchFamily="34" charset="0"/>
        <a:buChar char="›"/>
        <a:defRPr sz="1600">
          <a:solidFill>
            <a:srgbClr val="C2C9CE"/>
          </a:solidFill>
          <a:latin typeface="+mn-lt"/>
        </a:defRPr>
      </a:lvl8pPr>
      <a:lvl9pPr marL="3886200" indent="-228600" algn="l" rtl="0" eaLnBrk="1" fontAlgn="base" hangingPunct="1">
        <a:spcBef>
          <a:spcPct val="20000"/>
        </a:spcBef>
        <a:spcAft>
          <a:spcPct val="0"/>
        </a:spcAft>
        <a:buFont typeface="Trebuchet MS" pitchFamily="34" charset="0"/>
        <a:buChar char="›"/>
        <a:defRPr sz="1600">
          <a:solidFill>
            <a:srgbClr val="C2C9C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file:///D:\LOEX\SOM%20122%20Team%20Project%20Assignment%202.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file:///D:\LOEX\Company%20Databases.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file:///D:\LOEX\Industry%20Research%20color.pdf" TargetMode="External"/><Relationship Id="rId2" Type="http://schemas.openxmlformats.org/officeDocument/2006/relationships/hyperlink" Target="file:///D:\LOEX\Market%20Research%20color.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file:///D:\LOEX\SOM%20122%20Team%20Project%20Assignment%203.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file:///D:\LOEX\SOM%20122%20Team%20Project.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vimeo.com/12861706"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2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leadershipthoughts.com/how-to-use-a-swot-analysi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4489580"/>
            <a:ext cx="5959476" cy="1524000"/>
          </a:xfrm>
        </p:spPr>
        <p:txBody>
          <a:bodyPr/>
          <a:lstStyle/>
          <a:p>
            <a:r>
              <a:rPr lang="en-US" sz="3200" b="1" dirty="0"/>
              <a:t>Tastes Great, Less Filling</a:t>
            </a:r>
            <a:r>
              <a:rPr lang="en-US" sz="3200" b="1" dirty="0" smtClean="0"/>
              <a:t>:</a:t>
            </a:r>
            <a:r>
              <a:rPr lang="en-US" sz="2000" dirty="0" smtClean="0"/>
              <a:t/>
            </a:r>
            <a:br>
              <a:rPr lang="en-US" sz="2000" dirty="0" smtClean="0"/>
            </a:br>
            <a:r>
              <a:rPr lang="en-US" sz="2000" dirty="0" smtClean="0"/>
              <a:t>How </a:t>
            </a:r>
            <a:r>
              <a:rPr lang="en-US" sz="2000" dirty="0"/>
              <a:t>to Design and Deliver Substantial Instruction to Large Enrollment Classes Without Being Overwhelmed</a:t>
            </a:r>
          </a:p>
        </p:txBody>
      </p:sp>
      <p:sp>
        <p:nvSpPr>
          <p:cNvPr id="3" name="Subtitle 2"/>
          <p:cNvSpPr>
            <a:spLocks noGrp="1"/>
          </p:cNvSpPr>
          <p:nvPr>
            <p:ph type="subTitle" idx="1"/>
          </p:nvPr>
        </p:nvSpPr>
        <p:spPr/>
        <p:txBody>
          <a:bodyPr/>
          <a:lstStyle/>
          <a:p>
            <a:r>
              <a:rPr lang="en-US" sz="2000" dirty="0"/>
              <a:t>Stephanie JH McReynolds and Hyerin </a:t>
            </a:r>
            <a:r>
              <a:rPr lang="en-US" sz="2000" dirty="0" smtClean="0"/>
              <a:t>Bak</a:t>
            </a:r>
            <a:endParaRPr lang="en-US" sz="2000" dirty="0"/>
          </a:p>
        </p:txBody>
      </p:sp>
    </p:spTree>
    <p:extLst>
      <p:ext uri="{BB962C8B-B14F-4D97-AF65-F5344CB8AC3E}">
        <p14:creationId xmlns:p14="http://schemas.microsoft.com/office/powerpoint/2010/main" val="1950923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Pre-Assignment</a:t>
            </a:r>
            <a:endParaRPr lang="en-US" dirty="0"/>
          </a:p>
        </p:txBody>
      </p:sp>
      <p:sp>
        <p:nvSpPr>
          <p:cNvPr id="3" name="Content Placeholder 2"/>
          <p:cNvSpPr>
            <a:spLocks noGrp="1"/>
          </p:cNvSpPr>
          <p:nvPr>
            <p:ph idx="1"/>
          </p:nvPr>
        </p:nvSpPr>
        <p:spPr>
          <a:xfrm>
            <a:off x="274320" y="1600201"/>
            <a:ext cx="8564880" cy="4495800"/>
          </a:xfrm>
        </p:spPr>
        <p:txBody>
          <a:bodyPr/>
          <a:lstStyle/>
          <a:p>
            <a:pPr>
              <a:spcBef>
                <a:spcPts val="5400"/>
              </a:spcBef>
            </a:pPr>
            <a:r>
              <a:rPr lang="en-US" dirty="0" smtClean="0"/>
              <a:t>Focused on identifying credible sources of information (including Libraries’ company databases) for final project</a:t>
            </a:r>
          </a:p>
          <a:p>
            <a:pPr>
              <a:spcBef>
                <a:spcPts val="5400"/>
              </a:spcBef>
            </a:pPr>
            <a:r>
              <a:rPr lang="en-US" dirty="0" smtClean="0"/>
              <a:t>Sought to determine students’ information literacy skill levels</a:t>
            </a:r>
          </a:p>
          <a:p>
            <a:pPr marL="0" indent="0" algn="ctr">
              <a:spcBef>
                <a:spcPts val="5400"/>
              </a:spcBef>
              <a:buNone/>
            </a:pPr>
            <a:r>
              <a:rPr lang="en-US" dirty="0" smtClean="0">
                <a:hlinkClick r:id="rId2" action="ppaction://hlinkfile"/>
              </a:rPr>
              <a:t>Pre-Assignment on Firm Research</a:t>
            </a:r>
            <a:endParaRPr lang="en-US" dirty="0"/>
          </a:p>
        </p:txBody>
      </p:sp>
      <p:sp>
        <p:nvSpPr>
          <p:cNvPr id="4" name="Slide Number Placeholder 3"/>
          <p:cNvSpPr>
            <a:spLocks noGrp="1"/>
          </p:cNvSpPr>
          <p:nvPr>
            <p:ph type="sldNum" sz="quarter" idx="10"/>
          </p:nvPr>
        </p:nvSpPr>
        <p:spPr/>
        <p:txBody>
          <a:bodyPr/>
          <a:lstStyle/>
          <a:p>
            <a:fld id="{045D25D8-F119-4ABB-9544-C3ACA9765253}" type="slidenum">
              <a:rPr lang="en-US" smtClean="0"/>
              <a:pPr/>
              <a:t>10</a:t>
            </a:fld>
            <a:endParaRPr lang="en-US"/>
          </a:p>
        </p:txBody>
      </p:sp>
    </p:spTree>
    <p:extLst>
      <p:ext uri="{BB962C8B-B14F-4D97-AF65-F5344CB8AC3E}">
        <p14:creationId xmlns:p14="http://schemas.microsoft.com/office/powerpoint/2010/main" val="2297119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Company Databases Handout</a:t>
            </a:r>
            <a:endParaRPr lang="en-US" dirty="0"/>
          </a:p>
        </p:txBody>
      </p:sp>
      <p:sp>
        <p:nvSpPr>
          <p:cNvPr id="3" name="Content Placeholder 2"/>
          <p:cNvSpPr>
            <a:spLocks noGrp="1"/>
          </p:cNvSpPr>
          <p:nvPr>
            <p:ph idx="1"/>
          </p:nvPr>
        </p:nvSpPr>
        <p:spPr>
          <a:xfrm>
            <a:off x="274320" y="1600201"/>
            <a:ext cx="8564880" cy="4495800"/>
          </a:xfrm>
        </p:spPr>
        <p:txBody>
          <a:bodyPr/>
          <a:lstStyle/>
          <a:p>
            <a:pPr>
              <a:spcBef>
                <a:spcPts val="5400"/>
              </a:spcBef>
            </a:pPr>
            <a:r>
              <a:rPr lang="en-US" dirty="0" smtClean="0"/>
              <a:t>Created “Company Databases” handout to help students navigate the Libraries’ company databases</a:t>
            </a:r>
          </a:p>
          <a:p>
            <a:pPr marL="0" indent="0" algn="ctr">
              <a:spcBef>
                <a:spcPts val="5400"/>
              </a:spcBef>
              <a:buNone/>
            </a:pPr>
            <a:r>
              <a:rPr lang="en-US" dirty="0" smtClean="0">
                <a:hlinkClick r:id="rId2" action="ppaction://hlinkfile"/>
              </a:rPr>
              <a:t>Company Databases Handout</a:t>
            </a:r>
            <a:endParaRPr lang="en-US" dirty="0"/>
          </a:p>
        </p:txBody>
      </p:sp>
      <p:sp>
        <p:nvSpPr>
          <p:cNvPr id="4" name="Slide Number Placeholder 3"/>
          <p:cNvSpPr>
            <a:spLocks noGrp="1"/>
          </p:cNvSpPr>
          <p:nvPr>
            <p:ph type="sldNum" sz="quarter" idx="10"/>
          </p:nvPr>
        </p:nvSpPr>
        <p:spPr/>
        <p:txBody>
          <a:bodyPr/>
          <a:lstStyle/>
          <a:p>
            <a:fld id="{045D25D8-F119-4ABB-9544-C3ACA9765253}" type="slidenum">
              <a:rPr lang="en-US" smtClean="0"/>
              <a:pPr/>
              <a:t>11</a:t>
            </a:fld>
            <a:endParaRPr lang="en-US"/>
          </a:p>
        </p:txBody>
      </p:sp>
    </p:spTree>
    <p:extLst>
      <p:ext uri="{BB962C8B-B14F-4D97-AF65-F5344CB8AC3E}">
        <p14:creationId xmlns:p14="http://schemas.microsoft.com/office/powerpoint/2010/main" val="29396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Informational Handouts</a:t>
            </a:r>
            <a:endParaRPr lang="en-US" dirty="0"/>
          </a:p>
        </p:txBody>
      </p:sp>
      <p:sp>
        <p:nvSpPr>
          <p:cNvPr id="3" name="Content Placeholder 2"/>
          <p:cNvSpPr>
            <a:spLocks noGrp="1"/>
          </p:cNvSpPr>
          <p:nvPr>
            <p:ph idx="1"/>
          </p:nvPr>
        </p:nvSpPr>
        <p:spPr>
          <a:xfrm>
            <a:off x="274320" y="1600201"/>
            <a:ext cx="8564880" cy="4495800"/>
          </a:xfrm>
        </p:spPr>
        <p:txBody>
          <a:bodyPr/>
          <a:lstStyle/>
          <a:p>
            <a:pPr>
              <a:spcBef>
                <a:spcPts val="5400"/>
              </a:spcBef>
            </a:pPr>
            <a:r>
              <a:rPr lang="en-US" dirty="0" smtClean="0"/>
              <a:t>Created one-page informational handouts for professors to distribute at appropriate times during the course</a:t>
            </a:r>
          </a:p>
          <a:p>
            <a:pPr>
              <a:spcBef>
                <a:spcPts val="5400"/>
              </a:spcBef>
            </a:pPr>
            <a:r>
              <a:rPr lang="en-US" dirty="0">
                <a:hlinkClick r:id="rId2" action="ppaction://hlinkfile"/>
              </a:rPr>
              <a:t>Market </a:t>
            </a:r>
            <a:r>
              <a:rPr lang="en-US" dirty="0" smtClean="0">
                <a:hlinkClick r:id="rId2" action="ppaction://hlinkfile"/>
              </a:rPr>
              <a:t>Research handout</a:t>
            </a:r>
            <a:endParaRPr lang="en-US" dirty="0" smtClean="0"/>
          </a:p>
          <a:p>
            <a:pPr>
              <a:spcBef>
                <a:spcPts val="5400"/>
              </a:spcBef>
            </a:pPr>
            <a:r>
              <a:rPr lang="en-US" dirty="0" smtClean="0">
                <a:hlinkClick r:id="rId3" action="ppaction://hlinkfile"/>
              </a:rPr>
              <a:t>Industry Research handout</a:t>
            </a:r>
            <a:endParaRPr lang="en-US" dirty="0"/>
          </a:p>
        </p:txBody>
      </p:sp>
      <p:sp>
        <p:nvSpPr>
          <p:cNvPr id="4" name="Slide Number Placeholder 3"/>
          <p:cNvSpPr>
            <a:spLocks noGrp="1"/>
          </p:cNvSpPr>
          <p:nvPr>
            <p:ph type="sldNum" sz="quarter" idx="10"/>
          </p:nvPr>
        </p:nvSpPr>
        <p:spPr/>
        <p:txBody>
          <a:bodyPr/>
          <a:lstStyle/>
          <a:p>
            <a:fld id="{045D25D8-F119-4ABB-9544-C3ACA9765253}" type="slidenum">
              <a:rPr lang="en-US" smtClean="0"/>
              <a:pPr/>
              <a:t>12</a:t>
            </a:fld>
            <a:endParaRPr lang="en-US"/>
          </a:p>
        </p:txBody>
      </p:sp>
    </p:spTree>
    <p:extLst>
      <p:ext uri="{BB962C8B-B14F-4D97-AF65-F5344CB8AC3E}">
        <p14:creationId xmlns:p14="http://schemas.microsoft.com/office/powerpoint/2010/main" val="2819231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In-Class Activity</a:t>
            </a:r>
            <a:endParaRPr lang="en-US" dirty="0"/>
          </a:p>
        </p:txBody>
      </p:sp>
      <p:sp>
        <p:nvSpPr>
          <p:cNvPr id="3" name="Content Placeholder 2"/>
          <p:cNvSpPr>
            <a:spLocks noGrp="1"/>
          </p:cNvSpPr>
          <p:nvPr>
            <p:ph idx="1"/>
          </p:nvPr>
        </p:nvSpPr>
        <p:spPr>
          <a:xfrm>
            <a:off x="274320" y="1600201"/>
            <a:ext cx="8564880" cy="4495800"/>
          </a:xfrm>
        </p:spPr>
        <p:txBody>
          <a:bodyPr/>
          <a:lstStyle/>
          <a:p>
            <a:pPr>
              <a:spcBef>
                <a:spcPts val="5400"/>
              </a:spcBef>
            </a:pPr>
            <a:r>
              <a:rPr lang="en-US" dirty="0" smtClean="0"/>
              <a:t>Asked student teams to identify their regulatory agency, their firm, the issue the two had, and to provide basic citation information for an article about that issue from one of the Libraries’ databases</a:t>
            </a:r>
          </a:p>
          <a:p>
            <a:pPr marL="0" indent="0" algn="ctr">
              <a:spcBef>
                <a:spcPts val="5400"/>
              </a:spcBef>
              <a:buNone/>
            </a:pPr>
            <a:r>
              <a:rPr lang="en-US" dirty="0">
                <a:hlinkClick r:id="rId2" action="ppaction://hlinkfile"/>
              </a:rPr>
              <a:t>Library Presentation Assignment (Finding Articles</a:t>
            </a:r>
            <a:r>
              <a:rPr lang="en-US" dirty="0" smtClean="0">
                <a:hlinkClick r:id="rId2" action="ppaction://hlinkfile"/>
              </a:rPr>
              <a:t>)</a:t>
            </a:r>
            <a:endParaRPr lang="en-US" dirty="0"/>
          </a:p>
        </p:txBody>
      </p:sp>
      <p:sp>
        <p:nvSpPr>
          <p:cNvPr id="4" name="Slide Number Placeholder 3"/>
          <p:cNvSpPr>
            <a:spLocks noGrp="1"/>
          </p:cNvSpPr>
          <p:nvPr>
            <p:ph type="sldNum" sz="quarter" idx="10"/>
          </p:nvPr>
        </p:nvSpPr>
        <p:spPr/>
        <p:txBody>
          <a:bodyPr/>
          <a:lstStyle/>
          <a:p>
            <a:fld id="{045D25D8-F119-4ABB-9544-C3ACA9765253}" type="slidenum">
              <a:rPr lang="en-US" smtClean="0"/>
              <a:pPr/>
              <a:t>13</a:t>
            </a:fld>
            <a:endParaRPr lang="en-US"/>
          </a:p>
        </p:txBody>
      </p:sp>
    </p:spTree>
    <p:extLst>
      <p:ext uri="{BB962C8B-B14F-4D97-AF65-F5344CB8AC3E}">
        <p14:creationId xmlns:p14="http://schemas.microsoft.com/office/powerpoint/2010/main" val="2595600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Integrating Assignments into Course</a:t>
            </a:r>
            <a:endParaRPr lang="en-US" dirty="0"/>
          </a:p>
        </p:txBody>
      </p:sp>
      <p:sp>
        <p:nvSpPr>
          <p:cNvPr id="3" name="Content Placeholder 2"/>
          <p:cNvSpPr>
            <a:spLocks noGrp="1"/>
          </p:cNvSpPr>
          <p:nvPr>
            <p:ph idx="1"/>
          </p:nvPr>
        </p:nvSpPr>
        <p:spPr>
          <a:xfrm>
            <a:off x="125496" y="1292475"/>
            <a:ext cx="8942304" cy="4838200"/>
          </a:xfrm>
        </p:spPr>
        <p:txBody>
          <a:bodyPr/>
          <a:lstStyle/>
          <a:p>
            <a:pPr marL="0" indent="0">
              <a:buNone/>
            </a:pPr>
            <a:r>
              <a:rPr lang="en-US" dirty="0" smtClean="0"/>
              <a:t>Faculty included library assignments on course project guidelines page, with due dates:</a:t>
            </a:r>
          </a:p>
          <a:p>
            <a:pPr>
              <a:spcBef>
                <a:spcPts val="2400"/>
              </a:spcBef>
            </a:pPr>
            <a:r>
              <a:rPr lang="en-US" sz="2400" b="0" dirty="0" smtClean="0"/>
              <a:t>Assignment </a:t>
            </a:r>
            <a:r>
              <a:rPr lang="en-US" sz="2400" b="0" dirty="0"/>
              <a:t>1: Team Brand creation, due </a:t>
            </a:r>
            <a:r>
              <a:rPr lang="en-US" sz="2400" b="0" dirty="0" smtClean="0"/>
              <a:t>9/05</a:t>
            </a:r>
          </a:p>
          <a:p>
            <a:pPr>
              <a:spcBef>
                <a:spcPts val="2400"/>
              </a:spcBef>
            </a:pPr>
            <a:r>
              <a:rPr lang="en-US" sz="2400" b="0" dirty="0"/>
              <a:t>Assignment 2: </a:t>
            </a:r>
            <a:r>
              <a:rPr lang="en-US" sz="2400" dirty="0"/>
              <a:t>Library Pre-Assignment on Firm </a:t>
            </a:r>
            <a:r>
              <a:rPr lang="en-US" sz="2400" dirty="0" smtClean="0"/>
              <a:t>Research</a:t>
            </a:r>
            <a:r>
              <a:rPr lang="en-US" sz="2400" b="0" dirty="0" smtClean="0"/>
              <a:t>, due 9/19</a:t>
            </a:r>
          </a:p>
          <a:p>
            <a:pPr>
              <a:spcBef>
                <a:spcPts val="2400"/>
              </a:spcBef>
            </a:pPr>
            <a:r>
              <a:rPr lang="en-US" sz="2400" b="0" dirty="0"/>
              <a:t>Assignment 3: </a:t>
            </a:r>
            <a:r>
              <a:rPr lang="en-US" sz="2400" dirty="0"/>
              <a:t>Library Presentation </a:t>
            </a:r>
            <a:r>
              <a:rPr lang="en-US" sz="2400" dirty="0" smtClean="0"/>
              <a:t>Assignment</a:t>
            </a:r>
            <a:r>
              <a:rPr lang="en-US" sz="2400" b="0" dirty="0" smtClean="0"/>
              <a:t>, due 9/26</a:t>
            </a:r>
          </a:p>
          <a:p>
            <a:pPr>
              <a:spcBef>
                <a:spcPts val="2400"/>
              </a:spcBef>
            </a:pPr>
            <a:r>
              <a:rPr lang="en-US" sz="2400" b="0" dirty="0"/>
              <a:t>Assignment 4: </a:t>
            </a:r>
            <a:r>
              <a:rPr lang="en-US" sz="2400" b="0" dirty="0" smtClean="0"/>
              <a:t>Paper, due 11/07</a:t>
            </a:r>
          </a:p>
          <a:p>
            <a:pPr>
              <a:spcBef>
                <a:spcPts val="2400"/>
              </a:spcBef>
            </a:pPr>
            <a:r>
              <a:rPr lang="en-US" sz="2400" b="0" dirty="0"/>
              <a:t>Assignment 5: Formal </a:t>
            </a:r>
            <a:r>
              <a:rPr lang="en-US" sz="2400" b="0" dirty="0" smtClean="0"/>
              <a:t>Presentation, slideshow due 11/30</a:t>
            </a:r>
          </a:p>
          <a:p>
            <a:pPr marL="0" indent="0" algn="ctr">
              <a:buNone/>
            </a:pPr>
            <a:r>
              <a:rPr lang="en-US" sz="2400" b="0" dirty="0" err="1" smtClean="0">
                <a:hlinkClick r:id="rId2" action="ppaction://hlinkfile"/>
              </a:rPr>
              <a:t>SOM</a:t>
            </a:r>
            <a:r>
              <a:rPr lang="en-US" sz="2400" b="0" dirty="0" smtClean="0">
                <a:hlinkClick r:id="rId2" action="ppaction://hlinkfile"/>
              </a:rPr>
              <a:t> 122 Team Project</a:t>
            </a:r>
            <a:endParaRPr lang="en-US" sz="2400" b="0" dirty="0" smtClean="0"/>
          </a:p>
          <a:p>
            <a:endParaRPr lang="en-US" dirty="0"/>
          </a:p>
        </p:txBody>
      </p:sp>
      <p:sp>
        <p:nvSpPr>
          <p:cNvPr id="4" name="Slide Number Placeholder 3"/>
          <p:cNvSpPr>
            <a:spLocks noGrp="1"/>
          </p:cNvSpPr>
          <p:nvPr>
            <p:ph type="sldNum" sz="quarter" idx="10"/>
          </p:nvPr>
        </p:nvSpPr>
        <p:spPr/>
        <p:txBody>
          <a:bodyPr/>
          <a:lstStyle/>
          <a:p>
            <a:fld id="{045D25D8-F119-4ABB-9544-C3ACA9765253}" type="slidenum">
              <a:rPr lang="en-US" smtClean="0"/>
              <a:pPr/>
              <a:t>14</a:t>
            </a:fld>
            <a:endParaRPr lang="en-US"/>
          </a:p>
        </p:txBody>
      </p:sp>
    </p:spTree>
    <p:extLst>
      <p:ext uri="{BB962C8B-B14F-4D97-AF65-F5344CB8AC3E}">
        <p14:creationId xmlns:p14="http://schemas.microsoft.com/office/powerpoint/2010/main" val="3873424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 Session Outline</a:t>
            </a:r>
            <a:endParaRPr lang="en-US" dirty="0"/>
          </a:p>
        </p:txBody>
      </p:sp>
      <p:sp>
        <p:nvSpPr>
          <p:cNvPr id="3" name="Content Placeholder 2"/>
          <p:cNvSpPr>
            <a:spLocks noGrp="1"/>
          </p:cNvSpPr>
          <p:nvPr>
            <p:ph idx="1"/>
          </p:nvPr>
        </p:nvSpPr>
        <p:spPr>
          <a:xfrm>
            <a:off x="274319" y="1219200"/>
            <a:ext cx="8648971" cy="4838200"/>
          </a:xfrm>
        </p:spPr>
        <p:txBody>
          <a:bodyPr/>
          <a:lstStyle/>
          <a:p>
            <a:pPr lvl="0"/>
            <a:r>
              <a:rPr lang="en-US" sz="1600" dirty="0"/>
              <a:t>5 minutes</a:t>
            </a:r>
          </a:p>
          <a:p>
            <a:pPr lvl="1"/>
            <a:r>
              <a:rPr lang="en-US" sz="1600" dirty="0"/>
              <a:t>Introduction and time for students to find and sit in their groups</a:t>
            </a:r>
          </a:p>
          <a:p>
            <a:pPr lvl="0"/>
            <a:r>
              <a:rPr lang="en-US" sz="1600" dirty="0"/>
              <a:t>10 minutes</a:t>
            </a:r>
          </a:p>
          <a:p>
            <a:pPr lvl="1"/>
            <a:r>
              <a:rPr lang="en-US" sz="1600" dirty="0"/>
              <a:t>Basics of SU Libraries (including how to get to the databases)</a:t>
            </a:r>
          </a:p>
          <a:p>
            <a:pPr lvl="0"/>
            <a:r>
              <a:rPr lang="en-US" sz="1600" dirty="0"/>
              <a:t>5 minutes</a:t>
            </a:r>
          </a:p>
          <a:p>
            <a:pPr lvl="1"/>
            <a:r>
              <a:rPr lang="en-US" sz="1600" dirty="0"/>
              <a:t>Questions about pre-assignment? Explanation about why pre-assignment was assigned</a:t>
            </a:r>
          </a:p>
          <a:p>
            <a:pPr lvl="0"/>
            <a:r>
              <a:rPr lang="en-US" sz="1600" dirty="0"/>
              <a:t>10 minutes</a:t>
            </a:r>
          </a:p>
          <a:p>
            <a:pPr lvl="1"/>
            <a:r>
              <a:rPr lang="en-US" sz="1600" dirty="0"/>
              <a:t>How to search for articles (</a:t>
            </a:r>
            <a:r>
              <a:rPr lang="en-US" sz="1600" dirty="0">
                <a:hlinkClick r:id="rId2"/>
              </a:rPr>
              <a:t>video</a:t>
            </a:r>
            <a:r>
              <a:rPr lang="en-US" sz="1600" dirty="0"/>
              <a:t> and demonstration)</a:t>
            </a:r>
          </a:p>
          <a:p>
            <a:pPr lvl="0"/>
            <a:r>
              <a:rPr lang="en-US" sz="1600" dirty="0"/>
              <a:t>15 minutes</a:t>
            </a:r>
          </a:p>
          <a:p>
            <a:pPr lvl="1"/>
            <a:r>
              <a:rPr lang="en-US" sz="1600" dirty="0"/>
              <a:t>Finding articles activity</a:t>
            </a:r>
          </a:p>
          <a:p>
            <a:pPr lvl="1"/>
            <a:r>
              <a:rPr lang="en-US" sz="1600" dirty="0"/>
              <a:t>Handing in assignments (pre-assignment and finding articles assignment)</a:t>
            </a:r>
          </a:p>
          <a:p>
            <a:pPr lvl="0"/>
            <a:r>
              <a:rPr lang="en-US" sz="1600" dirty="0"/>
              <a:t>10 minutes</a:t>
            </a:r>
          </a:p>
          <a:p>
            <a:pPr lvl="1"/>
            <a:r>
              <a:rPr lang="en-US" sz="1600" dirty="0"/>
              <a:t>Highlight key industry, company, and market research databases</a:t>
            </a:r>
          </a:p>
          <a:p>
            <a:pPr lvl="0"/>
            <a:r>
              <a:rPr lang="en-US" sz="1600" dirty="0"/>
              <a:t>5 minutes</a:t>
            </a:r>
          </a:p>
          <a:p>
            <a:pPr lvl="1"/>
            <a:r>
              <a:rPr lang="en-US" sz="1600" dirty="0"/>
              <a:t>Questions and conclusion</a:t>
            </a:r>
          </a:p>
          <a:p>
            <a:endParaRPr lang="en-US" sz="1600" dirty="0"/>
          </a:p>
        </p:txBody>
      </p:sp>
      <p:sp>
        <p:nvSpPr>
          <p:cNvPr id="4" name="Slide Number Placeholder 3"/>
          <p:cNvSpPr>
            <a:spLocks noGrp="1"/>
          </p:cNvSpPr>
          <p:nvPr>
            <p:ph type="sldNum" sz="quarter" idx="10"/>
          </p:nvPr>
        </p:nvSpPr>
        <p:spPr/>
        <p:txBody>
          <a:bodyPr/>
          <a:lstStyle/>
          <a:p>
            <a:fld id="{045D25D8-F119-4ABB-9544-C3ACA9765253}" type="slidenum">
              <a:rPr lang="en-US" smtClean="0"/>
              <a:pPr/>
              <a:t>15</a:t>
            </a:fld>
            <a:endParaRPr lang="en-US"/>
          </a:p>
        </p:txBody>
      </p:sp>
    </p:spTree>
    <p:extLst>
      <p:ext uri="{BB962C8B-B14F-4D97-AF65-F5344CB8AC3E}">
        <p14:creationId xmlns:p14="http://schemas.microsoft.com/office/powerpoint/2010/main" val="2162061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228600"/>
            <a:ext cx="8648971" cy="838200"/>
          </a:xfrm>
        </p:spPr>
        <p:txBody>
          <a:bodyPr/>
          <a:lstStyle/>
          <a:p>
            <a:r>
              <a:rPr lang="en-US" dirty="0" smtClean="0"/>
              <a:t>Faculty Support for Instruction Session</a:t>
            </a:r>
            <a:endParaRPr lang="en-US" dirty="0"/>
          </a:p>
        </p:txBody>
      </p:sp>
      <p:sp>
        <p:nvSpPr>
          <p:cNvPr id="3" name="Content Placeholder 2"/>
          <p:cNvSpPr>
            <a:spLocks noGrp="1"/>
          </p:cNvSpPr>
          <p:nvPr>
            <p:ph idx="1"/>
          </p:nvPr>
        </p:nvSpPr>
        <p:spPr>
          <a:xfrm>
            <a:off x="274320" y="1447799"/>
            <a:ext cx="8564880" cy="4648201"/>
          </a:xfrm>
        </p:spPr>
        <p:txBody>
          <a:bodyPr/>
          <a:lstStyle/>
          <a:p>
            <a:pPr marL="0" indent="0">
              <a:spcBef>
                <a:spcPts val="3000"/>
              </a:spcBef>
              <a:buNone/>
            </a:pPr>
            <a:r>
              <a:rPr lang="en-US" dirty="0" smtClean="0"/>
              <a:t>All four course professors….</a:t>
            </a:r>
          </a:p>
          <a:p>
            <a:pPr>
              <a:spcBef>
                <a:spcPts val="3000"/>
              </a:spcBef>
            </a:pPr>
            <a:r>
              <a:rPr lang="en-US" sz="2400" b="0" dirty="0" smtClean="0"/>
              <a:t>Provided classroom management support</a:t>
            </a:r>
          </a:p>
          <a:p>
            <a:pPr>
              <a:spcBef>
                <a:spcPts val="3000"/>
              </a:spcBef>
            </a:pPr>
            <a:r>
              <a:rPr lang="en-US" sz="2400" b="0" dirty="0" smtClean="0"/>
              <a:t>Distributed in-class activity worksheets</a:t>
            </a:r>
          </a:p>
          <a:p>
            <a:pPr>
              <a:spcBef>
                <a:spcPts val="3000"/>
              </a:spcBef>
            </a:pPr>
            <a:r>
              <a:rPr lang="en-US" sz="2400" b="0" dirty="0" smtClean="0"/>
              <a:t>Helped address any team issues with in-class activity</a:t>
            </a:r>
          </a:p>
          <a:p>
            <a:pPr>
              <a:spcBef>
                <a:spcPts val="3000"/>
              </a:spcBef>
            </a:pPr>
            <a:r>
              <a:rPr lang="en-US" sz="2400" b="0" dirty="0" smtClean="0"/>
              <a:t>Collected pre-assignment and in-class activity worksheets</a:t>
            </a:r>
          </a:p>
          <a:p>
            <a:pPr marL="0" indent="0">
              <a:spcBef>
                <a:spcPts val="3000"/>
              </a:spcBef>
              <a:buNone/>
            </a:pPr>
            <a:r>
              <a:rPr lang="en-US" sz="2000" b="0" i="1" dirty="0" smtClean="0"/>
              <a:t>Thanks in large part to faculty support, all three instruction sessions (including in-class activity) ran smoothly.</a:t>
            </a:r>
            <a:endParaRPr lang="en-US" sz="2000" i="1" dirty="0"/>
          </a:p>
        </p:txBody>
      </p:sp>
      <p:sp>
        <p:nvSpPr>
          <p:cNvPr id="4" name="Slide Number Placeholder 3"/>
          <p:cNvSpPr>
            <a:spLocks noGrp="1"/>
          </p:cNvSpPr>
          <p:nvPr>
            <p:ph type="sldNum" sz="quarter" idx="10"/>
          </p:nvPr>
        </p:nvSpPr>
        <p:spPr/>
        <p:txBody>
          <a:bodyPr/>
          <a:lstStyle/>
          <a:p>
            <a:fld id="{045D25D8-F119-4ABB-9544-C3ACA9765253}" type="slidenum">
              <a:rPr lang="en-US" smtClean="0"/>
              <a:pPr/>
              <a:t>16</a:t>
            </a:fld>
            <a:endParaRPr lang="en-US"/>
          </a:p>
        </p:txBody>
      </p:sp>
    </p:spTree>
    <p:extLst>
      <p:ext uri="{BB962C8B-B14F-4D97-AF65-F5344CB8AC3E}">
        <p14:creationId xmlns:p14="http://schemas.microsoft.com/office/powerpoint/2010/main" val="3920819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r">
              <a:buNone/>
            </a:pPr>
            <a:endParaRPr lang="en-US" sz="4400"/>
          </a:p>
          <a:p>
            <a:pPr marL="0" indent="0" algn="r">
              <a:buNone/>
            </a:pPr>
            <a:endParaRPr lang="en-US" sz="4400" smtClean="0"/>
          </a:p>
          <a:p>
            <a:pPr marL="0" indent="0" algn="r">
              <a:buNone/>
            </a:pPr>
            <a:r>
              <a:rPr lang="en-US" sz="4400" smtClean="0"/>
              <a:t>Assessment Strategy and Results</a:t>
            </a:r>
            <a:endParaRPr lang="en-US" sz="4400"/>
          </a:p>
        </p:txBody>
      </p:sp>
      <p:sp>
        <p:nvSpPr>
          <p:cNvPr id="4" name="Slide Number Placeholder 3"/>
          <p:cNvSpPr>
            <a:spLocks noGrp="1"/>
          </p:cNvSpPr>
          <p:nvPr>
            <p:ph type="sldNum" sz="quarter" idx="10"/>
          </p:nvPr>
        </p:nvSpPr>
        <p:spPr/>
        <p:txBody>
          <a:bodyPr/>
          <a:lstStyle/>
          <a:p>
            <a:fld id="{045D25D8-F119-4ABB-9544-C3ACA9765253}" type="slidenum">
              <a:rPr lang="en-US" smtClean="0"/>
              <a:pPr/>
              <a:t>17</a:t>
            </a:fld>
            <a:endParaRPr lang="en-US"/>
          </a:p>
        </p:txBody>
      </p:sp>
    </p:spTree>
    <p:extLst>
      <p:ext uri="{BB962C8B-B14F-4D97-AF65-F5344CB8AC3E}">
        <p14:creationId xmlns:p14="http://schemas.microsoft.com/office/powerpoint/2010/main" val="1776166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a:t>
            </a:r>
            <a:endParaRPr lang="en-US" dirty="0"/>
          </a:p>
        </p:txBody>
      </p:sp>
      <p:sp>
        <p:nvSpPr>
          <p:cNvPr id="3" name="Content Placeholder 2"/>
          <p:cNvSpPr>
            <a:spLocks noGrp="1"/>
          </p:cNvSpPr>
          <p:nvPr>
            <p:ph idx="1"/>
          </p:nvPr>
        </p:nvSpPr>
        <p:spPr/>
        <p:txBody>
          <a:bodyPr/>
          <a:lstStyle/>
          <a:p>
            <a:r>
              <a:rPr lang="en-US" dirty="0" smtClean="0"/>
              <a:t>Formative assessments</a:t>
            </a:r>
            <a:endParaRPr lang="en-US" dirty="0"/>
          </a:p>
          <a:p>
            <a:pPr lvl="1"/>
            <a:r>
              <a:rPr lang="en-US" dirty="0" smtClean="0"/>
              <a:t>“to </a:t>
            </a:r>
            <a:r>
              <a:rPr lang="en-US" i="1" dirty="0"/>
              <a:t>monitor student learning</a:t>
            </a:r>
            <a:r>
              <a:rPr lang="en-US" dirty="0"/>
              <a:t> to provide ongoing feedback that can be used by instructors to improve their teaching and by students to improve their </a:t>
            </a:r>
            <a:r>
              <a:rPr lang="en-US" dirty="0" smtClean="0"/>
              <a:t>learning” </a:t>
            </a:r>
          </a:p>
          <a:p>
            <a:pPr lvl="1"/>
            <a:r>
              <a:rPr lang="en-US" b="1" dirty="0" smtClean="0"/>
              <a:t>Assignment 2</a:t>
            </a:r>
            <a:r>
              <a:rPr lang="en-US" dirty="0" smtClean="0"/>
              <a:t>, Assignment 3 </a:t>
            </a:r>
          </a:p>
          <a:p>
            <a:r>
              <a:rPr lang="en-US" dirty="0" smtClean="0"/>
              <a:t>Summative assessments</a:t>
            </a:r>
            <a:endParaRPr lang="en-US" dirty="0"/>
          </a:p>
          <a:p>
            <a:pPr lvl="1"/>
            <a:r>
              <a:rPr lang="en-US" dirty="0" smtClean="0"/>
              <a:t>“to </a:t>
            </a:r>
            <a:r>
              <a:rPr lang="en-US" i="1" dirty="0"/>
              <a:t>evaluate student learning</a:t>
            </a:r>
            <a:r>
              <a:rPr lang="en-US" dirty="0"/>
              <a:t> at the end of an instructional </a:t>
            </a:r>
            <a:r>
              <a:rPr lang="en-US" dirty="0" smtClean="0"/>
              <a:t>unit” </a:t>
            </a:r>
            <a:r>
              <a:rPr lang="en-US" dirty="0"/>
              <a:t>(Carnegie Mellon Univ</a:t>
            </a:r>
            <a:r>
              <a:rPr lang="en-US" dirty="0" smtClean="0"/>
              <a:t>.)</a:t>
            </a:r>
          </a:p>
          <a:p>
            <a:pPr lvl="1"/>
            <a:r>
              <a:rPr lang="en-US" dirty="0" smtClean="0"/>
              <a:t>Collected bibliographies from the final papers and presentations</a:t>
            </a:r>
            <a:endParaRPr lang="en-US" dirty="0"/>
          </a:p>
          <a:p>
            <a:endParaRPr lang="en-US" dirty="0"/>
          </a:p>
        </p:txBody>
      </p:sp>
      <p:sp>
        <p:nvSpPr>
          <p:cNvPr id="4" name="Slide Number Placeholder 3"/>
          <p:cNvSpPr>
            <a:spLocks noGrp="1"/>
          </p:cNvSpPr>
          <p:nvPr>
            <p:ph type="sldNum" sz="quarter" idx="10"/>
          </p:nvPr>
        </p:nvSpPr>
        <p:spPr/>
        <p:txBody>
          <a:bodyPr/>
          <a:lstStyle/>
          <a:p>
            <a:fld id="{045D25D8-F119-4ABB-9544-C3ACA9765253}" type="slidenum">
              <a:rPr lang="en-US" smtClean="0"/>
              <a:pPr/>
              <a:t>18</a:t>
            </a:fld>
            <a:endParaRPr lang="en-US"/>
          </a:p>
        </p:txBody>
      </p:sp>
    </p:spTree>
    <p:extLst>
      <p:ext uri="{BB962C8B-B14F-4D97-AF65-F5344CB8AC3E}">
        <p14:creationId xmlns:p14="http://schemas.microsoft.com/office/powerpoint/2010/main" val="604537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Content Placeholder 2"/>
          <p:cNvSpPr>
            <a:spLocks noGrp="1"/>
          </p:cNvSpPr>
          <p:nvPr>
            <p:ph idx="1"/>
          </p:nvPr>
        </p:nvSpPr>
        <p:spPr/>
        <p:txBody>
          <a:bodyPr/>
          <a:lstStyle/>
          <a:p>
            <a:r>
              <a:rPr lang="en-US" dirty="0" smtClean="0"/>
              <a:t>Student work (84 teams) was collected by the business librarian </a:t>
            </a:r>
          </a:p>
          <a:p>
            <a:r>
              <a:rPr lang="en-US" dirty="0" smtClean="0"/>
              <a:t>Assessment Project by the instructional design librarian, a graduate student intern (MLIS), and the business librarian</a:t>
            </a:r>
          </a:p>
          <a:p>
            <a:r>
              <a:rPr lang="en-US" i="1" dirty="0" smtClean="0">
                <a:solidFill>
                  <a:schemeClr val="accent6"/>
                </a:solidFill>
              </a:rPr>
              <a:t>Created</a:t>
            </a:r>
            <a:r>
              <a:rPr lang="en-US" dirty="0" smtClean="0">
                <a:solidFill>
                  <a:schemeClr val="accent6"/>
                </a:solidFill>
              </a:rPr>
              <a:t> an assessment plan </a:t>
            </a:r>
          </a:p>
          <a:p>
            <a:r>
              <a:rPr lang="en-US" i="1" dirty="0" smtClean="0">
                <a:solidFill>
                  <a:schemeClr val="accent6"/>
                </a:solidFill>
              </a:rPr>
              <a:t>Processed</a:t>
            </a:r>
            <a:r>
              <a:rPr lang="en-US" dirty="0" smtClean="0">
                <a:solidFill>
                  <a:schemeClr val="accent6"/>
                </a:solidFill>
              </a:rPr>
              <a:t> data </a:t>
            </a:r>
          </a:p>
          <a:p>
            <a:r>
              <a:rPr lang="en-US" dirty="0" smtClean="0">
                <a:solidFill>
                  <a:schemeClr val="accent6"/>
                </a:solidFill>
              </a:rPr>
              <a:t>Had results and analyzed </a:t>
            </a:r>
            <a:endParaRPr lang="en-US" dirty="0">
              <a:solidFill>
                <a:schemeClr val="accent6"/>
              </a:solidFill>
            </a:endParaRPr>
          </a:p>
        </p:txBody>
      </p:sp>
      <p:sp>
        <p:nvSpPr>
          <p:cNvPr id="4" name="Slide Number Placeholder 3"/>
          <p:cNvSpPr>
            <a:spLocks noGrp="1"/>
          </p:cNvSpPr>
          <p:nvPr>
            <p:ph type="sldNum" sz="quarter" idx="10"/>
          </p:nvPr>
        </p:nvSpPr>
        <p:spPr/>
        <p:txBody>
          <a:bodyPr/>
          <a:lstStyle/>
          <a:p>
            <a:fld id="{045D25D8-F119-4ABB-9544-C3ACA9765253}" type="slidenum">
              <a:rPr lang="en-US" smtClean="0"/>
              <a:pPr/>
              <a:t>19</a:t>
            </a:fld>
            <a:endParaRPr lang="en-US"/>
          </a:p>
        </p:txBody>
      </p:sp>
    </p:spTree>
    <p:extLst>
      <p:ext uri="{BB962C8B-B14F-4D97-AF65-F5344CB8AC3E}">
        <p14:creationId xmlns:p14="http://schemas.microsoft.com/office/powerpoint/2010/main" val="3918217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Overview</a:t>
            </a:r>
            <a:endParaRPr lang="en-US" dirty="0"/>
          </a:p>
        </p:txBody>
      </p:sp>
      <p:sp>
        <p:nvSpPr>
          <p:cNvPr id="3" name="Content Placeholder 2"/>
          <p:cNvSpPr>
            <a:spLocks noGrp="1"/>
          </p:cNvSpPr>
          <p:nvPr>
            <p:ph idx="1"/>
          </p:nvPr>
        </p:nvSpPr>
        <p:spPr>
          <a:xfrm>
            <a:off x="274320" y="1371600"/>
            <a:ext cx="8564880" cy="4724401"/>
          </a:xfrm>
        </p:spPr>
        <p:txBody>
          <a:bodyPr/>
          <a:lstStyle/>
          <a:p>
            <a:pPr>
              <a:spcBef>
                <a:spcPts val="3000"/>
              </a:spcBef>
            </a:pPr>
            <a:r>
              <a:rPr lang="en-US" sz="2000" i="1" dirty="0" smtClean="0"/>
              <a:t>Brainstorm </a:t>
            </a:r>
            <a:r>
              <a:rPr lang="en-US" sz="2000" dirty="0" smtClean="0"/>
              <a:t>Opportunities &amp; Threats of Large-Enrollment Classes</a:t>
            </a:r>
          </a:p>
          <a:p>
            <a:pPr>
              <a:spcBef>
                <a:spcPts val="3000"/>
              </a:spcBef>
            </a:pPr>
            <a:r>
              <a:rPr lang="en-US" sz="2000" dirty="0" smtClean="0"/>
              <a:t>Summary of One Instructional Strategy for Large-Enrollment Class</a:t>
            </a:r>
          </a:p>
          <a:p>
            <a:pPr>
              <a:spcBef>
                <a:spcPts val="3000"/>
              </a:spcBef>
            </a:pPr>
            <a:r>
              <a:rPr lang="en-US" sz="2000" dirty="0" smtClean="0"/>
              <a:t>Summary and Analysis of Assessment Strategy and Results</a:t>
            </a:r>
          </a:p>
          <a:p>
            <a:pPr>
              <a:spcBef>
                <a:spcPts val="3000"/>
              </a:spcBef>
            </a:pPr>
            <a:r>
              <a:rPr lang="en-US" sz="2000" i="1" dirty="0" smtClean="0"/>
              <a:t>Brainstorm </a:t>
            </a:r>
            <a:r>
              <a:rPr lang="en-US" sz="2000" dirty="0" smtClean="0"/>
              <a:t>Strengths &amp; Weaknesses, as well as suggestions for Improvement of Instructional Strategy</a:t>
            </a:r>
          </a:p>
          <a:p>
            <a:pPr>
              <a:spcBef>
                <a:spcPts val="3000"/>
              </a:spcBef>
            </a:pPr>
            <a:r>
              <a:rPr lang="en-US" sz="2000" dirty="0" smtClean="0"/>
              <a:t>Recommendations Based on Lessons Learned</a:t>
            </a:r>
          </a:p>
          <a:p>
            <a:pPr>
              <a:spcBef>
                <a:spcPts val="3000"/>
              </a:spcBef>
            </a:pPr>
            <a:r>
              <a:rPr lang="en-US" sz="2000" i="1" dirty="0" smtClean="0"/>
              <a:t>Consider</a:t>
            </a:r>
            <a:r>
              <a:rPr lang="en-US" sz="2000" dirty="0" smtClean="0"/>
              <a:t> Adapting Instructional Approach for Your Own Teaching</a:t>
            </a:r>
            <a:endParaRPr lang="en-US" sz="2000" dirty="0"/>
          </a:p>
        </p:txBody>
      </p:sp>
      <p:sp>
        <p:nvSpPr>
          <p:cNvPr id="4" name="Slide Number Placeholder 3"/>
          <p:cNvSpPr>
            <a:spLocks noGrp="1"/>
          </p:cNvSpPr>
          <p:nvPr>
            <p:ph type="sldNum" sz="quarter" idx="10"/>
          </p:nvPr>
        </p:nvSpPr>
        <p:spPr/>
        <p:txBody>
          <a:bodyPr/>
          <a:lstStyle/>
          <a:p>
            <a:fld id="{045D25D8-F119-4ABB-9544-C3ACA9765253}" type="slidenum">
              <a:rPr lang="en-US" smtClean="0"/>
              <a:pPr/>
              <a:t>2</a:t>
            </a:fld>
            <a:endParaRPr lang="en-US"/>
          </a:p>
        </p:txBody>
      </p:sp>
    </p:spTree>
    <p:extLst>
      <p:ext uri="{BB962C8B-B14F-4D97-AF65-F5344CB8AC3E}">
        <p14:creationId xmlns:p14="http://schemas.microsoft.com/office/powerpoint/2010/main" val="1076528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Library Pre-Assignment on Firm Search</a:t>
            </a:r>
          </a:p>
        </p:txBody>
      </p:sp>
      <p:sp>
        <p:nvSpPr>
          <p:cNvPr id="3" name="Content Placeholder 2"/>
          <p:cNvSpPr>
            <a:spLocks noGrp="1"/>
          </p:cNvSpPr>
          <p:nvPr>
            <p:ph idx="1"/>
          </p:nvPr>
        </p:nvSpPr>
        <p:spPr/>
        <p:txBody>
          <a:bodyPr/>
          <a:lstStyle/>
          <a:p>
            <a:pPr marL="0" indent="0">
              <a:buNone/>
            </a:pPr>
            <a:r>
              <a:rPr lang="en-US" dirty="0" smtClean="0"/>
              <a:t>Assignment 2</a:t>
            </a:r>
          </a:p>
          <a:p>
            <a:r>
              <a:rPr lang="en-US" dirty="0" smtClean="0"/>
              <a:t>What </a:t>
            </a:r>
            <a:r>
              <a:rPr lang="en-US" dirty="0"/>
              <a:t>sort of responses do you expect for </a:t>
            </a:r>
            <a:r>
              <a:rPr lang="en-US" dirty="0" smtClean="0"/>
              <a:t>students?</a:t>
            </a:r>
          </a:p>
          <a:p>
            <a:r>
              <a:rPr lang="en-US" dirty="0" smtClean="0"/>
              <a:t>Think about how you might approach assessing this type of assessment</a:t>
            </a:r>
          </a:p>
          <a:p>
            <a:pPr lvl="1"/>
            <a:r>
              <a:rPr lang="en-US" b="0" dirty="0"/>
              <a:t>Hint: Focus on Q </a:t>
            </a:r>
            <a:r>
              <a:rPr lang="en-US" b="0" dirty="0" smtClean="0"/>
              <a:t>5</a:t>
            </a:r>
            <a:endParaRPr lang="en-US" b="0" dirty="0"/>
          </a:p>
          <a:p>
            <a:endParaRPr lang="en-US" dirty="0"/>
          </a:p>
        </p:txBody>
      </p:sp>
      <p:sp>
        <p:nvSpPr>
          <p:cNvPr id="4" name="Slide Number Placeholder 3"/>
          <p:cNvSpPr>
            <a:spLocks noGrp="1"/>
          </p:cNvSpPr>
          <p:nvPr>
            <p:ph type="sldNum" sz="quarter" idx="10"/>
          </p:nvPr>
        </p:nvSpPr>
        <p:spPr/>
        <p:txBody>
          <a:bodyPr/>
          <a:lstStyle/>
          <a:p>
            <a:fld id="{045D25D8-F119-4ABB-9544-C3ACA9765253}" type="slidenum">
              <a:rPr lang="en-US" smtClean="0"/>
              <a:pPr/>
              <a:t>20</a:t>
            </a:fld>
            <a:endParaRPr lang="en-US"/>
          </a:p>
        </p:txBody>
      </p:sp>
    </p:spTree>
    <p:extLst>
      <p:ext uri="{BB962C8B-B14F-4D97-AF65-F5344CB8AC3E}">
        <p14:creationId xmlns:p14="http://schemas.microsoft.com/office/powerpoint/2010/main" val="2961979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Assessment Planning Process</a:t>
            </a:r>
            <a:endParaRPr lang="en-US"/>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Identified the intended goals of each assignment/ Created a set of assessment questions</a:t>
            </a:r>
          </a:p>
          <a:p>
            <a:r>
              <a:rPr lang="en-US" sz="2400" dirty="0" smtClean="0"/>
              <a:t>Assessment questions for Assignment 2</a:t>
            </a:r>
            <a:endParaRPr lang="en-US" sz="2400" dirty="0"/>
          </a:p>
        </p:txBody>
      </p:sp>
      <p:sp>
        <p:nvSpPr>
          <p:cNvPr id="4" name="Slide Number Placeholder 3"/>
          <p:cNvSpPr>
            <a:spLocks noGrp="1"/>
          </p:cNvSpPr>
          <p:nvPr>
            <p:ph type="sldNum" sz="quarter" idx="10"/>
          </p:nvPr>
        </p:nvSpPr>
        <p:spPr/>
        <p:txBody>
          <a:bodyPr/>
          <a:lstStyle/>
          <a:p>
            <a:fld id="{045D25D8-F119-4ABB-9544-C3ACA9765253}" type="slidenum">
              <a:rPr lang="en-US" smtClean="0"/>
              <a:pPr/>
              <a:t>21</a:t>
            </a:fld>
            <a:endParaRPr lang="en-US"/>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35825" y="2743200"/>
            <a:ext cx="9031975" cy="2538095"/>
          </a:xfrm>
          <a:prstGeom prst="rect">
            <a:avLst/>
          </a:prstGeom>
        </p:spPr>
      </p:pic>
    </p:spTree>
    <p:extLst>
      <p:ext uri="{BB962C8B-B14F-4D97-AF65-F5344CB8AC3E}">
        <p14:creationId xmlns:p14="http://schemas.microsoft.com/office/powerpoint/2010/main" val="23770655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Assessment Planning Process</a:t>
            </a:r>
          </a:p>
        </p:txBody>
      </p:sp>
      <p:sp>
        <p:nvSpPr>
          <p:cNvPr id="3" name="Content Placeholder 2"/>
          <p:cNvSpPr>
            <a:spLocks noGrp="1"/>
          </p:cNvSpPr>
          <p:nvPr>
            <p:ph idx="1"/>
          </p:nvPr>
        </p:nvSpPr>
        <p:spPr/>
        <p:txBody>
          <a:bodyPr/>
          <a:lstStyle/>
          <a:p>
            <a:pPr marL="0" indent="0">
              <a:buNone/>
            </a:pPr>
            <a:r>
              <a:rPr lang="en-US" dirty="0" smtClean="0">
                <a:solidFill>
                  <a:srgbClr val="F37421"/>
                </a:solidFill>
              </a:rPr>
              <a:t>2. </a:t>
            </a:r>
            <a:r>
              <a:rPr lang="en-US" dirty="0" smtClean="0"/>
              <a:t>Norming Process  </a:t>
            </a:r>
          </a:p>
          <a:p>
            <a:pPr lvl="1"/>
            <a:r>
              <a:rPr lang="en-US" dirty="0"/>
              <a:t>The official (and Unofficial) Rules for Norming Rubrics Successfully </a:t>
            </a:r>
            <a:r>
              <a:rPr lang="en-US" dirty="0" smtClean="0"/>
              <a:t>by Claire </a:t>
            </a:r>
            <a:r>
              <a:rPr lang="en-US" dirty="0"/>
              <a:t>Holmes &amp; Megan </a:t>
            </a:r>
            <a:r>
              <a:rPr lang="en-US" dirty="0" err="1" smtClean="0"/>
              <a:t>Oakleaf</a:t>
            </a:r>
            <a:r>
              <a:rPr lang="en-US" dirty="0" smtClean="0"/>
              <a:t> (2013</a:t>
            </a:r>
            <a:r>
              <a:rPr lang="en-US" dirty="0"/>
              <a:t>)</a:t>
            </a:r>
          </a:p>
          <a:p>
            <a:r>
              <a:rPr lang="en-US" dirty="0" smtClean="0"/>
              <a:t>A very simple rubric: Yes or No </a:t>
            </a:r>
          </a:p>
          <a:p>
            <a:r>
              <a:rPr lang="en-US" dirty="0" smtClean="0"/>
              <a:t>Realized disagreement on evaluation </a:t>
            </a:r>
          </a:p>
          <a:p>
            <a:r>
              <a:rPr lang="en-US" dirty="0" smtClean="0"/>
              <a:t>Discussed student work samples </a:t>
            </a:r>
          </a:p>
          <a:p>
            <a:r>
              <a:rPr lang="en-US" dirty="0" smtClean="0"/>
              <a:t>Agreed on checking Yes for what sort of responses</a:t>
            </a:r>
          </a:p>
        </p:txBody>
      </p:sp>
      <p:sp>
        <p:nvSpPr>
          <p:cNvPr id="4" name="Slide Number Placeholder 3"/>
          <p:cNvSpPr>
            <a:spLocks noGrp="1"/>
          </p:cNvSpPr>
          <p:nvPr>
            <p:ph type="sldNum" sz="quarter" idx="10"/>
          </p:nvPr>
        </p:nvSpPr>
        <p:spPr/>
        <p:txBody>
          <a:bodyPr/>
          <a:lstStyle/>
          <a:p>
            <a:fld id="{045D25D8-F119-4ABB-9544-C3ACA9765253}" type="slidenum">
              <a:rPr lang="en-US" smtClean="0"/>
              <a:pPr/>
              <a:t>22</a:t>
            </a:fld>
            <a:endParaRPr lang="en-US"/>
          </a:p>
        </p:txBody>
      </p:sp>
    </p:spTree>
    <p:extLst>
      <p:ext uri="{BB962C8B-B14F-4D97-AF65-F5344CB8AC3E}">
        <p14:creationId xmlns:p14="http://schemas.microsoft.com/office/powerpoint/2010/main" val="519412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Assessment Planning Process</a:t>
            </a:r>
          </a:p>
        </p:txBody>
      </p:sp>
      <p:sp>
        <p:nvSpPr>
          <p:cNvPr id="3" name="Content Placeholder 2"/>
          <p:cNvSpPr>
            <a:spLocks noGrp="1"/>
          </p:cNvSpPr>
          <p:nvPr>
            <p:ph idx="1"/>
          </p:nvPr>
        </p:nvSpPr>
        <p:spPr/>
        <p:txBody>
          <a:bodyPr/>
          <a:lstStyle/>
          <a:p>
            <a:pPr marL="0" indent="0">
              <a:buNone/>
            </a:pPr>
            <a:r>
              <a:rPr lang="en-US" dirty="0" smtClean="0">
                <a:solidFill>
                  <a:srgbClr val="F37421"/>
                </a:solidFill>
              </a:rPr>
              <a:t>2. </a:t>
            </a:r>
            <a:r>
              <a:rPr lang="en-US" dirty="0" smtClean="0"/>
              <a:t>Norming Process  </a:t>
            </a:r>
          </a:p>
          <a:p>
            <a:r>
              <a:rPr lang="en-US" dirty="0" smtClean="0"/>
              <a:t>Question 5 [information source evaluation- compare/contrast]</a:t>
            </a:r>
            <a:endParaRPr lang="en-US" dirty="0"/>
          </a:p>
          <a:p>
            <a:pPr lvl="1"/>
            <a:r>
              <a:rPr lang="en-US" dirty="0" smtClean="0"/>
              <a:t>If the answer had any sentence to connect the two sources or if it applied any evaluation criteria, check Yes.</a:t>
            </a:r>
          </a:p>
          <a:p>
            <a:r>
              <a:rPr lang="en-US" dirty="0" smtClean="0"/>
              <a:t>Question 4 [Two online sources listed?]</a:t>
            </a:r>
          </a:p>
          <a:p>
            <a:pPr lvl="1"/>
            <a:r>
              <a:rPr lang="en-US" dirty="0" smtClean="0"/>
              <a:t>Judged the usage of Libraries’ databases based on given URLs or citations</a:t>
            </a:r>
          </a:p>
          <a:p>
            <a:pPr lvl="1"/>
            <a:r>
              <a:rPr lang="en-US" dirty="0" smtClean="0"/>
              <a:t>Check No for a URL that did not work, an unclear citation, information that made it hard to determine which database had been used, or a government document</a:t>
            </a:r>
          </a:p>
          <a:p>
            <a:pPr lvl="1"/>
            <a:endParaRPr lang="en-US" dirty="0" smtClean="0"/>
          </a:p>
          <a:p>
            <a:pPr lvl="1"/>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45D25D8-F119-4ABB-9544-C3ACA9765253}" type="slidenum">
              <a:rPr lang="en-US" smtClean="0"/>
              <a:pPr/>
              <a:t>23</a:t>
            </a:fld>
            <a:endParaRPr lang="en-US"/>
          </a:p>
        </p:txBody>
      </p:sp>
    </p:spTree>
    <p:extLst>
      <p:ext uri="{BB962C8B-B14F-4D97-AF65-F5344CB8AC3E}">
        <p14:creationId xmlns:p14="http://schemas.microsoft.com/office/powerpoint/2010/main" val="2191094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Assessment Planning Process</a:t>
            </a:r>
          </a:p>
        </p:txBody>
      </p:sp>
      <p:sp>
        <p:nvSpPr>
          <p:cNvPr id="3" name="Content Placeholder 2"/>
          <p:cNvSpPr>
            <a:spLocks noGrp="1"/>
          </p:cNvSpPr>
          <p:nvPr>
            <p:ph idx="1"/>
          </p:nvPr>
        </p:nvSpPr>
        <p:spPr/>
        <p:txBody>
          <a:bodyPr/>
          <a:lstStyle/>
          <a:p>
            <a:pPr marL="0" indent="0">
              <a:buNone/>
            </a:pPr>
            <a:r>
              <a:rPr lang="en-US" dirty="0" smtClean="0">
                <a:solidFill>
                  <a:srgbClr val="F37421"/>
                </a:solidFill>
              </a:rPr>
              <a:t>3. </a:t>
            </a:r>
            <a:r>
              <a:rPr lang="en-US" dirty="0" smtClean="0"/>
              <a:t>Google Forms</a:t>
            </a:r>
          </a:p>
          <a:p>
            <a:endParaRPr lang="en-US" dirty="0"/>
          </a:p>
        </p:txBody>
      </p:sp>
      <p:sp>
        <p:nvSpPr>
          <p:cNvPr id="4" name="Slide Number Placeholder 3"/>
          <p:cNvSpPr>
            <a:spLocks noGrp="1"/>
          </p:cNvSpPr>
          <p:nvPr>
            <p:ph type="sldNum" sz="quarter" idx="10"/>
          </p:nvPr>
        </p:nvSpPr>
        <p:spPr/>
        <p:txBody>
          <a:bodyPr/>
          <a:lstStyle/>
          <a:p>
            <a:fld id="{045D25D8-F119-4ABB-9544-C3ACA9765253}" type="slidenum">
              <a:rPr lang="en-US" smtClean="0"/>
              <a:pPr/>
              <a:t>24</a:t>
            </a:fld>
            <a:endParaRPr lang="en-US"/>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21920" y="2080878"/>
            <a:ext cx="2621280" cy="2763532"/>
          </a:xfrm>
          <a:prstGeom prst="rect">
            <a:avLst/>
          </a:prstGeom>
          <a:ln>
            <a:solidFill>
              <a:schemeClr val="tx1"/>
            </a:solidFill>
          </a:ln>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2819400" y="2080878"/>
            <a:ext cx="6416244" cy="2027873"/>
          </a:xfrm>
          <a:prstGeom prst="rect">
            <a:avLst/>
          </a:prstGeom>
          <a:ln>
            <a:solidFill>
              <a:schemeClr val="tx1"/>
            </a:solidFill>
          </a:ln>
        </p:spPr>
      </p:pic>
    </p:spTree>
    <p:extLst>
      <p:ext uri="{BB962C8B-B14F-4D97-AF65-F5344CB8AC3E}">
        <p14:creationId xmlns:p14="http://schemas.microsoft.com/office/powerpoint/2010/main" val="37778772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Assessment </a:t>
            </a:r>
            <a:r>
              <a:rPr lang="en-US" smtClean="0"/>
              <a:t>Results</a:t>
            </a:r>
            <a:endParaRPr lang="en-US"/>
          </a:p>
        </p:txBody>
      </p:sp>
      <p:sp>
        <p:nvSpPr>
          <p:cNvPr id="3" name="Content Placeholder 2"/>
          <p:cNvSpPr>
            <a:spLocks noGrp="1"/>
          </p:cNvSpPr>
          <p:nvPr>
            <p:ph idx="1"/>
          </p:nvPr>
        </p:nvSpPr>
        <p:spPr>
          <a:xfrm>
            <a:off x="274320" y="2590800"/>
            <a:ext cx="8564880" cy="3208132"/>
          </a:xfrm>
        </p:spPr>
        <p:txBody>
          <a:bodyPr/>
          <a:lstStyle/>
          <a:p>
            <a:r>
              <a:rPr lang="en-US" dirty="0" smtClean="0"/>
              <a:t>The worksheet had given teams criteria for information source evaluation </a:t>
            </a:r>
            <a:br>
              <a:rPr lang="en-US" dirty="0" smtClean="0"/>
            </a:br>
            <a:r>
              <a:rPr lang="en-US" dirty="0" smtClean="0"/>
              <a:t>-&gt; The </a:t>
            </a:r>
            <a:r>
              <a:rPr lang="en-US" dirty="0"/>
              <a:t>majority of teams (over 90%) were able to address at least one suggested criterion </a:t>
            </a:r>
          </a:p>
          <a:p>
            <a:r>
              <a:rPr lang="en-US" dirty="0" smtClean="0"/>
              <a:t>Even though the worksheet had given the options to use an online source outside the Libraries’ databases, most teams (75%) located a source about their firms in a Libraries’ database</a:t>
            </a:r>
          </a:p>
        </p:txBody>
      </p:sp>
      <p:sp>
        <p:nvSpPr>
          <p:cNvPr id="4" name="Slide Number Placeholder 3"/>
          <p:cNvSpPr>
            <a:spLocks noGrp="1"/>
          </p:cNvSpPr>
          <p:nvPr>
            <p:ph type="sldNum" sz="quarter" idx="10"/>
          </p:nvPr>
        </p:nvSpPr>
        <p:spPr/>
        <p:txBody>
          <a:bodyPr/>
          <a:lstStyle/>
          <a:p>
            <a:fld id="{045D25D8-F119-4ABB-9544-C3ACA9765253}" type="slidenum">
              <a:rPr lang="en-US" smtClean="0"/>
              <a:pPr/>
              <a:t>25</a:t>
            </a:fld>
            <a:endParaRPr lang="en-US"/>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0" y="1143000"/>
            <a:ext cx="9144000" cy="1551194"/>
          </a:xfrm>
          <a:prstGeom prst="rect">
            <a:avLst/>
          </a:prstGeom>
        </p:spPr>
      </p:pic>
    </p:spTree>
    <p:extLst>
      <p:ext uri="{BB962C8B-B14F-4D97-AF65-F5344CB8AC3E}">
        <p14:creationId xmlns:p14="http://schemas.microsoft.com/office/powerpoint/2010/main" val="27065627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SWOT</a:t>
            </a:r>
            <a:r>
              <a:rPr lang="en-US" dirty="0" smtClean="0"/>
              <a:t> Terms</a:t>
            </a:r>
            <a:endParaRPr lang="en-US" dirty="0"/>
          </a:p>
        </p:txBody>
      </p:sp>
      <p:sp>
        <p:nvSpPr>
          <p:cNvPr id="3" name="Content Placeholder 2"/>
          <p:cNvSpPr>
            <a:spLocks noGrp="1"/>
          </p:cNvSpPr>
          <p:nvPr>
            <p:ph idx="1"/>
          </p:nvPr>
        </p:nvSpPr>
        <p:spPr>
          <a:xfrm>
            <a:off x="152400" y="1523999"/>
            <a:ext cx="8770892" cy="4572001"/>
          </a:xfrm>
        </p:spPr>
        <p:txBody>
          <a:bodyPr/>
          <a:lstStyle/>
          <a:p>
            <a:pPr marL="0" indent="0" algn="ctr">
              <a:spcBef>
                <a:spcPts val="3600"/>
              </a:spcBef>
              <a:buNone/>
            </a:pPr>
            <a:r>
              <a:rPr lang="en-US" dirty="0" smtClean="0"/>
              <a:t>Factors </a:t>
            </a:r>
            <a:r>
              <a:rPr lang="en-US" dirty="0"/>
              <a:t>of the </a:t>
            </a:r>
            <a:r>
              <a:rPr lang="en-US" dirty="0" smtClean="0"/>
              <a:t>Outlined Instructional Strategies</a:t>
            </a:r>
          </a:p>
          <a:p>
            <a:pPr marL="0" indent="0" algn="ctr">
              <a:spcBef>
                <a:spcPts val="3600"/>
              </a:spcBef>
              <a:buNone/>
            </a:pPr>
            <a:r>
              <a:rPr lang="en-US" sz="3200" dirty="0" smtClean="0"/>
              <a:t>S</a:t>
            </a:r>
            <a:r>
              <a:rPr lang="en-US" sz="2400" dirty="0" smtClean="0"/>
              <a:t>trengths</a:t>
            </a:r>
            <a:r>
              <a:rPr lang="en-US" sz="2400" b="0" dirty="0" smtClean="0"/>
              <a:t> = Positive Factors		</a:t>
            </a:r>
            <a:r>
              <a:rPr lang="en-US" sz="3200" dirty="0" smtClean="0"/>
              <a:t>W</a:t>
            </a:r>
            <a:r>
              <a:rPr lang="en-US" sz="2400" dirty="0" smtClean="0"/>
              <a:t>eaknesses </a:t>
            </a:r>
            <a:r>
              <a:rPr lang="en-US" sz="2400" b="0" dirty="0" smtClean="0"/>
              <a:t>= Negative Factors</a:t>
            </a:r>
          </a:p>
          <a:p>
            <a:pPr marL="0" indent="0" algn="ctr">
              <a:spcBef>
                <a:spcPts val="3600"/>
              </a:spcBef>
              <a:buNone/>
            </a:pPr>
            <a:endParaRPr lang="en-US" sz="800" dirty="0" smtClean="0"/>
          </a:p>
          <a:p>
            <a:pPr marL="0" indent="0" algn="ctr">
              <a:spcBef>
                <a:spcPts val="600"/>
              </a:spcBef>
              <a:buNone/>
            </a:pPr>
            <a:r>
              <a:rPr lang="en-US" dirty="0" smtClean="0"/>
              <a:t>Factors that Large-Enrollment Classes</a:t>
            </a:r>
          </a:p>
          <a:p>
            <a:pPr marL="0" indent="0" algn="ctr">
              <a:spcBef>
                <a:spcPts val="600"/>
              </a:spcBef>
              <a:buNone/>
            </a:pPr>
            <a:r>
              <a:rPr lang="en-US" dirty="0" smtClean="0"/>
              <a:t>Present to Library Instruction</a:t>
            </a:r>
          </a:p>
          <a:p>
            <a:pPr marL="0" indent="0" algn="ctr">
              <a:spcBef>
                <a:spcPts val="3600"/>
              </a:spcBef>
              <a:buNone/>
            </a:pPr>
            <a:r>
              <a:rPr lang="en-US" sz="3200" dirty="0" smtClean="0"/>
              <a:t>O</a:t>
            </a:r>
            <a:r>
              <a:rPr lang="en-US" sz="2400" dirty="0" smtClean="0"/>
              <a:t>pportunities</a:t>
            </a:r>
            <a:r>
              <a:rPr lang="en-US" sz="2400" b="0" dirty="0" smtClean="0"/>
              <a:t> = Positive Factors</a:t>
            </a:r>
            <a:r>
              <a:rPr lang="en-US" sz="2400" b="0" dirty="0"/>
              <a:t>	</a:t>
            </a:r>
            <a:r>
              <a:rPr lang="en-US" sz="3200" dirty="0" smtClean="0"/>
              <a:t>T</a:t>
            </a:r>
            <a:r>
              <a:rPr lang="en-US" sz="2400" dirty="0" smtClean="0"/>
              <a:t>hreats</a:t>
            </a:r>
            <a:r>
              <a:rPr lang="en-US" sz="2400" b="0" dirty="0" smtClean="0"/>
              <a:t> = Negative Factors</a:t>
            </a:r>
            <a:endParaRPr lang="en-US" b="0" dirty="0">
              <a:solidFill>
                <a:srgbClr val="000000"/>
              </a:solidFill>
              <a:latin typeface="Franklin Gothic Book" panose="020B0503020102020204" pitchFamily="34" charset="0"/>
            </a:endParaRPr>
          </a:p>
        </p:txBody>
      </p:sp>
      <p:sp>
        <p:nvSpPr>
          <p:cNvPr id="4" name="Slide Number Placeholder 3"/>
          <p:cNvSpPr>
            <a:spLocks noGrp="1"/>
          </p:cNvSpPr>
          <p:nvPr>
            <p:ph type="sldNum" sz="quarter" idx="10"/>
          </p:nvPr>
        </p:nvSpPr>
        <p:spPr/>
        <p:txBody>
          <a:bodyPr/>
          <a:lstStyle/>
          <a:p>
            <a:fld id="{045D25D8-F119-4ABB-9544-C3ACA9765253}" type="slidenum">
              <a:rPr lang="en-US" smtClean="0"/>
              <a:pPr/>
              <a:t>26</a:t>
            </a:fld>
            <a:endParaRPr lang="en-US" dirty="0"/>
          </a:p>
        </p:txBody>
      </p:sp>
    </p:spTree>
    <p:extLst>
      <p:ext uri="{BB962C8B-B14F-4D97-AF65-F5344CB8AC3E}">
        <p14:creationId xmlns:p14="http://schemas.microsoft.com/office/powerpoint/2010/main" val="42787183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Strengths &amp; </a:t>
            </a:r>
            <a:r>
              <a:rPr lang="en-US" dirty="0" smtClean="0"/>
              <a:t>Weaknesses</a:t>
            </a:r>
            <a:endParaRPr lang="en-US" dirty="0"/>
          </a:p>
        </p:txBody>
      </p:sp>
      <p:sp>
        <p:nvSpPr>
          <p:cNvPr id="3" name="Content Placeholder 2"/>
          <p:cNvSpPr>
            <a:spLocks noGrp="1"/>
          </p:cNvSpPr>
          <p:nvPr>
            <p:ph idx="1"/>
          </p:nvPr>
        </p:nvSpPr>
        <p:spPr>
          <a:xfrm>
            <a:off x="274320" y="1631950"/>
            <a:ext cx="8793480" cy="4724401"/>
          </a:xfrm>
        </p:spPr>
        <p:txBody>
          <a:bodyPr/>
          <a:lstStyle/>
          <a:p>
            <a:pPr marL="0" lvl="0" indent="0" algn="ctr">
              <a:spcBef>
                <a:spcPts val="3600"/>
              </a:spcBef>
              <a:buClr>
                <a:srgbClr val="F26522"/>
              </a:buClr>
              <a:buNone/>
            </a:pPr>
            <a:r>
              <a:rPr lang="en-US" dirty="0" smtClean="0">
                <a:solidFill>
                  <a:srgbClr val="333333"/>
                </a:solidFill>
              </a:rPr>
              <a:t>Factors </a:t>
            </a:r>
            <a:r>
              <a:rPr lang="en-US" dirty="0">
                <a:solidFill>
                  <a:srgbClr val="333333"/>
                </a:solidFill>
              </a:rPr>
              <a:t>of the Outlined Instructional Strategies</a:t>
            </a:r>
          </a:p>
          <a:p>
            <a:pPr marL="0" lvl="0" indent="0" algn="ctr">
              <a:spcBef>
                <a:spcPts val="3600"/>
              </a:spcBef>
              <a:buClr>
                <a:srgbClr val="F26522"/>
              </a:buClr>
              <a:buNone/>
            </a:pPr>
            <a:r>
              <a:rPr lang="en-US" sz="3200" dirty="0">
                <a:solidFill>
                  <a:srgbClr val="333333"/>
                </a:solidFill>
              </a:rPr>
              <a:t>S</a:t>
            </a:r>
            <a:r>
              <a:rPr lang="en-US" sz="2400" dirty="0">
                <a:solidFill>
                  <a:srgbClr val="333333"/>
                </a:solidFill>
              </a:rPr>
              <a:t>trengths</a:t>
            </a:r>
            <a:r>
              <a:rPr lang="en-US" sz="2400" b="0" dirty="0">
                <a:solidFill>
                  <a:srgbClr val="333333"/>
                </a:solidFill>
              </a:rPr>
              <a:t> = Positive Factors		</a:t>
            </a:r>
            <a:r>
              <a:rPr lang="en-US" sz="3200" dirty="0">
                <a:solidFill>
                  <a:srgbClr val="333333"/>
                </a:solidFill>
              </a:rPr>
              <a:t>W</a:t>
            </a:r>
            <a:r>
              <a:rPr lang="en-US" sz="2400" dirty="0">
                <a:solidFill>
                  <a:srgbClr val="333333"/>
                </a:solidFill>
              </a:rPr>
              <a:t>eaknesses </a:t>
            </a:r>
            <a:r>
              <a:rPr lang="en-US" sz="2400" b="0" dirty="0">
                <a:solidFill>
                  <a:srgbClr val="333333"/>
                </a:solidFill>
              </a:rPr>
              <a:t>= Negative </a:t>
            </a:r>
            <a:r>
              <a:rPr lang="en-US" sz="2400" b="0" dirty="0" smtClean="0">
                <a:solidFill>
                  <a:srgbClr val="333333"/>
                </a:solidFill>
              </a:rPr>
              <a:t>Factors</a:t>
            </a:r>
          </a:p>
          <a:p>
            <a:pPr>
              <a:spcBef>
                <a:spcPts val="3600"/>
              </a:spcBef>
            </a:pPr>
            <a:endParaRPr lang="en-US" sz="200" dirty="0" smtClean="0"/>
          </a:p>
          <a:p>
            <a:pPr>
              <a:spcBef>
                <a:spcPts val="3600"/>
              </a:spcBef>
            </a:pPr>
            <a:r>
              <a:rPr lang="en-US" sz="2400" b="0" dirty="0" smtClean="0"/>
              <a:t>Brainstorm &amp; discuss Strengths &amp; Weaknesses, as well as Suggestions for Improving Instructional Approach</a:t>
            </a:r>
          </a:p>
          <a:p>
            <a:pPr>
              <a:spcBef>
                <a:spcPts val="3600"/>
              </a:spcBef>
            </a:pPr>
            <a:r>
              <a:rPr lang="en-US" sz="2400" b="0" dirty="0" smtClean="0"/>
              <a:t>Be prepared to share your thoughts with the rest of the presentation participants</a:t>
            </a:r>
            <a:endParaRPr lang="en-US" sz="2400" b="0" dirty="0"/>
          </a:p>
        </p:txBody>
      </p:sp>
      <p:sp>
        <p:nvSpPr>
          <p:cNvPr id="4" name="Slide Number Placeholder 3"/>
          <p:cNvSpPr>
            <a:spLocks noGrp="1"/>
          </p:cNvSpPr>
          <p:nvPr>
            <p:ph type="sldNum" sz="quarter" idx="10"/>
          </p:nvPr>
        </p:nvSpPr>
        <p:spPr/>
        <p:txBody>
          <a:bodyPr/>
          <a:lstStyle/>
          <a:p>
            <a:fld id="{045D25D8-F119-4ABB-9544-C3ACA9765253}" type="slidenum">
              <a:rPr lang="en-US" smtClean="0"/>
              <a:pPr/>
              <a:t>27</a:t>
            </a:fld>
            <a:endParaRPr lang="en-US"/>
          </a:p>
        </p:txBody>
      </p:sp>
    </p:spTree>
    <p:extLst>
      <p:ext uri="{BB962C8B-B14F-4D97-AF65-F5344CB8AC3E}">
        <p14:creationId xmlns:p14="http://schemas.microsoft.com/office/powerpoint/2010/main" val="25927099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1523999"/>
            <a:ext cx="8564880" cy="4572001"/>
          </a:xfrm>
        </p:spPr>
        <p:txBody>
          <a:bodyPr/>
          <a:lstStyle/>
          <a:p>
            <a:pPr>
              <a:spcBef>
                <a:spcPts val="3600"/>
              </a:spcBef>
            </a:pPr>
            <a:r>
              <a:rPr lang="en-US" sz="2400" dirty="0"/>
              <a:t>Rely on Your </a:t>
            </a:r>
            <a:r>
              <a:rPr lang="en-US" sz="2400" dirty="0" smtClean="0"/>
              <a:t>Team</a:t>
            </a:r>
          </a:p>
          <a:p>
            <a:pPr>
              <a:spcBef>
                <a:spcPts val="3600"/>
              </a:spcBef>
            </a:pPr>
            <a:r>
              <a:rPr lang="en-US" sz="2400" dirty="0"/>
              <a:t>Get Faculty </a:t>
            </a:r>
            <a:r>
              <a:rPr lang="en-US" sz="2400" dirty="0" smtClean="0"/>
              <a:t>Support</a:t>
            </a:r>
          </a:p>
          <a:p>
            <a:pPr>
              <a:spcBef>
                <a:spcPts val="3600"/>
              </a:spcBef>
            </a:pPr>
            <a:r>
              <a:rPr lang="en-US" sz="2400" dirty="0"/>
              <a:t>Plan </a:t>
            </a:r>
            <a:r>
              <a:rPr lang="en-US" sz="2400" dirty="0" smtClean="0"/>
              <a:t>Carefully</a:t>
            </a:r>
          </a:p>
          <a:p>
            <a:pPr>
              <a:spcBef>
                <a:spcPts val="3600"/>
              </a:spcBef>
            </a:pPr>
            <a:r>
              <a:rPr lang="en-US" sz="2400" dirty="0"/>
              <a:t>Have Realistic </a:t>
            </a:r>
            <a:r>
              <a:rPr lang="en-US" sz="2400" dirty="0" smtClean="0"/>
              <a:t>Expectations</a:t>
            </a:r>
          </a:p>
          <a:p>
            <a:pPr>
              <a:spcBef>
                <a:spcPts val="3600"/>
              </a:spcBef>
            </a:pPr>
            <a:r>
              <a:rPr lang="en-US" sz="2400" dirty="0"/>
              <a:t>Know the Limitations of </a:t>
            </a:r>
            <a:r>
              <a:rPr lang="en-US" sz="2400" dirty="0" smtClean="0"/>
              <a:t>Assessment</a:t>
            </a:r>
            <a:endParaRPr lang="en-US" sz="2400" dirty="0"/>
          </a:p>
        </p:txBody>
      </p:sp>
      <p:sp>
        <p:nvSpPr>
          <p:cNvPr id="4" name="Slide Number Placeholder 3"/>
          <p:cNvSpPr>
            <a:spLocks noGrp="1"/>
          </p:cNvSpPr>
          <p:nvPr>
            <p:ph type="sldNum" sz="quarter" idx="10"/>
          </p:nvPr>
        </p:nvSpPr>
        <p:spPr/>
        <p:txBody>
          <a:bodyPr/>
          <a:lstStyle/>
          <a:p>
            <a:fld id="{045D25D8-F119-4ABB-9544-C3ACA9765253}" type="slidenum">
              <a:rPr lang="en-US" smtClean="0"/>
              <a:pPr/>
              <a:t>28</a:t>
            </a:fld>
            <a:endParaRPr lang="en-US"/>
          </a:p>
        </p:txBody>
      </p:sp>
      <p:sp>
        <p:nvSpPr>
          <p:cNvPr id="5" name="Title 4"/>
          <p:cNvSpPr>
            <a:spLocks noGrp="1"/>
          </p:cNvSpPr>
          <p:nvPr>
            <p:ph type="title"/>
          </p:nvPr>
        </p:nvSpPr>
        <p:spPr/>
        <p:txBody>
          <a:bodyPr/>
          <a:lstStyle/>
          <a:p>
            <a:r>
              <a:rPr lang="en-US" dirty="0" smtClean="0"/>
              <a:t>Recommendations</a:t>
            </a:r>
            <a:endParaRPr lang="en-US" dirty="0"/>
          </a:p>
        </p:txBody>
      </p:sp>
    </p:spTree>
    <p:extLst>
      <p:ext uri="{BB962C8B-B14F-4D97-AF65-F5344CB8AC3E}">
        <p14:creationId xmlns:p14="http://schemas.microsoft.com/office/powerpoint/2010/main" val="576363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Consider Adapting Instructional </a:t>
            </a:r>
            <a:r>
              <a:rPr lang="en-US" sz="3200" dirty="0" smtClean="0"/>
              <a:t>Approach</a:t>
            </a:r>
            <a:endParaRPr lang="en-US" sz="3200" dirty="0"/>
          </a:p>
        </p:txBody>
      </p:sp>
      <p:sp>
        <p:nvSpPr>
          <p:cNvPr id="3" name="Content Placeholder 2"/>
          <p:cNvSpPr>
            <a:spLocks noGrp="1"/>
          </p:cNvSpPr>
          <p:nvPr>
            <p:ph idx="1"/>
          </p:nvPr>
        </p:nvSpPr>
        <p:spPr>
          <a:xfrm>
            <a:off x="274320" y="1523999"/>
            <a:ext cx="8564880" cy="4572001"/>
          </a:xfrm>
        </p:spPr>
        <p:txBody>
          <a:bodyPr/>
          <a:lstStyle/>
          <a:p>
            <a:pPr>
              <a:spcBef>
                <a:spcPts val="4200"/>
              </a:spcBef>
            </a:pPr>
            <a:r>
              <a:rPr lang="en-US" b="0" dirty="0" smtClean="0"/>
              <a:t>We hope that you will leave this session with a few new instruction or assessment ideas, or even inspiration to adapt the outlined approach for use in your own instruction</a:t>
            </a:r>
            <a:r>
              <a:rPr lang="en-US" b="0" dirty="0"/>
              <a:t>.</a:t>
            </a:r>
            <a:endParaRPr lang="en-US" b="0" dirty="0" smtClean="0"/>
          </a:p>
        </p:txBody>
      </p:sp>
      <p:sp>
        <p:nvSpPr>
          <p:cNvPr id="4" name="Slide Number Placeholder 3"/>
          <p:cNvSpPr>
            <a:spLocks noGrp="1"/>
          </p:cNvSpPr>
          <p:nvPr>
            <p:ph type="sldNum" sz="quarter" idx="10"/>
          </p:nvPr>
        </p:nvSpPr>
        <p:spPr/>
        <p:txBody>
          <a:bodyPr/>
          <a:lstStyle/>
          <a:p>
            <a:fld id="{045D25D8-F119-4ABB-9544-C3ACA9765253}" type="slidenum">
              <a:rPr lang="en-US" smtClean="0"/>
              <a:pPr/>
              <a:t>29</a:t>
            </a:fld>
            <a:endParaRPr lang="en-US"/>
          </a:p>
        </p:txBody>
      </p:sp>
    </p:spTree>
    <p:extLst>
      <p:ext uri="{BB962C8B-B14F-4D97-AF65-F5344CB8AC3E}">
        <p14:creationId xmlns:p14="http://schemas.microsoft.com/office/powerpoint/2010/main" val="575329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SWOT</a:t>
            </a:r>
            <a:r>
              <a:rPr lang="en-US" dirty="0"/>
              <a:t> ANALYSIS</a:t>
            </a:r>
          </a:p>
        </p:txBody>
      </p:sp>
      <p:sp>
        <p:nvSpPr>
          <p:cNvPr id="3" name="Content Placeholder 2"/>
          <p:cNvSpPr>
            <a:spLocks noGrp="1"/>
          </p:cNvSpPr>
          <p:nvPr>
            <p:ph idx="1"/>
          </p:nvPr>
        </p:nvSpPr>
        <p:spPr>
          <a:xfrm>
            <a:off x="274320" y="1523999"/>
            <a:ext cx="8564880" cy="4572001"/>
          </a:xfrm>
        </p:spPr>
        <p:txBody>
          <a:bodyPr/>
          <a:lstStyle/>
          <a:p>
            <a:pPr marL="0" indent="0">
              <a:spcBef>
                <a:spcPts val="3600"/>
              </a:spcBef>
              <a:buNone/>
            </a:pPr>
            <a:r>
              <a:rPr lang="en-US" sz="3600" dirty="0"/>
              <a:t>“</a:t>
            </a:r>
            <a:r>
              <a:rPr lang="en-US" sz="3600" dirty="0" err="1"/>
              <a:t>SWOT</a:t>
            </a:r>
            <a:r>
              <a:rPr lang="en-US" sz="3600" dirty="0"/>
              <a:t> analysis is a strategic planning tool for identifying and understanding the strengths, weaknesses, opportunities, and threats affecting a business, project or situation</a:t>
            </a:r>
            <a:r>
              <a:rPr lang="en-US" sz="3600" dirty="0" smtClean="0"/>
              <a:t>.”</a:t>
            </a:r>
          </a:p>
          <a:p>
            <a:endParaRPr lang="en-US" sz="2400" b="0" dirty="0">
              <a:solidFill>
                <a:srgbClr val="000000"/>
              </a:solidFill>
              <a:latin typeface="Franklin Gothic Book" panose="020B0503020102020204" pitchFamily="34" charset="0"/>
            </a:endParaRPr>
          </a:p>
          <a:p>
            <a:pPr marL="0" indent="0">
              <a:buNone/>
            </a:pPr>
            <a:r>
              <a:rPr lang="en-US" sz="1600" b="0" dirty="0" smtClean="0">
                <a:solidFill>
                  <a:srgbClr val="000000"/>
                </a:solidFill>
                <a:latin typeface="Franklin Gothic Book" panose="020B0503020102020204" pitchFamily="34" charset="0"/>
              </a:rPr>
              <a:t>Webster</a:t>
            </a:r>
            <a:r>
              <a:rPr lang="en-US" sz="1600" b="0" dirty="0">
                <a:solidFill>
                  <a:srgbClr val="000000"/>
                </a:solidFill>
                <a:latin typeface="Franklin Gothic Book" panose="020B0503020102020204" pitchFamily="34" charset="0"/>
              </a:rPr>
              <a:t>, Martin. (2014, May 25). </a:t>
            </a:r>
            <a:r>
              <a:rPr lang="en-US" sz="1600" b="0" i="1" dirty="0">
                <a:solidFill>
                  <a:srgbClr val="000000"/>
                </a:solidFill>
                <a:latin typeface="Franklin Gothic Book" panose="020B0503020102020204" pitchFamily="34" charset="0"/>
              </a:rPr>
              <a:t>How to Use a </a:t>
            </a:r>
            <a:r>
              <a:rPr lang="en-US" sz="1600" b="0" i="1" dirty="0" err="1">
                <a:solidFill>
                  <a:srgbClr val="000000"/>
                </a:solidFill>
                <a:latin typeface="Franklin Gothic Book" panose="020B0503020102020204" pitchFamily="34" charset="0"/>
              </a:rPr>
              <a:t>SWOT</a:t>
            </a:r>
            <a:r>
              <a:rPr lang="en-US" sz="1600" b="0" i="1" dirty="0">
                <a:solidFill>
                  <a:srgbClr val="000000"/>
                </a:solidFill>
                <a:latin typeface="Franklin Gothic Book" panose="020B0503020102020204" pitchFamily="34" charset="0"/>
              </a:rPr>
              <a:t> Analysis ― A Perfect </a:t>
            </a:r>
            <a:r>
              <a:rPr lang="en-US" sz="1600" b="0" i="1" dirty="0" err="1">
                <a:solidFill>
                  <a:srgbClr val="000000"/>
                </a:solidFill>
                <a:latin typeface="Franklin Gothic Book" panose="020B0503020102020204" pitchFamily="34" charset="0"/>
              </a:rPr>
              <a:t>SWOT</a:t>
            </a:r>
            <a:r>
              <a:rPr lang="en-US" sz="1600" b="0" i="1" dirty="0">
                <a:solidFill>
                  <a:srgbClr val="000000"/>
                </a:solidFill>
                <a:latin typeface="Franklin Gothic Book" panose="020B0503020102020204" pitchFamily="34" charset="0"/>
              </a:rPr>
              <a:t> </a:t>
            </a:r>
            <a:r>
              <a:rPr lang="en-US" sz="1600" b="0" i="1" dirty="0" smtClean="0">
                <a:solidFill>
                  <a:srgbClr val="000000"/>
                </a:solidFill>
                <a:latin typeface="Franklin Gothic Book" panose="020B0503020102020204" pitchFamily="34" charset="0"/>
              </a:rPr>
              <a:t>	Analysis </a:t>
            </a:r>
            <a:r>
              <a:rPr lang="en-US" sz="1600" b="0" i="1" dirty="0">
                <a:solidFill>
                  <a:srgbClr val="000000"/>
                </a:solidFill>
                <a:latin typeface="Franklin Gothic Book" panose="020B0503020102020204" pitchFamily="34" charset="0"/>
              </a:rPr>
              <a:t>Example</a:t>
            </a:r>
            <a:r>
              <a:rPr lang="en-US" sz="1600" b="0" dirty="0">
                <a:solidFill>
                  <a:srgbClr val="000000"/>
                </a:solidFill>
                <a:latin typeface="Franklin Gothic Book" panose="020B0503020102020204" pitchFamily="34" charset="0"/>
              </a:rPr>
              <a:t>. Retrieved </a:t>
            </a:r>
            <a:r>
              <a:rPr lang="en-US" sz="1600" b="0" dirty="0" smtClean="0">
                <a:solidFill>
                  <a:srgbClr val="000000"/>
                </a:solidFill>
                <a:latin typeface="Franklin Gothic Book" panose="020B0503020102020204" pitchFamily="34" charset="0"/>
              </a:rPr>
              <a:t>from							 </a:t>
            </a:r>
            <a:r>
              <a:rPr lang="en-US" sz="1600" b="0" dirty="0">
                <a:solidFill>
                  <a:srgbClr val="000000"/>
                </a:solidFill>
                <a:latin typeface="Franklin Gothic Book" panose="020B0503020102020204" pitchFamily="34" charset="0"/>
                <a:hlinkClick r:id="rId2"/>
              </a:rPr>
              <a:t>http://www.leadershipthoughts.com/how-to-use-a-swot-analysis</a:t>
            </a:r>
            <a:r>
              <a:rPr lang="en-US" sz="1600" b="0" dirty="0" smtClean="0">
                <a:solidFill>
                  <a:srgbClr val="000000"/>
                </a:solidFill>
                <a:latin typeface="Franklin Gothic Book" panose="020B0503020102020204" pitchFamily="34" charset="0"/>
                <a:hlinkClick r:id="rId2"/>
              </a:rPr>
              <a:t>/</a:t>
            </a:r>
            <a:endParaRPr lang="en-US" sz="1600" dirty="0"/>
          </a:p>
        </p:txBody>
      </p:sp>
      <p:sp>
        <p:nvSpPr>
          <p:cNvPr id="4" name="Slide Number Placeholder 3"/>
          <p:cNvSpPr>
            <a:spLocks noGrp="1"/>
          </p:cNvSpPr>
          <p:nvPr>
            <p:ph type="sldNum" sz="quarter" idx="10"/>
          </p:nvPr>
        </p:nvSpPr>
        <p:spPr/>
        <p:txBody>
          <a:bodyPr/>
          <a:lstStyle/>
          <a:p>
            <a:fld id="{045D25D8-F119-4ABB-9544-C3ACA9765253}" type="slidenum">
              <a:rPr lang="en-US" smtClean="0"/>
              <a:pPr/>
              <a:t>3</a:t>
            </a:fld>
            <a:endParaRPr lang="en-US"/>
          </a:p>
        </p:txBody>
      </p:sp>
    </p:spTree>
    <p:extLst>
      <p:ext uri="{BB962C8B-B14F-4D97-AF65-F5344CB8AC3E}">
        <p14:creationId xmlns:p14="http://schemas.microsoft.com/office/powerpoint/2010/main" val="35772983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2209800"/>
            <a:ext cx="2697480" cy="838200"/>
          </a:xfrm>
        </p:spPr>
        <p:txBody>
          <a:bodyPr/>
          <a:lstStyle/>
          <a:p>
            <a:r>
              <a:rPr lang="en-US" dirty="0" smtClean="0"/>
              <a:t>Thank You!</a:t>
            </a:r>
            <a:endParaRPr lang="en-US" dirty="0"/>
          </a:p>
        </p:txBody>
      </p:sp>
      <p:sp>
        <p:nvSpPr>
          <p:cNvPr id="4" name="Slide Number Placeholder 3"/>
          <p:cNvSpPr>
            <a:spLocks noGrp="1"/>
          </p:cNvSpPr>
          <p:nvPr>
            <p:ph type="sldNum" sz="quarter" idx="10"/>
          </p:nvPr>
        </p:nvSpPr>
        <p:spPr/>
        <p:txBody>
          <a:bodyPr/>
          <a:lstStyle/>
          <a:p>
            <a:fld id="{045D25D8-F119-4ABB-9544-C3ACA9765253}" type="slidenum">
              <a:rPr lang="en-US" smtClean="0"/>
              <a:pPr/>
              <a:t>30</a:t>
            </a:fld>
            <a:endParaRPr lang="en-US" dirty="0"/>
          </a:p>
        </p:txBody>
      </p:sp>
    </p:spTree>
    <p:extLst>
      <p:ext uri="{BB962C8B-B14F-4D97-AF65-F5344CB8AC3E}">
        <p14:creationId xmlns:p14="http://schemas.microsoft.com/office/powerpoint/2010/main" val="1466495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SWOT</a:t>
            </a:r>
            <a:r>
              <a:rPr lang="en-US" dirty="0" smtClean="0"/>
              <a:t> Terms</a:t>
            </a:r>
            <a:endParaRPr lang="en-US" dirty="0"/>
          </a:p>
        </p:txBody>
      </p:sp>
      <p:sp>
        <p:nvSpPr>
          <p:cNvPr id="3" name="Content Placeholder 2"/>
          <p:cNvSpPr>
            <a:spLocks noGrp="1"/>
          </p:cNvSpPr>
          <p:nvPr>
            <p:ph idx="1"/>
          </p:nvPr>
        </p:nvSpPr>
        <p:spPr>
          <a:xfrm>
            <a:off x="152400" y="1523999"/>
            <a:ext cx="8770892" cy="4572001"/>
          </a:xfrm>
        </p:spPr>
        <p:txBody>
          <a:bodyPr/>
          <a:lstStyle/>
          <a:p>
            <a:pPr marL="0" indent="0" algn="ctr">
              <a:spcBef>
                <a:spcPts val="3600"/>
              </a:spcBef>
              <a:buNone/>
            </a:pPr>
            <a:r>
              <a:rPr lang="en-US" dirty="0" smtClean="0"/>
              <a:t>Factors </a:t>
            </a:r>
            <a:r>
              <a:rPr lang="en-US" dirty="0"/>
              <a:t>of the </a:t>
            </a:r>
            <a:r>
              <a:rPr lang="en-US" dirty="0" smtClean="0"/>
              <a:t>Outlined Instructional Strategies</a:t>
            </a:r>
          </a:p>
          <a:p>
            <a:pPr marL="0" indent="0" algn="ctr">
              <a:spcBef>
                <a:spcPts val="3600"/>
              </a:spcBef>
              <a:buNone/>
            </a:pPr>
            <a:r>
              <a:rPr lang="en-US" sz="3200" dirty="0" smtClean="0"/>
              <a:t>S</a:t>
            </a:r>
            <a:r>
              <a:rPr lang="en-US" sz="2400" dirty="0" smtClean="0"/>
              <a:t>trengths</a:t>
            </a:r>
            <a:r>
              <a:rPr lang="en-US" sz="2400" b="0" dirty="0" smtClean="0"/>
              <a:t> = Positive Factors		</a:t>
            </a:r>
            <a:r>
              <a:rPr lang="en-US" sz="3200" dirty="0" smtClean="0"/>
              <a:t>W</a:t>
            </a:r>
            <a:r>
              <a:rPr lang="en-US" sz="2400" dirty="0" smtClean="0"/>
              <a:t>eaknesses </a:t>
            </a:r>
            <a:r>
              <a:rPr lang="en-US" sz="2400" b="0" dirty="0" smtClean="0"/>
              <a:t>= Negative Factors</a:t>
            </a:r>
          </a:p>
          <a:p>
            <a:pPr marL="0" indent="0" algn="ctr">
              <a:spcBef>
                <a:spcPts val="3600"/>
              </a:spcBef>
              <a:buNone/>
            </a:pPr>
            <a:endParaRPr lang="en-US" sz="800" dirty="0" smtClean="0"/>
          </a:p>
          <a:p>
            <a:pPr marL="0" indent="0" algn="ctr">
              <a:spcBef>
                <a:spcPts val="600"/>
              </a:spcBef>
              <a:buNone/>
            </a:pPr>
            <a:r>
              <a:rPr lang="en-US" dirty="0" smtClean="0"/>
              <a:t>Factors that Large-Enrollment Classes</a:t>
            </a:r>
          </a:p>
          <a:p>
            <a:pPr marL="0" indent="0" algn="ctr">
              <a:spcBef>
                <a:spcPts val="600"/>
              </a:spcBef>
              <a:buNone/>
            </a:pPr>
            <a:r>
              <a:rPr lang="en-US" dirty="0" smtClean="0"/>
              <a:t>Present to Library Instruction</a:t>
            </a:r>
          </a:p>
          <a:p>
            <a:pPr marL="0" indent="0" algn="ctr">
              <a:spcBef>
                <a:spcPts val="3600"/>
              </a:spcBef>
              <a:buNone/>
            </a:pPr>
            <a:r>
              <a:rPr lang="en-US" sz="3200" dirty="0" smtClean="0"/>
              <a:t>O</a:t>
            </a:r>
            <a:r>
              <a:rPr lang="en-US" sz="2400" dirty="0" smtClean="0"/>
              <a:t>pportunities</a:t>
            </a:r>
            <a:r>
              <a:rPr lang="en-US" sz="2400" b="0" dirty="0" smtClean="0"/>
              <a:t> = Positive Factors</a:t>
            </a:r>
            <a:r>
              <a:rPr lang="en-US" sz="2400" b="0" dirty="0"/>
              <a:t>	</a:t>
            </a:r>
            <a:r>
              <a:rPr lang="en-US" sz="3200" dirty="0" smtClean="0"/>
              <a:t>T</a:t>
            </a:r>
            <a:r>
              <a:rPr lang="en-US" sz="2400" dirty="0" smtClean="0"/>
              <a:t>hreats</a:t>
            </a:r>
            <a:r>
              <a:rPr lang="en-US" sz="2400" b="0" dirty="0" smtClean="0"/>
              <a:t> = Negative Factors</a:t>
            </a:r>
            <a:endParaRPr lang="en-US" b="0" dirty="0">
              <a:solidFill>
                <a:srgbClr val="000000"/>
              </a:solidFill>
              <a:latin typeface="Franklin Gothic Book" panose="020B0503020102020204" pitchFamily="34" charset="0"/>
            </a:endParaRPr>
          </a:p>
        </p:txBody>
      </p:sp>
      <p:sp>
        <p:nvSpPr>
          <p:cNvPr id="4" name="Slide Number Placeholder 3"/>
          <p:cNvSpPr>
            <a:spLocks noGrp="1"/>
          </p:cNvSpPr>
          <p:nvPr>
            <p:ph type="sldNum" sz="quarter" idx="10"/>
          </p:nvPr>
        </p:nvSpPr>
        <p:spPr/>
        <p:txBody>
          <a:bodyPr/>
          <a:lstStyle/>
          <a:p>
            <a:fld id="{045D25D8-F119-4ABB-9544-C3ACA9765253}" type="slidenum">
              <a:rPr lang="en-US" smtClean="0"/>
              <a:pPr/>
              <a:t>4</a:t>
            </a:fld>
            <a:endParaRPr lang="en-US" dirty="0"/>
          </a:p>
        </p:txBody>
      </p:sp>
    </p:spTree>
    <p:extLst>
      <p:ext uri="{BB962C8B-B14F-4D97-AF65-F5344CB8AC3E}">
        <p14:creationId xmlns:p14="http://schemas.microsoft.com/office/powerpoint/2010/main" val="3646478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&amp; Threats</a:t>
            </a:r>
            <a:endParaRPr lang="en-US" dirty="0"/>
          </a:p>
        </p:txBody>
      </p:sp>
      <p:sp>
        <p:nvSpPr>
          <p:cNvPr id="3" name="Content Placeholder 2"/>
          <p:cNvSpPr>
            <a:spLocks noGrp="1"/>
          </p:cNvSpPr>
          <p:nvPr>
            <p:ph idx="1"/>
          </p:nvPr>
        </p:nvSpPr>
        <p:spPr>
          <a:xfrm>
            <a:off x="274320" y="1447799"/>
            <a:ext cx="8564880" cy="4648201"/>
          </a:xfrm>
        </p:spPr>
        <p:txBody>
          <a:bodyPr/>
          <a:lstStyle/>
          <a:p>
            <a:pPr marL="0" lvl="0" indent="0" algn="ctr">
              <a:spcBef>
                <a:spcPts val="600"/>
              </a:spcBef>
              <a:buClr>
                <a:srgbClr val="F26522"/>
              </a:buClr>
              <a:buNone/>
            </a:pPr>
            <a:r>
              <a:rPr lang="en-US" dirty="0">
                <a:solidFill>
                  <a:srgbClr val="333333"/>
                </a:solidFill>
              </a:rPr>
              <a:t>Factors that Large-Enrollment Classes</a:t>
            </a:r>
          </a:p>
          <a:p>
            <a:pPr marL="0" lvl="0" indent="0" algn="ctr">
              <a:spcBef>
                <a:spcPts val="600"/>
              </a:spcBef>
              <a:buClr>
                <a:srgbClr val="F26522"/>
              </a:buClr>
              <a:buNone/>
            </a:pPr>
            <a:r>
              <a:rPr lang="en-US" dirty="0">
                <a:solidFill>
                  <a:srgbClr val="333333"/>
                </a:solidFill>
              </a:rPr>
              <a:t>Present to Library Instruction</a:t>
            </a:r>
          </a:p>
          <a:p>
            <a:pPr marL="0" lvl="0" indent="0" algn="ctr">
              <a:spcBef>
                <a:spcPts val="3600"/>
              </a:spcBef>
              <a:buClr>
                <a:srgbClr val="F26522"/>
              </a:buClr>
              <a:buNone/>
            </a:pPr>
            <a:r>
              <a:rPr lang="en-US" sz="3200" dirty="0">
                <a:solidFill>
                  <a:srgbClr val="333333"/>
                </a:solidFill>
              </a:rPr>
              <a:t>O</a:t>
            </a:r>
            <a:r>
              <a:rPr lang="en-US" sz="2400" dirty="0">
                <a:solidFill>
                  <a:srgbClr val="333333"/>
                </a:solidFill>
              </a:rPr>
              <a:t>pportunities</a:t>
            </a:r>
            <a:r>
              <a:rPr lang="en-US" sz="2400" b="0" dirty="0">
                <a:solidFill>
                  <a:srgbClr val="333333"/>
                </a:solidFill>
              </a:rPr>
              <a:t> = Positive Factors	</a:t>
            </a:r>
            <a:r>
              <a:rPr lang="en-US" sz="3200" dirty="0">
                <a:solidFill>
                  <a:srgbClr val="333333"/>
                </a:solidFill>
              </a:rPr>
              <a:t>T</a:t>
            </a:r>
            <a:r>
              <a:rPr lang="en-US" sz="2400" dirty="0">
                <a:solidFill>
                  <a:srgbClr val="333333"/>
                </a:solidFill>
              </a:rPr>
              <a:t>hreats</a:t>
            </a:r>
            <a:r>
              <a:rPr lang="en-US" sz="2400" b="0" dirty="0">
                <a:solidFill>
                  <a:srgbClr val="333333"/>
                </a:solidFill>
              </a:rPr>
              <a:t> = Negative </a:t>
            </a:r>
            <a:r>
              <a:rPr lang="en-US" sz="2400" b="0" dirty="0" smtClean="0">
                <a:solidFill>
                  <a:srgbClr val="333333"/>
                </a:solidFill>
              </a:rPr>
              <a:t>Factors</a:t>
            </a:r>
          </a:p>
          <a:p>
            <a:pPr>
              <a:spcBef>
                <a:spcPts val="3600"/>
              </a:spcBef>
            </a:pPr>
            <a:r>
              <a:rPr lang="en-US" sz="2400" b="0" dirty="0" smtClean="0"/>
              <a:t>Brainstorm &amp; Discuss Opportunities &amp; Threats</a:t>
            </a:r>
          </a:p>
          <a:p>
            <a:pPr>
              <a:spcBef>
                <a:spcPts val="3600"/>
              </a:spcBef>
            </a:pPr>
            <a:r>
              <a:rPr lang="en-US" sz="2400" b="0" dirty="0" smtClean="0"/>
              <a:t>Be prepared to share Opportunities &amp; Threats with the rest of the presentation participants</a:t>
            </a:r>
            <a:endParaRPr lang="en-US" sz="2400" b="0" dirty="0"/>
          </a:p>
        </p:txBody>
      </p:sp>
      <p:sp>
        <p:nvSpPr>
          <p:cNvPr id="4" name="Slide Number Placeholder 3"/>
          <p:cNvSpPr>
            <a:spLocks noGrp="1"/>
          </p:cNvSpPr>
          <p:nvPr>
            <p:ph type="sldNum" sz="quarter" idx="10"/>
          </p:nvPr>
        </p:nvSpPr>
        <p:spPr/>
        <p:txBody>
          <a:bodyPr/>
          <a:lstStyle/>
          <a:p>
            <a:fld id="{045D25D8-F119-4ABB-9544-C3ACA9765253}" type="slidenum">
              <a:rPr lang="en-US" smtClean="0"/>
              <a:pPr/>
              <a:t>5</a:t>
            </a:fld>
            <a:endParaRPr lang="en-US"/>
          </a:p>
        </p:txBody>
      </p:sp>
    </p:spTree>
    <p:extLst>
      <p:ext uri="{BB962C8B-B14F-4D97-AF65-F5344CB8AC3E}">
        <p14:creationId xmlns:p14="http://schemas.microsoft.com/office/powerpoint/2010/main" val="2823758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 Request</a:t>
            </a:r>
            <a:endParaRPr lang="en-US" dirty="0"/>
          </a:p>
        </p:txBody>
      </p:sp>
      <p:sp>
        <p:nvSpPr>
          <p:cNvPr id="3" name="Content Placeholder 2"/>
          <p:cNvSpPr>
            <a:spLocks noGrp="1"/>
          </p:cNvSpPr>
          <p:nvPr>
            <p:ph idx="1"/>
          </p:nvPr>
        </p:nvSpPr>
        <p:spPr>
          <a:xfrm>
            <a:off x="274320" y="1600199"/>
            <a:ext cx="8564880" cy="4495801"/>
          </a:xfrm>
        </p:spPr>
        <p:txBody>
          <a:bodyPr/>
          <a:lstStyle/>
          <a:p>
            <a:pPr>
              <a:spcBef>
                <a:spcPts val="5400"/>
              </a:spcBef>
            </a:pPr>
            <a:r>
              <a:rPr lang="en-US" dirty="0" smtClean="0"/>
              <a:t>Invited to speak to all incoming business undergraduate students during one morning</a:t>
            </a:r>
          </a:p>
          <a:p>
            <a:pPr>
              <a:spcBef>
                <a:spcPts val="5400"/>
              </a:spcBef>
            </a:pPr>
            <a:r>
              <a:rPr lang="en-US" dirty="0" smtClean="0"/>
              <a:t>Three 55-minute sessions to 160 students each time</a:t>
            </a:r>
          </a:p>
          <a:p>
            <a:endParaRPr lang="en-US" dirty="0"/>
          </a:p>
        </p:txBody>
      </p:sp>
      <p:sp>
        <p:nvSpPr>
          <p:cNvPr id="4" name="Slide Number Placeholder 3"/>
          <p:cNvSpPr>
            <a:spLocks noGrp="1"/>
          </p:cNvSpPr>
          <p:nvPr>
            <p:ph type="sldNum" sz="quarter" idx="10"/>
          </p:nvPr>
        </p:nvSpPr>
        <p:spPr/>
        <p:txBody>
          <a:bodyPr/>
          <a:lstStyle/>
          <a:p>
            <a:fld id="{045D25D8-F119-4ABB-9544-C3ACA9765253}" type="slidenum">
              <a:rPr lang="en-US" smtClean="0"/>
              <a:pPr/>
              <a:t>6</a:t>
            </a:fld>
            <a:endParaRPr lang="en-US"/>
          </a:p>
        </p:txBody>
      </p:sp>
    </p:spTree>
    <p:extLst>
      <p:ext uri="{BB962C8B-B14F-4D97-AF65-F5344CB8AC3E}">
        <p14:creationId xmlns:p14="http://schemas.microsoft.com/office/powerpoint/2010/main" val="2357888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a:t>
            </a:r>
            <a:endParaRPr lang="en-US" dirty="0"/>
          </a:p>
        </p:txBody>
      </p:sp>
      <p:sp>
        <p:nvSpPr>
          <p:cNvPr id="3" name="Content Placeholder 2"/>
          <p:cNvSpPr>
            <a:spLocks noGrp="1"/>
          </p:cNvSpPr>
          <p:nvPr>
            <p:ph idx="1"/>
          </p:nvPr>
        </p:nvSpPr>
        <p:spPr>
          <a:xfrm>
            <a:off x="274320" y="1600201"/>
            <a:ext cx="8564880" cy="4495800"/>
          </a:xfrm>
        </p:spPr>
        <p:txBody>
          <a:bodyPr/>
          <a:lstStyle/>
          <a:p>
            <a:pPr>
              <a:spcBef>
                <a:spcPts val="5400"/>
              </a:spcBef>
            </a:pPr>
            <a:r>
              <a:rPr lang="en-US" dirty="0"/>
              <a:t>No prior knowledge of work done by predecessors</a:t>
            </a:r>
          </a:p>
          <a:p>
            <a:pPr>
              <a:spcBef>
                <a:spcPts val="5400"/>
              </a:spcBef>
            </a:pPr>
            <a:r>
              <a:rPr lang="en-US" dirty="0" smtClean="0"/>
              <a:t>Suggested that library assignments be integrated into the course’s required final team project</a:t>
            </a:r>
          </a:p>
          <a:p>
            <a:pPr>
              <a:spcBef>
                <a:spcPts val="5400"/>
              </a:spcBef>
            </a:pPr>
            <a:r>
              <a:rPr lang="en-US" dirty="0" smtClean="0"/>
              <a:t>Suggestion accepted by course coordinator</a:t>
            </a:r>
          </a:p>
        </p:txBody>
      </p:sp>
      <p:sp>
        <p:nvSpPr>
          <p:cNvPr id="4" name="Slide Number Placeholder 3"/>
          <p:cNvSpPr>
            <a:spLocks noGrp="1"/>
          </p:cNvSpPr>
          <p:nvPr>
            <p:ph type="sldNum" sz="quarter" idx="10"/>
          </p:nvPr>
        </p:nvSpPr>
        <p:spPr/>
        <p:txBody>
          <a:bodyPr/>
          <a:lstStyle/>
          <a:p>
            <a:fld id="{045D25D8-F119-4ABB-9544-C3ACA9765253}" type="slidenum">
              <a:rPr lang="en-US" smtClean="0"/>
              <a:pPr/>
              <a:t>7</a:t>
            </a:fld>
            <a:endParaRPr lang="en-US"/>
          </a:p>
        </p:txBody>
      </p:sp>
    </p:spTree>
    <p:extLst>
      <p:ext uri="{BB962C8B-B14F-4D97-AF65-F5344CB8AC3E}">
        <p14:creationId xmlns:p14="http://schemas.microsoft.com/office/powerpoint/2010/main" val="2606381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Final Project</a:t>
            </a:r>
            <a:endParaRPr lang="en-US" dirty="0"/>
          </a:p>
        </p:txBody>
      </p:sp>
      <p:sp>
        <p:nvSpPr>
          <p:cNvPr id="3" name="Content Placeholder 2"/>
          <p:cNvSpPr>
            <a:spLocks noGrp="1"/>
          </p:cNvSpPr>
          <p:nvPr>
            <p:ph idx="1"/>
          </p:nvPr>
        </p:nvSpPr>
        <p:spPr>
          <a:xfrm>
            <a:off x="274320" y="1600201"/>
            <a:ext cx="8564880" cy="4495800"/>
          </a:xfrm>
        </p:spPr>
        <p:txBody>
          <a:bodyPr/>
          <a:lstStyle/>
          <a:p>
            <a:pPr marL="0" indent="0">
              <a:spcBef>
                <a:spcPts val="5400"/>
              </a:spcBef>
              <a:buNone/>
            </a:pPr>
            <a:r>
              <a:rPr lang="en-US" dirty="0" err="1" smtClean="0"/>
              <a:t>SOM</a:t>
            </a:r>
            <a:r>
              <a:rPr lang="en-US" dirty="0" smtClean="0"/>
              <a:t> 122 Final Project required student teams to....</a:t>
            </a:r>
          </a:p>
          <a:p>
            <a:pPr>
              <a:spcBef>
                <a:spcPts val="5400"/>
              </a:spcBef>
            </a:pPr>
            <a:r>
              <a:rPr lang="en-US" dirty="0" smtClean="0"/>
              <a:t>Study a Firm, a Regulatory Agency, and a Regulatory Issue between the two, in order to write a paper and create a presentation.</a:t>
            </a:r>
          </a:p>
        </p:txBody>
      </p:sp>
      <p:sp>
        <p:nvSpPr>
          <p:cNvPr id="4" name="Slide Number Placeholder 3"/>
          <p:cNvSpPr>
            <a:spLocks noGrp="1"/>
          </p:cNvSpPr>
          <p:nvPr>
            <p:ph type="sldNum" sz="quarter" idx="10"/>
          </p:nvPr>
        </p:nvSpPr>
        <p:spPr/>
        <p:txBody>
          <a:bodyPr/>
          <a:lstStyle/>
          <a:p>
            <a:fld id="{045D25D8-F119-4ABB-9544-C3ACA9765253}" type="slidenum">
              <a:rPr lang="en-US" smtClean="0"/>
              <a:pPr/>
              <a:t>8</a:t>
            </a:fld>
            <a:endParaRPr lang="en-US"/>
          </a:p>
        </p:txBody>
      </p:sp>
    </p:spTree>
    <p:extLst>
      <p:ext uri="{BB962C8B-B14F-4D97-AF65-F5344CB8AC3E}">
        <p14:creationId xmlns:p14="http://schemas.microsoft.com/office/powerpoint/2010/main" val="994686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Design</a:t>
            </a:r>
            <a:endParaRPr lang="en-US" dirty="0"/>
          </a:p>
        </p:txBody>
      </p:sp>
      <p:sp>
        <p:nvSpPr>
          <p:cNvPr id="3" name="Content Placeholder 2"/>
          <p:cNvSpPr>
            <a:spLocks noGrp="1"/>
          </p:cNvSpPr>
          <p:nvPr>
            <p:ph idx="1"/>
          </p:nvPr>
        </p:nvSpPr>
        <p:spPr>
          <a:xfrm>
            <a:off x="274320" y="1600201"/>
            <a:ext cx="8564880" cy="4495800"/>
          </a:xfrm>
        </p:spPr>
        <p:txBody>
          <a:bodyPr/>
          <a:lstStyle/>
          <a:p>
            <a:pPr marL="0" indent="0">
              <a:spcBef>
                <a:spcPts val="5400"/>
              </a:spcBef>
              <a:buNone/>
            </a:pPr>
            <a:r>
              <a:rPr lang="en-US" dirty="0"/>
              <a:t>Sought guidance from </a:t>
            </a:r>
            <a:r>
              <a:rPr lang="en-US" dirty="0" smtClean="0"/>
              <a:t>Libraries’ instructional </a:t>
            </a:r>
            <a:r>
              <a:rPr lang="en-US" dirty="0"/>
              <a:t>design </a:t>
            </a:r>
            <a:r>
              <a:rPr lang="en-US" dirty="0" smtClean="0"/>
              <a:t>expert Steven Hoover to draft….</a:t>
            </a:r>
          </a:p>
          <a:p>
            <a:pPr>
              <a:spcBef>
                <a:spcPts val="5400"/>
              </a:spcBef>
            </a:pPr>
            <a:r>
              <a:rPr lang="en-US" dirty="0" smtClean="0"/>
              <a:t>Pre-Assignment</a:t>
            </a:r>
          </a:p>
          <a:p>
            <a:pPr>
              <a:spcBef>
                <a:spcPts val="5400"/>
              </a:spcBef>
            </a:pPr>
            <a:r>
              <a:rPr lang="en-US" dirty="0" smtClean="0"/>
              <a:t>In-Class </a:t>
            </a:r>
            <a:r>
              <a:rPr lang="en-US" dirty="0"/>
              <a:t>A</a:t>
            </a:r>
            <a:r>
              <a:rPr lang="en-US" dirty="0" smtClean="0"/>
              <a:t>ctivity</a:t>
            </a:r>
          </a:p>
          <a:p>
            <a:pPr marL="0" indent="0">
              <a:spcBef>
                <a:spcPts val="5400"/>
              </a:spcBef>
              <a:buNone/>
            </a:pPr>
            <a:endParaRPr lang="en-US" dirty="0"/>
          </a:p>
        </p:txBody>
      </p:sp>
      <p:sp>
        <p:nvSpPr>
          <p:cNvPr id="4" name="Slide Number Placeholder 3"/>
          <p:cNvSpPr>
            <a:spLocks noGrp="1"/>
          </p:cNvSpPr>
          <p:nvPr>
            <p:ph type="sldNum" sz="quarter" idx="10"/>
          </p:nvPr>
        </p:nvSpPr>
        <p:spPr/>
        <p:txBody>
          <a:bodyPr/>
          <a:lstStyle/>
          <a:p>
            <a:fld id="{045D25D8-F119-4ABB-9544-C3ACA9765253}" type="slidenum">
              <a:rPr lang="en-US" smtClean="0"/>
              <a:pPr/>
              <a:t>9</a:t>
            </a:fld>
            <a:endParaRPr lang="en-US"/>
          </a:p>
        </p:txBody>
      </p:sp>
    </p:spTree>
    <p:extLst>
      <p:ext uri="{BB962C8B-B14F-4D97-AF65-F5344CB8AC3E}">
        <p14:creationId xmlns:p14="http://schemas.microsoft.com/office/powerpoint/2010/main" val="4027825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SU Library presentation template - grey">
  <a:themeElements>
    <a:clrScheme name="SU Libraries PowerPoint Colors WEB">
      <a:dk1>
        <a:srgbClr val="333333"/>
      </a:dk1>
      <a:lt1>
        <a:sysClr val="window" lastClr="FFFFFF"/>
      </a:lt1>
      <a:dk2>
        <a:srgbClr val="666666"/>
      </a:dk2>
      <a:lt2>
        <a:srgbClr val="E8E5D6"/>
      </a:lt2>
      <a:accent1>
        <a:srgbClr val="F26522"/>
      </a:accent1>
      <a:accent2>
        <a:srgbClr val="A62315"/>
      </a:accent2>
      <a:accent3>
        <a:srgbClr val="333333"/>
      </a:accent3>
      <a:accent4>
        <a:srgbClr val="842003"/>
      </a:accent4>
      <a:accent5>
        <a:srgbClr val="BCBCBC"/>
      </a:accent5>
      <a:accent6>
        <a:srgbClr val="F78E1E"/>
      </a:accent6>
      <a:hlink>
        <a:srgbClr val="F26522"/>
      </a:hlink>
      <a:folHlink>
        <a:srgbClr val="842003"/>
      </a:folHlink>
    </a:clrScheme>
    <a:fontScheme name="SU Library PPT fonts">
      <a:majorFont>
        <a:latin typeface="Arial Black"/>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62B0D5A7C955434EBE67321AAD51000F" ma:contentTypeVersion="3" ma:contentTypeDescription="Create a new document." ma:contentTypeScope="" ma:versionID="6695cced53c1cff4d182798a36ad33e3">
  <xsd:schema xmlns:xsd="http://www.w3.org/2001/XMLSchema" xmlns:xs="http://www.w3.org/2001/XMLSchema" xmlns:p="http://schemas.microsoft.com/office/2006/metadata/properties" xmlns:ns3="2accb870-bd8f-41a4-a06a-caf07642194e" xmlns:ns4="fbd412c8-35b2-4b8a-bc7f-f5b30a6d2de1" targetNamespace="http://schemas.microsoft.com/office/2006/metadata/properties" ma:root="true" ma:fieldsID="b358a180e93d43d4055a4a15f0bbf58f" ns3:_="" ns4:_="">
    <xsd:import namespace="2accb870-bd8f-41a4-a06a-caf07642194e"/>
    <xsd:import namespace="fbd412c8-35b2-4b8a-bc7f-f5b30a6d2de1"/>
    <xsd:element name="properties">
      <xsd:complexType>
        <xsd:sequence>
          <xsd:element name="documentManagement">
            <xsd:complexType>
              <xsd:all>
                <xsd:element ref="ns3:_dlc_DocId" minOccurs="0"/>
                <xsd:element ref="ns3:_dlc_DocIdUrl" minOccurs="0"/>
                <xsd:element ref="ns3:_dlc_DocIdPersistId" minOccurs="0"/>
                <xsd:element ref="ns4:Category" minOccurs="0"/>
                <xsd:element ref="ns4: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ccb870-bd8f-41a4-a06a-caf07642194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bd412c8-35b2-4b8a-bc7f-f5b30a6d2de1" elementFormDefault="qualified">
    <xsd:import namespace="http://schemas.microsoft.com/office/2006/documentManagement/types"/>
    <xsd:import namespace="http://schemas.microsoft.com/office/infopath/2007/PartnerControls"/>
    <xsd:element name="Category" ma:index="11" nillable="true" ma:displayName="Category" ma:default="Graphics &amp; Images" ma:internalName="Category">
      <xsd:complexType>
        <xsd:complexContent>
          <xsd:extension base="dms:MultiChoice">
            <xsd:sequence>
              <xsd:element name="Value" maxOccurs="unbounded" minOccurs="0" nillable="true">
                <xsd:simpleType>
                  <xsd:restriction base="dms:Choice">
                    <xsd:enumeration value="Guides"/>
                    <xsd:enumeration value="Templates"/>
                    <xsd:enumeration value="Graphics &amp; Images"/>
                    <xsd:enumeration value="Print Documents"/>
                    <xsd:enumeration value="Extras"/>
                  </xsd:restriction>
                </xsd:simpleType>
              </xsd:element>
            </xsd:sequence>
          </xsd:extension>
        </xsd:complexContent>
      </xsd:complexType>
    </xsd:element>
    <xsd:element name="Description0" ma:index="12" nillable="true" ma:displayName="Description"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ategory xmlns="fbd412c8-35b2-4b8a-bc7f-f5b30a6d2de1">
      <Value>Templates</Value>
    </Category>
    <Description0 xmlns="fbd412c8-35b2-4b8a-bc7f-f5b30a6d2de1">slide main background color is white</Description0>
    <_dlc_DocId xmlns="2accb870-bd8f-41a4-a06a-caf07642194e">QUMZFPTFQJ3K-628-34</_dlc_DocId>
    <_dlc_DocIdUrl xmlns="2accb870-bd8f-41a4-a06a-caf07642194e">
      <Url>https://sharepoint.syr.edu/library/areas/Communications/identity/_layouts/DocIdRedir.aspx?ID=QUMZFPTFQJ3K-628-34</Url>
      <Description>QUMZFPTFQJ3K-628-34</Description>
    </_dlc_DocIdUrl>
  </documentManagement>
</p:properties>
</file>

<file path=customXml/itemProps1.xml><?xml version="1.0" encoding="utf-8"?>
<ds:datastoreItem xmlns:ds="http://schemas.openxmlformats.org/officeDocument/2006/customXml" ds:itemID="{CC9DD020-93D0-4174-8083-977F10F43DF2}">
  <ds:schemaRefs>
    <ds:schemaRef ds:uri="http://schemas.microsoft.com/sharepoint/v3/contenttype/forms"/>
  </ds:schemaRefs>
</ds:datastoreItem>
</file>

<file path=customXml/itemProps2.xml><?xml version="1.0" encoding="utf-8"?>
<ds:datastoreItem xmlns:ds="http://schemas.openxmlformats.org/officeDocument/2006/customXml" ds:itemID="{84F47439-88AC-404F-AAE1-91578706A1EE}">
  <ds:schemaRefs>
    <ds:schemaRef ds:uri="http://schemas.microsoft.com/sharepoint/events"/>
  </ds:schemaRefs>
</ds:datastoreItem>
</file>

<file path=customXml/itemProps3.xml><?xml version="1.0" encoding="utf-8"?>
<ds:datastoreItem xmlns:ds="http://schemas.openxmlformats.org/officeDocument/2006/customXml" ds:itemID="{A9602323-CB03-4EAE-B32B-8955AD73CD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ccb870-bd8f-41a4-a06a-caf07642194e"/>
    <ds:schemaRef ds:uri="fbd412c8-35b2-4b8a-bc7f-f5b30a6d2d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A0C3B6C-D1D2-4DE0-90E8-DB96A6D7E6C5}">
  <ds:schemaRefs>
    <ds:schemaRef ds:uri="http://schemas.microsoft.com/office/infopath/2007/PartnerControls"/>
    <ds:schemaRef ds:uri="http://www.w3.org/XML/1998/namespace"/>
    <ds:schemaRef ds:uri="2accb870-bd8f-41a4-a06a-caf07642194e"/>
    <ds:schemaRef ds:uri="fbd412c8-35b2-4b8a-bc7f-f5b30a6d2de1"/>
    <ds:schemaRef ds:uri="http://purl.org/dc/dcmitype/"/>
    <ds:schemaRef ds:uri="http://purl.org/dc/elements/1.1/"/>
    <ds:schemaRef ds:uri="http://purl.org/dc/terms/"/>
    <ds:schemaRef ds:uri="http://schemas.microsoft.com/office/2006/documentManagement/type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sulib_powerpoint-light_print-rgb_1024x768px</Template>
  <TotalTime>1154</TotalTime>
  <Words>2411</Words>
  <Application>Microsoft Office PowerPoint</Application>
  <PresentationFormat>On-screen Show (4:3)</PresentationFormat>
  <Paragraphs>211</Paragraphs>
  <Slides>30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Black</vt:lpstr>
      <vt:lpstr>Arial Narrow</vt:lpstr>
      <vt:lpstr>Franklin Gothic Book</vt:lpstr>
      <vt:lpstr>Franklin Gothic Medium</vt:lpstr>
      <vt:lpstr>Trebuchet MS</vt:lpstr>
      <vt:lpstr>Wingdings</vt:lpstr>
      <vt:lpstr>SU Library presentation template - grey</vt:lpstr>
      <vt:lpstr>Tastes Great, Less Filling: How to Design and Deliver Substantial Instruction to Large Enrollment Classes Without Being Overwhelmed</vt:lpstr>
      <vt:lpstr>Session Overview</vt:lpstr>
      <vt:lpstr>SWOT ANALYSIS</vt:lpstr>
      <vt:lpstr>SWOT Terms</vt:lpstr>
      <vt:lpstr>Opportunities &amp; Threats</vt:lpstr>
      <vt:lpstr>Instruction Request</vt:lpstr>
      <vt:lpstr>Suggestion</vt:lpstr>
      <vt:lpstr>Course Final Project</vt:lpstr>
      <vt:lpstr>Instructional Design</vt:lpstr>
      <vt:lpstr>Pre-Assignment</vt:lpstr>
      <vt:lpstr>Company Databases Handout</vt:lpstr>
      <vt:lpstr>Informational Handouts</vt:lpstr>
      <vt:lpstr>In-Class Activity</vt:lpstr>
      <vt:lpstr>Integrating Assignments into Course</vt:lpstr>
      <vt:lpstr>Instruction Session Outline</vt:lpstr>
      <vt:lpstr>Faculty Support for Instruction Session</vt:lpstr>
      <vt:lpstr>PowerPoint Presentation</vt:lpstr>
      <vt:lpstr>Context </vt:lpstr>
      <vt:lpstr>Context</vt:lpstr>
      <vt:lpstr>Library Pre-Assignment on Firm Search</vt:lpstr>
      <vt:lpstr>Assessment Planning Process</vt:lpstr>
      <vt:lpstr>Assessment Planning Process</vt:lpstr>
      <vt:lpstr>Assessment Planning Process</vt:lpstr>
      <vt:lpstr>Assessment Planning Process</vt:lpstr>
      <vt:lpstr>Assessment Results</vt:lpstr>
      <vt:lpstr>SWOT Terms</vt:lpstr>
      <vt:lpstr>Strengths &amp; Weaknesses</vt:lpstr>
      <vt:lpstr>Recommendations</vt:lpstr>
      <vt:lpstr>Consider Adapting Instructional Approach</vt:lpstr>
      <vt:lpstr>Thank You!</vt:lpstr>
    </vt:vector>
  </TitlesOfParts>
  <Company>Syracuse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Hyerin Bak</dc:creator>
  <cp:lastModifiedBy>Hyerin Bak</cp:lastModifiedBy>
  <cp:revision>80</cp:revision>
  <dcterms:created xsi:type="dcterms:W3CDTF">2015-04-28T13:35:11Z</dcterms:created>
  <dcterms:modified xsi:type="dcterms:W3CDTF">2015-05-01T14:29:26Z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0x01010062B0D5A7C955434EBE67321AAD51000F</vt:lpwstr>
  </property>
  <property fmtid="{D5CDD505-2E9C-101B-9397-08002B2CF9AE}" pid="3" name="_dlc_DocIdItemGuid">
    <vt:lpwstr>09115034-be6c-420c-860b-344fe92848e3</vt:lpwstr>
  </property>
</Properties>
</file>