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79" r:id="rId5"/>
    <p:sldId id="270" r:id="rId6"/>
    <p:sldId id="271" r:id="rId7"/>
    <p:sldId id="272" r:id="rId8"/>
    <p:sldId id="273" r:id="rId9"/>
    <p:sldId id="274" r:id="rId10"/>
    <p:sldId id="259" r:id="rId11"/>
    <p:sldId id="261" r:id="rId12"/>
    <p:sldId id="275" r:id="rId13"/>
    <p:sldId id="276" r:id="rId14"/>
    <p:sldId id="278" r:id="rId15"/>
    <p:sldId id="262" r:id="rId16"/>
    <p:sldId id="277" r:id="rId17"/>
    <p:sldId id="264" r:id="rId18"/>
    <p:sldId id="265" r:id="rId19"/>
    <p:sldId id="269" r:id="rId20"/>
    <p:sldId id="263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2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B6859-C73C-3544-9255-BD452F25340A}" type="datetimeFigureOut">
              <a:rPr lang="en-US" smtClean="0"/>
              <a:t>5/10/14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6AE19-C006-2B44-89D1-0CE1C2D3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0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6AE19-C006-2B44-89D1-0CE1C2D310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1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5/10/14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5/10/14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5/10/14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e.org/docs/excerpts/MEDLIT-excerpt.pdf" TargetMode="External"/><Relationship Id="rId4" Type="http://schemas.openxmlformats.org/officeDocument/2006/relationships/hyperlink" Target="http://www.learnnc.org/lp/pages/675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wp.duke.edu/uploads/assets/photography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vla.org/drupal2/" TargetMode="External"/><Relationship Id="rId4" Type="http://schemas.openxmlformats.org/officeDocument/2006/relationships/hyperlink" Target="http://www.acrl.org/acrl/standards/visualliterac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imagininginformationliteracy.wordpress.co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Picture is Worth a Thousand Words: Or is It?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163670"/>
            <a:ext cx="5446713" cy="16943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LOEX 2014 – Sharon Radcliff</a:t>
            </a:r>
          </a:p>
          <a:p>
            <a:endParaRPr lang="en-US" dirty="0" smtClean="0"/>
          </a:p>
          <a:p>
            <a:r>
              <a:rPr lang="en-US" dirty="0" smtClean="0"/>
              <a:t>CSU East </a:t>
            </a:r>
            <a:r>
              <a:rPr lang="en-US" dirty="0" smtClean="0"/>
              <a:t>Bay</a:t>
            </a:r>
          </a:p>
          <a:p>
            <a:r>
              <a:rPr lang="en-US" dirty="0" smtClean="0"/>
              <a:t>See http:// </a:t>
            </a:r>
            <a:r>
              <a:rPr lang="en-US" dirty="0" err="1" smtClean="0"/>
              <a:t>imagininginformationliteracy.wordpress.com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Sharon.radcliff@csueastbay.edu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6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Photos to Teach Alternative Perspectives and Research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work in groups to identify a photo in </a:t>
            </a:r>
            <a:r>
              <a:rPr lang="en-US" dirty="0"/>
              <a:t>G</a:t>
            </a:r>
            <a:r>
              <a:rPr lang="en-US" dirty="0" smtClean="0"/>
              <a:t>oogle image</a:t>
            </a:r>
          </a:p>
          <a:p>
            <a:r>
              <a:rPr lang="en-US" dirty="0" smtClean="0"/>
              <a:t>Two versions: </a:t>
            </a:r>
          </a:p>
          <a:p>
            <a:pPr lvl="1"/>
            <a:r>
              <a:rPr lang="en-US" dirty="0" smtClean="0"/>
              <a:t>Historical </a:t>
            </a:r>
            <a:r>
              <a:rPr lang="en-US" dirty="0"/>
              <a:t>and news </a:t>
            </a:r>
            <a:r>
              <a:rPr lang="en-US" dirty="0" smtClean="0"/>
              <a:t>photos</a:t>
            </a:r>
            <a:endParaRPr lang="en-US" dirty="0"/>
          </a:p>
          <a:p>
            <a:pPr lvl="1"/>
            <a:r>
              <a:rPr lang="en-US" dirty="0"/>
              <a:t>Energy and environment photos</a:t>
            </a:r>
            <a:endParaRPr lang="en-US" dirty="0" smtClean="0"/>
          </a:p>
          <a:p>
            <a:r>
              <a:rPr lang="en-US" dirty="0" smtClean="0"/>
              <a:t>Research the photo’s context on the Web and using library resources (</a:t>
            </a:r>
            <a:r>
              <a:rPr lang="en-US" dirty="0" err="1" smtClean="0"/>
              <a:t>eg</a:t>
            </a:r>
            <a:r>
              <a:rPr lang="en-US" dirty="0" smtClean="0"/>
              <a:t> Lexis </a:t>
            </a:r>
            <a:r>
              <a:rPr lang="en-US" dirty="0" err="1" smtClean="0"/>
              <a:t>Nexis</a:t>
            </a:r>
            <a:r>
              <a:rPr lang="en-US" dirty="0" smtClean="0"/>
              <a:t>; Academic Search Premier)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1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603" y="40341"/>
            <a:ext cx="8341593" cy="1411941"/>
          </a:xfrm>
        </p:spPr>
        <p:txBody>
          <a:bodyPr/>
          <a:lstStyle/>
          <a:p>
            <a:r>
              <a:rPr lang="en-US" sz="3600" dirty="0"/>
              <a:t>Find a photo representing an alternative </a:t>
            </a:r>
            <a:r>
              <a:rPr lang="en-US" sz="3600" dirty="0" smtClean="0"/>
              <a:t>perspective -- student example:</a:t>
            </a:r>
            <a:endParaRPr lang="en-US" sz="3600" dirty="0"/>
          </a:p>
        </p:txBody>
      </p:sp>
      <p:pic>
        <p:nvPicPr>
          <p:cNvPr id="8" name="Content Placeholder 7" descr="Screen Shot 2014-05-06 at 7.44.53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7" r="-4987"/>
          <a:stretch>
            <a:fillRect/>
          </a:stretch>
        </p:blipFill>
        <p:spPr/>
      </p:pic>
      <p:pic>
        <p:nvPicPr>
          <p:cNvPr id="10" name="Content Placeholder 9" descr="Screen Shot 2014-05-06 at 7.45.51 PM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r="9403"/>
          <a:stretch>
            <a:fillRect/>
          </a:stretch>
        </p:blipFill>
        <p:spPr>
          <a:xfrm>
            <a:off x="792163" y="1774825"/>
            <a:ext cx="3565525" cy="4303713"/>
          </a:xfrm>
        </p:spPr>
      </p:pic>
    </p:spTree>
    <p:extLst>
      <p:ext uri="{BB962C8B-B14F-4D97-AF65-F5344CB8AC3E}">
        <p14:creationId xmlns:p14="http://schemas.microsoft.com/office/powerpoint/2010/main" val="314310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pic>
        <p:nvPicPr>
          <p:cNvPr id="5" name="Content Placeholder 4" descr="Screen Shot 2014-05-09 at 1.26.38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24" b="-18124"/>
          <a:stretch>
            <a:fillRect/>
          </a:stretch>
        </p:blipFill>
        <p:spPr/>
      </p:pic>
      <p:pic>
        <p:nvPicPr>
          <p:cNvPr id="6" name="Content Placeholder 5" descr="Screen Shot 2014-05-09 at 1.41.26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012" b="-620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075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Tank Man</a:t>
            </a:r>
            <a:endParaRPr lang="en-US" dirty="0"/>
          </a:p>
        </p:txBody>
      </p:sp>
      <p:pic>
        <p:nvPicPr>
          <p:cNvPr id="5" name="Content Placeholder 4" descr="Screen Shot 2014-05-09 at 1.46.22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076" b="-56076"/>
          <a:stretch>
            <a:fillRect/>
          </a:stretch>
        </p:blipFill>
        <p:spPr/>
      </p:pic>
      <p:pic>
        <p:nvPicPr>
          <p:cNvPr id="6" name="Content Placeholder 5" descr="Screen Shot 2014-05-09 at 1.48.43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869" b="-408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581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Mile Island</a:t>
            </a:r>
            <a:endParaRPr lang="en-US" dirty="0"/>
          </a:p>
        </p:txBody>
      </p:sp>
      <p:pic>
        <p:nvPicPr>
          <p:cNvPr id="5" name="Content Placeholder 4" descr="Screen Shot 2014-05-09 at 1.52.48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>
          <a:xfrm>
            <a:off x="792163" y="1774825"/>
            <a:ext cx="3565525" cy="4303713"/>
          </a:xfrm>
        </p:spPr>
      </p:pic>
      <p:pic>
        <p:nvPicPr>
          <p:cNvPr id="6" name="Content Placeholder 5" descr="Screen Shot 2014-05-09 at 1.54.01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" r="43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19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Students answer critical questions about photographs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Cite Photographs in MLA or APA</a:t>
            </a:r>
          </a:p>
          <a:p>
            <a:r>
              <a:rPr lang="en-US" dirty="0" smtClean="0"/>
              <a:t>Discuss </a:t>
            </a:r>
            <a:r>
              <a:rPr lang="en-US" dirty="0"/>
              <a:t>c</a:t>
            </a:r>
            <a:r>
              <a:rPr lang="en-US" dirty="0" smtClean="0"/>
              <a:t>opyright; ethical use of information</a:t>
            </a:r>
          </a:p>
          <a:p>
            <a:r>
              <a:rPr lang="en-US" dirty="0" smtClean="0"/>
              <a:t>Present in groups the photograph pairs  to the class</a:t>
            </a:r>
          </a:p>
          <a:p>
            <a:r>
              <a:rPr lang="en-US" dirty="0" smtClean="0"/>
              <a:t>Homework: find, cite and analyze an image relating to their research paper topic.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5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452282"/>
            <a:ext cx="7570787" cy="54057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Find an image related to their research topic</a:t>
            </a:r>
          </a:p>
          <a:p>
            <a:r>
              <a:rPr lang="en-US" dirty="0" smtClean="0"/>
              <a:t>Answer critical questions about it</a:t>
            </a:r>
          </a:p>
          <a:p>
            <a:r>
              <a:rPr lang="en-US" dirty="0" smtClean="0"/>
              <a:t>Some resources for more in depth critical questioning:</a:t>
            </a:r>
          </a:p>
          <a:p>
            <a:r>
              <a:rPr lang="en-US" dirty="0">
                <a:hlinkClick r:id="rId2"/>
              </a:rPr>
              <a:t>http://twp.duke.edu/uploads/assets/</a:t>
            </a:r>
            <a:r>
              <a:rPr lang="en-US" dirty="0" smtClean="0">
                <a:hlinkClick r:id="rId2"/>
              </a:rPr>
              <a:t>photography.pdf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http://www.iste.org/docs/excerpts/MEDLIT-</a:t>
            </a:r>
            <a:r>
              <a:rPr lang="en-US" dirty="0" smtClean="0">
                <a:hlinkClick r:id="rId3"/>
              </a:rPr>
              <a:t>excerpt.pdf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www.learnnc.org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lp</a:t>
            </a:r>
            <a:r>
              <a:rPr lang="en-US" dirty="0">
                <a:hlinkClick r:id="rId4"/>
              </a:rPr>
              <a:t>/pages/675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4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0342"/>
            <a:ext cx="7570787" cy="1143774"/>
          </a:xfrm>
        </p:spPr>
        <p:txBody>
          <a:bodyPr/>
          <a:lstStyle/>
          <a:p>
            <a:r>
              <a:rPr lang="en-US" dirty="0" smtClean="0"/>
              <a:t>Advertisement</a:t>
            </a:r>
            <a:br>
              <a:rPr lang="en-US" dirty="0" smtClean="0"/>
            </a:br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424370"/>
            <a:ext cx="7570787" cy="5433630"/>
          </a:xfrm>
        </p:spPr>
        <p:txBody>
          <a:bodyPr>
            <a:normAutofit/>
          </a:bodyPr>
          <a:lstStyle/>
          <a:p>
            <a:r>
              <a:rPr lang="en-US" dirty="0" smtClean="0"/>
              <a:t>Each student is given an advertisement</a:t>
            </a:r>
          </a:p>
          <a:p>
            <a:pPr lvl="1"/>
            <a:r>
              <a:rPr lang="en-US" dirty="0" smtClean="0"/>
              <a:t>Alternative method: show a few ads; have students find their own.</a:t>
            </a:r>
          </a:p>
          <a:p>
            <a:pPr lvl="1"/>
            <a:r>
              <a:rPr lang="en-US" dirty="0" smtClean="0"/>
              <a:t>Examples: Sports drinks; nutritional supplements; health foods</a:t>
            </a:r>
          </a:p>
          <a:p>
            <a:r>
              <a:rPr lang="en-US" dirty="0" smtClean="0"/>
              <a:t>In groups, student choose on ad to focus on</a:t>
            </a:r>
          </a:p>
          <a:p>
            <a:r>
              <a:rPr lang="en-US" dirty="0" smtClean="0"/>
              <a:t>Students analyze ads using Jib </a:t>
            </a:r>
            <a:r>
              <a:rPr lang="en-US" dirty="0" err="1" smtClean="0"/>
              <a:t>Fowles</a:t>
            </a:r>
            <a:r>
              <a:rPr lang="en-US" dirty="0" smtClean="0"/>
              <a:t> 15 appeals of advertising</a:t>
            </a:r>
          </a:p>
          <a:p>
            <a:r>
              <a:rPr lang="en-US" dirty="0" smtClean="0"/>
              <a:t>Students identify claims and check them in library sources and report out to 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3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0342"/>
            <a:ext cx="7570787" cy="1109452"/>
          </a:xfrm>
        </p:spPr>
        <p:txBody>
          <a:bodyPr/>
          <a:lstStyle/>
          <a:p>
            <a:r>
              <a:rPr lang="en-US" sz="4000" dirty="0"/>
              <a:t>Advertisements can appeal to: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149794"/>
            <a:ext cx="7570787" cy="552586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Excerpt from Common Culture: Reading and Writing About American Popular Culture. </a:t>
            </a:r>
          </a:p>
          <a:p>
            <a:r>
              <a:rPr lang="en-US" dirty="0" smtClean="0"/>
              <a:t>1 </a:t>
            </a:r>
            <a:r>
              <a:rPr lang="en-US" dirty="0"/>
              <a:t>The need for sex</a:t>
            </a:r>
            <a:br>
              <a:rPr lang="en-US" dirty="0"/>
            </a:br>
            <a:r>
              <a:rPr lang="en-US" dirty="0"/>
              <a:t>2. The need for affiliation</a:t>
            </a:r>
            <a:br>
              <a:rPr lang="en-US" dirty="0"/>
            </a:br>
            <a:r>
              <a:rPr lang="en-US" dirty="0"/>
              <a:t>3~ The need to nurture</a:t>
            </a:r>
            <a:br>
              <a:rPr lang="en-US" dirty="0"/>
            </a:br>
            <a:r>
              <a:rPr lang="en-US" dirty="0"/>
              <a:t>4. The need for guidance</a:t>
            </a:r>
            <a:br>
              <a:rPr lang="en-US" dirty="0"/>
            </a:br>
            <a:r>
              <a:rPr lang="en-US" dirty="0"/>
              <a:t>5. The need to aggress</a:t>
            </a:r>
            <a:br>
              <a:rPr lang="en-US" dirty="0"/>
            </a:br>
            <a:r>
              <a:rPr lang="en-US" dirty="0"/>
              <a:t>6. The need to achieve</a:t>
            </a:r>
            <a:br>
              <a:rPr lang="en-US" dirty="0"/>
            </a:br>
            <a:r>
              <a:rPr lang="en-US" dirty="0"/>
              <a:t>7. The need to dominate</a:t>
            </a:r>
            <a:br>
              <a:rPr lang="en-US" dirty="0"/>
            </a:br>
            <a:r>
              <a:rPr lang="en-US" dirty="0"/>
              <a:t>8. The need for prominence</a:t>
            </a:r>
            <a:br>
              <a:rPr lang="en-US" dirty="0"/>
            </a:br>
            <a:r>
              <a:rPr lang="en-US" dirty="0"/>
              <a:t>9. The need for attention</a:t>
            </a:r>
            <a:br>
              <a:rPr lang="en-US" dirty="0"/>
            </a:br>
            <a:r>
              <a:rPr lang="en-US" dirty="0"/>
              <a:t>10. The need for autonomy</a:t>
            </a:r>
            <a:br>
              <a:rPr lang="en-US" dirty="0"/>
            </a:br>
            <a:r>
              <a:rPr lang="en-US" dirty="0"/>
              <a:t>11. The need to escape</a:t>
            </a:r>
            <a:br>
              <a:rPr lang="en-US" dirty="0"/>
            </a:br>
            <a:r>
              <a:rPr lang="en-US" dirty="0"/>
              <a:t>12. The need to feel safe</a:t>
            </a:r>
            <a:br>
              <a:rPr lang="en-US" dirty="0"/>
            </a:br>
            <a:r>
              <a:rPr lang="en-US" dirty="0"/>
              <a:t>13. The need for aesthetic sensations</a:t>
            </a:r>
            <a:br>
              <a:rPr lang="en-US" dirty="0"/>
            </a:br>
            <a:r>
              <a:rPr lang="en-US" dirty="0"/>
              <a:t>14. The need to satisfy curiosity</a:t>
            </a:r>
            <a:br>
              <a:rPr lang="en-US" dirty="0"/>
            </a:br>
            <a:r>
              <a:rPr lang="en-US" dirty="0"/>
              <a:t>15. Physiological needs: food, drink, sleep, etc</a:t>
            </a:r>
            <a:r>
              <a:rPr lang="en-US" dirty="0" smtClean="0"/>
              <a:t>.</a:t>
            </a:r>
          </a:p>
          <a:p>
            <a:r>
              <a:rPr lang="en-US" dirty="0"/>
              <a:t>http://</a:t>
            </a:r>
            <a:r>
              <a:rPr lang="en-US" dirty="0" err="1"/>
              <a:t>www.cyberpat.com</a:t>
            </a:r>
            <a:r>
              <a:rPr lang="en-US" dirty="0"/>
              <a:t>/</a:t>
            </a:r>
            <a:r>
              <a:rPr lang="en-US" dirty="0" err="1"/>
              <a:t>shirlsite</a:t>
            </a:r>
            <a:r>
              <a:rPr lang="en-US" dirty="0"/>
              <a:t>/education/essay2/</a:t>
            </a:r>
            <a:r>
              <a:rPr lang="en-US" dirty="0" err="1"/>
              <a:t>jfowles.html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9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Students identify claims and check them in library </a:t>
            </a:r>
            <a:r>
              <a:rPr lang="en-US" dirty="0" smtClean="0"/>
              <a:t>sources. </a:t>
            </a:r>
            <a:endParaRPr lang="en-US" dirty="0" smtClean="0"/>
          </a:p>
          <a:p>
            <a:r>
              <a:rPr lang="en-US" dirty="0" smtClean="0"/>
              <a:t>Students evaluate their source using criteria identifying characteristics of popular, trade, academic sources.</a:t>
            </a:r>
          </a:p>
          <a:p>
            <a:r>
              <a:rPr lang="en-US" dirty="0" smtClean="0"/>
              <a:t>Students examine sources for credibility, reliability, timeliness, relevance.</a:t>
            </a:r>
          </a:p>
          <a:p>
            <a:r>
              <a:rPr lang="en-US" dirty="0" smtClean="0"/>
              <a:t>Students </a:t>
            </a:r>
            <a:r>
              <a:rPr lang="en-US" dirty="0"/>
              <a:t>report out to 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2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Images to </a:t>
            </a:r>
            <a:r>
              <a:rPr lang="en-US" sz="3600" dirty="0"/>
              <a:t>T</a:t>
            </a:r>
            <a:r>
              <a:rPr lang="en-US" sz="3600" dirty="0" smtClean="0"/>
              <a:t>each Visual &amp; Information Literacy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Literacy was founded as an academic movement by Jack </a:t>
            </a:r>
            <a:r>
              <a:rPr lang="en-US" dirty="0" err="1" smtClean="0"/>
              <a:t>Debes</a:t>
            </a:r>
            <a:r>
              <a:rPr lang="en-US" dirty="0" smtClean="0"/>
              <a:t> of Kodak in the ‘60’s with members of the University of Rochester; they began </a:t>
            </a:r>
            <a:r>
              <a:rPr lang="en-US" dirty="0" smtClean="0">
                <a:hlinkClick r:id="rId3"/>
              </a:rPr>
              <a:t>the International Visual Literacy Association</a:t>
            </a:r>
            <a:endParaRPr lang="en-US" dirty="0" smtClean="0"/>
          </a:p>
          <a:p>
            <a:r>
              <a:rPr lang="en-US" dirty="0" smtClean="0"/>
              <a:t>To exchange ideas related to visual literacy</a:t>
            </a:r>
          </a:p>
          <a:p>
            <a:r>
              <a:rPr lang="en-US" dirty="0" smtClean="0"/>
              <a:t>ACRL Now has </a:t>
            </a:r>
            <a:r>
              <a:rPr lang="en-US" dirty="0" smtClean="0">
                <a:hlinkClick r:id="rId4"/>
              </a:rPr>
              <a:t>Visual Literacy Competencies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9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turn: For 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One: </a:t>
            </a:r>
            <a:r>
              <a:rPr lang="en-US" dirty="0"/>
              <a:t>Download a photo from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hlinkClick r:id="rId2" action="ppaction://hlinkfile"/>
              </a:rPr>
              <a:t>https://</a:t>
            </a:r>
            <a:r>
              <a:rPr lang="en-US" dirty="0" err="1" smtClean="0">
                <a:hlinkClick r:id="rId2" action="ppaction://hlinkfile"/>
              </a:rPr>
              <a:t>imagininginformationliteracy.wordpress.com</a:t>
            </a:r>
            <a:endParaRPr lang="en-US" dirty="0" smtClean="0"/>
          </a:p>
          <a:p>
            <a:r>
              <a:rPr lang="en-US" dirty="0" smtClean="0"/>
              <a:t>Option two: Use photographs in packet</a:t>
            </a:r>
          </a:p>
          <a:p>
            <a:r>
              <a:rPr lang="en-US" dirty="0" smtClean="0"/>
              <a:t>All: Answer questions in packet</a:t>
            </a:r>
          </a:p>
          <a:p>
            <a:r>
              <a:rPr lang="en-US" dirty="0" smtClean="0"/>
              <a:t>One or two groups present briefly to the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3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</a:t>
            </a:r>
            <a:r>
              <a:rPr lang="en-US" dirty="0"/>
              <a:t>t</a:t>
            </a:r>
            <a:r>
              <a:rPr lang="en-US" dirty="0" smtClean="0"/>
              <a:t>urn: For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your ads in your group</a:t>
            </a:r>
          </a:p>
          <a:p>
            <a:r>
              <a:rPr lang="en-US" dirty="0" smtClean="0"/>
              <a:t>Answer questions in packet</a:t>
            </a:r>
          </a:p>
          <a:p>
            <a:r>
              <a:rPr lang="en-US" dirty="0" smtClean="0"/>
              <a:t>One-two groups report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5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Brainstorm ideas for integrating images and visual literacy into your information literacy instruction</a:t>
            </a:r>
          </a:p>
          <a:p>
            <a:r>
              <a:rPr lang="en-US" dirty="0" smtClean="0"/>
              <a:t>Possibilities: GIS, Photographs, </a:t>
            </a:r>
            <a:r>
              <a:rPr lang="en-US" dirty="0" err="1" smtClean="0"/>
              <a:t>infographics</a:t>
            </a:r>
            <a:r>
              <a:rPr lang="en-US" dirty="0" smtClean="0"/>
              <a:t>,</a:t>
            </a:r>
          </a:p>
          <a:p>
            <a:r>
              <a:rPr lang="en-US" dirty="0" smtClean="0"/>
              <a:t>advertising, or ? </a:t>
            </a:r>
            <a:endParaRPr lang="en-US" dirty="0"/>
          </a:p>
          <a:p>
            <a:r>
              <a:rPr lang="en-US" dirty="0" smtClean="0"/>
              <a:t>Full group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9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or suggestions</a:t>
            </a:r>
          </a:p>
          <a:p>
            <a:r>
              <a:rPr lang="en-US" dirty="0" smtClean="0"/>
              <a:t>E-mail </a:t>
            </a:r>
            <a:r>
              <a:rPr lang="en-US" dirty="0"/>
              <a:t>S</a:t>
            </a:r>
            <a:r>
              <a:rPr lang="en-US" dirty="0" smtClean="0"/>
              <a:t>haron </a:t>
            </a:r>
            <a:r>
              <a:rPr lang="en-US" dirty="0"/>
              <a:t>R</a:t>
            </a:r>
            <a:r>
              <a:rPr lang="en-US" dirty="0" smtClean="0"/>
              <a:t>adcliff</a:t>
            </a:r>
          </a:p>
          <a:p>
            <a:r>
              <a:rPr lang="en-US" dirty="0" err="1" smtClean="0"/>
              <a:t>Sharon.radcliff@csueastbay.edu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5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281063"/>
          </a:xfrm>
        </p:spPr>
        <p:txBody>
          <a:bodyPr/>
          <a:lstStyle/>
          <a:p>
            <a:r>
              <a:rPr lang="en-US" sz="3600" dirty="0" smtClean="0"/>
              <a:t>Some articles relating information literacy to visual literacy &amp; argument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630303"/>
            <a:ext cx="7570787" cy="4770783"/>
          </a:xfrm>
        </p:spPr>
        <p:txBody>
          <a:bodyPr>
            <a:normAutofit fontScale="25000" lnSpcReduction="20000"/>
          </a:bodyPr>
          <a:lstStyle/>
          <a:p>
            <a:r>
              <a:rPr lang="en-US" sz="6200" dirty="0" err="1" smtClean="0"/>
              <a:t>Hattwig</a:t>
            </a:r>
            <a:r>
              <a:rPr lang="en-US" sz="6200" dirty="0"/>
              <a:t>, D. , </a:t>
            </a:r>
            <a:r>
              <a:rPr lang="en-US" sz="6200" dirty="0" err="1">
                <a:solidFill>
                  <a:schemeClr val="tx1"/>
                </a:solidFill>
              </a:rPr>
              <a:t>Bussert</a:t>
            </a:r>
            <a:r>
              <a:rPr lang="en-US" sz="6200" dirty="0">
                <a:solidFill>
                  <a:schemeClr val="tx1"/>
                </a:solidFill>
              </a:rPr>
              <a:t>,</a:t>
            </a:r>
            <a:r>
              <a:rPr lang="en-US" sz="6200" dirty="0"/>
              <a:t> K. </a:t>
            </a:r>
            <a:r>
              <a:rPr lang="en-US" sz="6200" dirty="0" err="1"/>
              <a:t>Medaille</a:t>
            </a:r>
            <a:r>
              <a:rPr lang="en-US" sz="6200" dirty="0"/>
              <a:t>, A., </a:t>
            </a:r>
            <a:r>
              <a:rPr lang="en-US" sz="6200" dirty="0" err="1"/>
              <a:t>Burgesss</a:t>
            </a:r>
            <a:r>
              <a:rPr lang="en-US" sz="6200" dirty="0"/>
              <a:t>, J. (2013). Visual Literacy Standards in </a:t>
            </a:r>
            <a:r>
              <a:rPr lang="en-US" sz="6200" dirty="0" smtClean="0"/>
              <a:t>Higher Education</a:t>
            </a:r>
            <a:r>
              <a:rPr lang="en-US" sz="6200" dirty="0"/>
              <a:t>: New opportunities for libraries and student learning. </a:t>
            </a:r>
            <a:r>
              <a:rPr lang="en-US" sz="6200" i="1" dirty="0"/>
              <a:t>Portal: Libraries </a:t>
            </a:r>
            <a:r>
              <a:rPr lang="en-US" sz="6200" i="1" dirty="0" smtClean="0"/>
              <a:t>and the </a:t>
            </a:r>
            <a:r>
              <a:rPr lang="en-US" sz="6200" i="1" dirty="0"/>
              <a:t>Academy. </a:t>
            </a:r>
            <a:r>
              <a:rPr lang="en-US" sz="6200" dirty="0"/>
              <a:t> 13 (1) 61-89.</a:t>
            </a:r>
          </a:p>
          <a:p>
            <a:r>
              <a:rPr lang="en-US" sz="6200" dirty="0"/>
              <a:t>Fleming, D. (1996) Can pictures be arguments? </a:t>
            </a:r>
            <a:r>
              <a:rPr lang="en-US" sz="6200" i="1" dirty="0" smtClean="0"/>
              <a:t>Argu</a:t>
            </a:r>
            <a:r>
              <a:rPr lang="en-US" sz="6200" i="1" dirty="0"/>
              <a:t>mentation &amp; Advocacy</a:t>
            </a:r>
            <a:r>
              <a:rPr lang="en-US" sz="6200" dirty="0"/>
              <a:t> 33(1), 11-18 </a:t>
            </a:r>
          </a:p>
          <a:p>
            <a:r>
              <a:rPr lang="en-US" sz="6200" dirty="0"/>
              <a:t> </a:t>
            </a:r>
            <a:r>
              <a:rPr lang="en-US" sz="6200" dirty="0" err="1" smtClean="0"/>
              <a:t>Ravas</a:t>
            </a:r>
            <a:r>
              <a:rPr lang="en-US" sz="6200" dirty="0"/>
              <a:t>, T. &amp; Stark, M. (2012) Pulitzer-prize-winning photographs and visual literacy at </a:t>
            </a:r>
            <a:r>
              <a:rPr lang="en-US" sz="6200" dirty="0" smtClean="0"/>
              <a:t>the </a:t>
            </a:r>
            <a:r>
              <a:rPr lang="en-US" sz="6200" dirty="0"/>
              <a:t>University of Montana: A case study. </a:t>
            </a:r>
            <a:r>
              <a:rPr lang="en-US" sz="6200" i="1" dirty="0"/>
              <a:t>Journal of Art Libraries Society of North America 31 (Spring). </a:t>
            </a:r>
            <a:r>
              <a:rPr lang="en-US" sz="6200" dirty="0"/>
              <a:t> 34-44. </a:t>
            </a:r>
          </a:p>
          <a:p>
            <a:r>
              <a:rPr lang="en-US" sz="6200" dirty="0" err="1"/>
              <a:t>Birdswell</a:t>
            </a:r>
            <a:r>
              <a:rPr lang="en-US" sz="6200" dirty="0"/>
              <a:t> D. S., </a:t>
            </a:r>
            <a:r>
              <a:rPr lang="en-US" sz="6200" dirty="0" err="1"/>
              <a:t>Groarke</a:t>
            </a:r>
            <a:r>
              <a:rPr lang="en-US" sz="6200" dirty="0"/>
              <a:t>, L. (2007). Outlines a Theory of Visual Argument. </a:t>
            </a:r>
            <a:r>
              <a:rPr lang="en-US" sz="6200" i="1" dirty="0"/>
              <a:t>Argumentation &amp; Advocacy</a:t>
            </a:r>
            <a:r>
              <a:rPr lang="en-US" sz="6200" dirty="0"/>
              <a:t>. 43(3-4). 103</a:t>
            </a:r>
            <a:r>
              <a:rPr lang="en-US" sz="6200" dirty="0" smtClean="0"/>
              <a:t>-108</a:t>
            </a:r>
            <a:endParaRPr lang="en-US" sz="6200" dirty="0"/>
          </a:p>
          <a:p>
            <a:r>
              <a:rPr lang="en-US" sz="6200" dirty="0" smtClean="0"/>
              <a:t>Duggan</a:t>
            </a:r>
            <a:r>
              <a:rPr lang="en-US" sz="6200" dirty="0"/>
              <a:t>, M. (2013) Photo and video sharing grow online: additional analysis. Pew Research Center. http://</a:t>
            </a:r>
            <a:r>
              <a:rPr lang="en-US" sz="6200" dirty="0" err="1"/>
              <a:t>www.pewinternet.org</a:t>
            </a:r>
            <a:r>
              <a:rPr lang="en-US" sz="6200" dirty="0"/>
              <a:t>/2013/10/28/additional-analysis/</a:t>
            </a:r>
          </a:p>
          <a:p>
            <a:pPr marL="0" indent="0">
              <a:buNone/>
            </a:pPr>
            <a:endParaRPr lang="en-US" sz="6200" dirty="0"/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i="1" dirty="0"/>
              <a:t>	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3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Books for Inspiration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 in the field of Visual Culture:</a:t>
            </a:r>
          </a:p>
          <a:p>
            <a:r>
              <a:rPr lang="en-US" dirty="0" smtClean="0"/>
              <a:t>John Berger’s </a:t>
            </a:r>
            <a:r>
              <a:rPr lang="en-US" i="1" dirty="0" smtClean="0"/>
              <a:t>Ways of Seeing</a:t>
            </a:r>
          </a:p>
          <a:p>
            <a:r>
              <a:rPr lang="en-US" dirty="0" smtClean="0"/>
              <a:t>Many excellent examples of how to use images to teach writing (Many of these can be adapted for information literacy):</a:t>
            </a:r>
          </a:p>
          <a:p>
            <a:r>
              <a:rPr lang="en-US" dirty="0" smtClean="0"/>
              <a:t>Kathleen Walsh-Piper’s </a:t>
            </a:r>
            <a:r>
              <a:rPr lang="en-US" i="1" dirty="0" smtClean="0"/>
              <a:t>Image to Word: Art and Creative Writing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3815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include images in your instruction?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Our current generation of </a:t>
            </a:r>
            <a:r>
              <a:rPr lang="en-US" dirty="0" smtClean="0"/>
              <a:t>students use: </a:t>
            </a:r>
            <a:r>
              <a:rPr lang="en-US" dirty="0" err="1" smtClean="0"/>
              <a:t>Pinterest</a:t>
            </a:r>
            <a:r>
              <a:rPr lang="en-US" dirty="0"/>
              <a:t>, </a:t>
            </a:r>
            <a:r>
              <a:rPr lang="en-US" dirty="0" err="1"/>
              <a:t>Instagram</a:t>
            </a:r>
            <a:r>
              <a:rPr lang="en-US" dirty="0"/>
              <a:t>, YouTube, Flickr, Facebook</a:t>
            </a:r>
            <a:r>
              <a:rPr lang="en-US" dirty="0" smtClean="0"/>
              <a:t>, </a:t>
            </a:r>
            <a:r>
              <a:rPr lang="en-US" dirty="0" err="1"/>
              <a:t>Snapchat</a:t>
            </a:r>
            <a:r>
              <a:rPr lang="en-US" dirty="0"/>
              <a:t> to communicate their thoughts and ideas via images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According </a:t>
            </a:r>
            <a:r>
              <a:rPr lang="en-US" dirty="0"/>
              <a:t>to a </a:t>
            </a:r>
            <a:r>
              <a:rPr lang="en-US" dirty="0" smtClean="0"/>
              <a:t> </a:t>
            </a:r>
            <a:r>
              <a:rPr lang="en-US" dirty="0"/>
              <a:t>PEW Research report (Duggan, M. 2013) over 50% of all internet users post pictures online and over 45% re-post them. Those numbers go up to 81% and 61 % respectively for adults aged 18-29. To them, the image is as much (if not more) a medium of communication as the word. </a:t>
            </a:r>
          </a:p>
        </p:txBody>
      </p:sp>
    </p:spTree>
    <p:extLst>
      <p:ext uri="{BB962C8B-B14F-4D97-AF65-F5344CB8AC3E}">
        <p14:creationId xmlns:p14="http://schemas.microsoft.com/office/powerpoint/2010/main" val="281216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And…</a:t>
            </a:r>
            <a:endParaRPr lang="en-US" dirty="0"/>
          </a:p>
        </p:txBody>
      </p:sp>
      <p:pic>
        <p:nvPicPr>
          <p:cNvPr id="4" name="Content Placeholder 3" descr="Screen Shot 2014-05-07 at 12.41.5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8" r="-58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413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assignments in LIBY 1210: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News photographs:</a:t>
            </a:r>
          </a:p>
          <a:p>
            <a:pPr lvl="1"/>
            <a:r>
              <a:rPr lang="en-US" dirty="0" smtClean="0"/>
              <a:t>Google image; image citing; background research; alternative perspectives, visual literacy; </a:t>
            </a:r>
            <a:r>
              <a:rPr lang="en-US" b="1" dirty="0" smtClean="0"/>
              <a:t>threshold concept: Research as </a:t>
            </a:r>
            <a:r>
              <a:rPr lang="en-US" b="1" dirty="0" smtClean="0"/>
              <a:t>Inquiry &amp; Format as Process; Scholarship as a conversation</a:t>
            </a:r>
            <a:endParaRPr lang="en-US" b="1" dirty="0" smtClean="0"/>
          </a:p>
          <a:p>
            <a:pPr marL="349250" lvl="1" indent="0">
              <a:buNone/>
            </a:pPr>
            <a:r>
              <a:rPr lang="en-US" dirty="0" smtClean="0"/>
              <a:t>Advertisements: </a:t>
            </a:r>
          </a:p>
          <a:p>
            <a:pPr marL="349250" lvl="1" indent="0">
              <a:buNone/>
            </a:pPr>
            <a:r>
              <a:rPr lang="en-US" dirty="0"/>
              <a:t>	</a:t>
            </a:r>
            <a:r>
              <a:rPr lang="en-US" dirty="0" smtClean="0"/>
              <a:t>Jib </a:t>
            </a:r>
            <a:r>
              <a:rPr lang="en-US" dirty="0" err="1" smtClean="0"/>
              <a:t>Fowles</a:t>
            </a:r>
            <a:r>
              <a:rPr lang="en-US" dirty="0" smtClean="0"/>
              <a:t> 15 appeals of advertising; identify 	and check claims; analyze reliability of source 	&amp; credibility of author</a:t>
            </a:r>
            <a:r>
              <a:rPr lang="en-US" b="1" dirty="0" smtClean="0"/>
              <a:t>; threshold concept: 	authority and contextualized and constructed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962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Context: 2-unit Information Literacy Course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Objective: </a:t>
            </a:r>
            <a:r>
              <a:rPr lang="en-US" dirty="0" smtClean="0"/>
              <a:t>Students write a research </a:t>
            </a:r>
            <a:r>
              <a:rPr lang="en-US" dirty="0" smtClean="0"/>
              <a:t>paper – 2 possible topics:</a:t>
            </a:r>
            <a:endParaRPr lang="en-US" dirty="0" smtClean="0"/>
          </a:p>
          <a:p>
            <a:pPr lvl="1"/>
            <a:r>
              <a:rPr lang="en-US" dirty="0" smtClean="0"/>
              <a:t>Energy and the environment</a:t>
            </a:r>
          </a:p>
          <a:p>
            <a:pPr lvl="1"/>
            <a:r>
              <a:rPr lang="en-US" dirty="0" smtClean="0"/>
              <a:t>Person who made a difference: explore a key issue, using alternative perspectives</a:t>
            </a:r>
          </a:p>
          <a:p>
            <a:pPr marL="349250" lvl="1" indent="0">
              <a:buNone/>
            </a:pPr>
            <a:r>
              <a:rPr lang="en-US" dirty="0" smtClean="0"/>
              <a:t>In groups do a final presentation using visual images and spoken word (</a:t>
            </a:r>
            <a:r>
              <a:rPr lang="en-US" dirty="0" err="1" smtClean="0"/>
              <a:t>Pecha</a:t>
            </a:r>
            <a:r>
              <a:rPr lang="en-US" dirty="0" smtClean="0"/>
              <a:t> </a:t>
            </a:r>
            <a:r>
              <a:rPr lang="en-US" dirty="0" err="1" smtClean="0"/>
              <a:t>Kucha</a:t>
            </a:r>
            <a:r>
              <a:rPr lang="en-US" dirty="0" smtClean="0"/>
              <a:t>) </a:t>
            </a:r>
            <a:endParaRPr lang="en-US" dirty="0"/>
          </a:p>
          <a:p>
            <a:pPr marL="349250" lvl="1" indent="0">
              <a:buNone/>
            </a:pPr>
            <a:r>
              <a:rPr lang="en-US" dirty="0" smtClean="0"/>
              <a:t>Teaching goal: </a:t>
            </a:r>
            <a:r>
              <a:rPr lang="en-US" dirty="0" smtClean="0"/>
              <a:t>Integrate </a:t>
            </a:r>
            <a:r>
              <a:rPr lang="en-US" dirty="0"/>
              <a:t>argument and images into information literacy </a:t>
            </a:r>
          </a:p>
          <a:p>
            <a:pPr marL="3492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528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assignments: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Photographs: Alternative perspectives, copyright, researching an issue using Web and library sources</a:t>
            </a:r>
          </a:p>
          <a:p>
            <a:r>
              <a:rPr lang="en-US" dirty="0" smtClean="0"/>
              <a:t>Advertisements: Explore authority, advertising appeals, audience in ads and writing</a:t>
            </a:r>
          </a:p>
          <a:p>
            <a:r>
              <a:rPr lang="en-US" dirty="0" smtClean="0"/>
              <a:t>Political cartoons: Bias, point of view, research  an issue</a:t>
            </a:r>
          </a:p>
          <a:p>
            <a:r>
              <a:rPr lang="en-US" dirty="0" err="1" smtClean="0"/>
              <a:t>Infographics</a:t>
            </a:r>
            <a:r>
              <a:rPr lang="en-US" dirty="0" smtClean="0"/>
              <a:t>: Explore data telling a story, alternative perspectives, authority, create an </a:t>
            </a:r>
            <a:r>
              <a:rPr lang="en-US" dirty="0" err="1" smtClean="0"/>
              <a:t>infographic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7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5096</TotalTime>
  <Words>990</Words>
  <Application>Microsoft Macintosh PowerPoint</Application>
  <PresentationFormat>On-screen Show (4:3)</PresentationFormat>
  <Paragraphs>103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Infusion</vt:lpstr>
      <vt:lpstr>A Picture is Worth a Thousand Words: Or is It?</vt:lpstr>
      <vt:lpstr>Using Images to Teach Visual &amp; Information Literacy</vt:lpstr>
      <vt:lpstr>Some articles relating information literacy to visual literacy &amp; argument</vt:lpstr>
      <vt:lpstr>Two Books for Inspiration</vt:lpstr>
      <vt:lpstr>Why include images in your instruction?</vt:lpstr>
      <vt:lpstr>And…</vt:lpstr>
      <vt:lpstr>My assignments in LIBY 1210:</vt:lpstr>
      <vt:lpstr>Context: 2-unit Information Literacy Course</vt:lpstr>
      <vt:lpstr>Visual assignments:</vt:lpstr>
      <vt:lpstr>Using Photos to Teach Alternative Perspectives and Research</vt:lpstr>
      <vt:lpstr>Find a photo representing an alternative perspective -- student example:</vt:lpstr>
      <vt:lpstr>Another Example</vt:lpstr>
      <vt:lpstr>Tank Man</vt:lpstr>
      <vt:lpstr>Three Mile Island</vt:lpstr>
      <vt:lpstr>Students answer critical questions about photographs</vt:lpstr>
      <vt:lpstr>Photograph Homework</vt:lpstr>
      <vt:lpstr>Advertisement Exercise</vt:lpstr>
      <vt:lpstr>Advertisements can appeal to:  </vt:lpstr>
      <vt:lpstr>Advertising Cont.</vt:lpstr>
      <vt:lpstr>Your turn: For photos</vt:lpstr>
      <vt:lpstr>Your turn: For ads</vt:lpstr>
      <vt:lpstr>In your groups</vt:lpstr>
      <vt:lpstr>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Picture is Worth a Thousand Words: Or is It?</dc:title>
  <dc:creator>Sharon Radcliff</dc:creator>
  <cp:lastModifiedBy>Sharon Radcliff</cp:lastModifiedBy>
  <cp:revision>22</cp:revision>
  <dcterms:created xsi:type="dcterms:W3CDTF">2014-05-07T01:10:34Z</dcterms:created>
  <dcterms:modified xsi:type="dcterms:W3CDTF">2014-05-13T20:26:58Z</dcterms:modified>
</cp:coreProperties>
</file>