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50" r:id="rId3"/>
  </p:sldMasterIdLst>
  <p:notesMasterIdLst>
    <p:notesMasterId r:id="rId9"/>
  </p:notesMasterIdLst>
  <p:handoutMasterIdLst>
    <p:handoutMasterId r:id="rId10"/>
  </p:handoutMasterIdLst>
  <p:sldIdLst>
    <p:sldId id="813" r:id="rId4"/>
    <p:sldId id="827" r:id="rId5"/>
    <p:sldId id="845" r:id="rId6"/>
    <p:sldId id="981" r:id="rId7"/>
    <p:sldId id="86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DFF"/>
    <a:srgbClr val="C6C6BE"/>
    <a:srgbClr val="D6D6D0"/>
    <a:srgbClr val="F1E2D3"/>
    <a:srgbClr val="81806D"/>
    <a:srgbClr val="777777"/>
    <a:srgbClr val="969696"/>
    <a:srgbClr val="008040"/>
    <a:srgbClr val="FF008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0035" autoAdjust="0"/>
    <p:restoredTop sz="84022" autoAdjust="0"/>
  </p:normalViewPr>
  <p:slideViewPr>
    <p:cSldViewPr>
      <p:cViewPr>
        <p:scale>
          <a:sx n="66" d="100"/>
          <a:sy n="66" d="100"/>
        </p:scale>
        <p:origin x="-768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1008" y="3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F2C5C2-68F7-40F3-8836-1FB2422CA479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722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DC9AE6B5-223B-4DA7-8E01-71EF7F8EEE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01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1C8052-CE15-445D-948F-1BA9569A28BE}" type="slidenum">
              <a:rPr lang="en-US" smtClean="0">
                <a:latin typeface="Calibri"/>
              </a:rPr>
              <a:pPr eaLnBrk="1" hangingPunct="1"/>
              <a:t>1</a:t>
            </a:fld>
            <a:endParaRPr lang="en-US" dirty="0" smtClean="0">
              <a:latin typeface="Calibri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200" dirty="0" smtClean="0"/>
              <a:t>Intro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AE6B5-223B-4DA7-8E01-71EF7F8EEE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0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AE6B5-223B-4DA7-8E01-71EF7F8EEE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89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AE6B5-223B-4DA7-8E01-71EF7F8EEE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1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1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67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7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0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7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65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10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95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45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09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86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98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248400"/>
            <a:ext cx="3733800" cy="476250"/>
          </a:xfrm>
          <a:ln/>
        </p:spPr>
        <p:txBody>
          <a:bodyPr/>
          <a:lstStyle>
            <a:lvl1pPr>
              <a:defRPr sz="1200"/>
            </a:lvl1pPr>
          </a:lstStyle>
          <a:p>
            <a:pPr algn="l">
              <a:defRPr/>
            </a:pPr>
            <a:r>
              <a:rPr lang="en-US" dirty="0" smtClean="0">
                <a:solidFill>
                  <a:srgbClr val="406B8C"/>
                </a:solidFill>
              </a:rPr>
              <a:t>NECC 06, CAIS 09, TLA 09, Vt. 2010, ACAMIS 2011</a:t>
            </a:r>
          </a:p>
          <a:p>
            <a:pPr>
              <a:defRPr/>
            </a:pPr>
            <a:endParaRPr lang="en-US" dirty="0">
              <a:solidFill>
                <a:srgbClr val="406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0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381000" y="6340475"/>
            <a:ext cx="4495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NECC 06, CAIS 09, TLA 09, Vt. 2010, ACAMIS 2011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1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525963"/>
          </a:xfrm>
        </p:spPr>
        <p:txBody>
          <a:bodyPr/>
          <a:lstStyle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234AE-8A56-4FEE-B47F-537604100F2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381000" y="6340475"/>
            <a:ext cx="4495800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NECC 06, CAIS 09, TLA 09, Vt. 2010, ACAMIS 2011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9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381000" y="6340475"/>
            <a:ext cx="4343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NECC 06, CAIS 09, TLA 09, Vt. 2010, ACAMIS 2011</a:t>
            </a:r>
          </a:p>
          <a:p>
            <a:pPr>
              <a:defRPr/>
            </a:pP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0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6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8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7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9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9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9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762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6019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</a:defRPr>
            </a:lvl1pPr>
          </a:lstStyle>
          <a:p>
            <a:pPr>
              <a:defRPr/>
            </a:pPr>
            <a:endParaRPr lang="en-US" dirty="0">
              <a:solidFill>
                <a:srgbClr val="406B8C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/>
              </a:defRPr>
            </a:lvl1pPr>
          </a:lstStyle>
          <a:p>
            <a:pPr>
              <a:defRPr/>
            </a:pPr>
            <a:endParaRPr lang="en-US" dirty="0">
              <a:solidFill>
                <a:srgbClr val="406B8C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</a:defRPr>
            </a:lvl1pPr>
          </a:lstStyle>
          <a:p>
            <a:pPr>
              <a:defRPr/>
            </a:pPr>
            <a:fld id="{8D016A55-3B0E-4AD6-937D-F8C4878B639D}" type="slidenum">
              <a:rPr lang="en-US" smtClean="0">
                <a:solidFill>
                  <a:srgbClr val="406B8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06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2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debbie@noodletools.com" TargetMode="External"/><Relationship Id="rId5" Type="http://schemas.openxmlformats.org/officeDocument/2006/relationships/hyperlink" Target="http://www.fontichiaro.com/activelearning/" TargetMode="External"/><Relationship Id="rId4" Type="http://schemas.openxmlformats.org/officeDocument/2006/relationships/hyperlink" Target="mailto:font@umich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660" r="4539"/>
          <a:stretch/>
        </p:blipFill>
        <p:spPr>
          <a:xfrm>
            <a:off x="1" y="-14754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5583710" y="1987778"/>
            <a:ext cx="693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alibri"/>
                <a:cs typeface="Calibri"/>
              </a:rPr>
              <a:t>“Art Appreciation” by Dustin </a:t>
            </a:r>
            <a:r>
              <a:rPr lang="en-US" sz="800" dirty="0" err="1" smtClean="0">
                <a:latin typeface="Calibri"/>
                <a:cs typeface="Calibri"/>
              </a:rPr>
              <a:t>Gaffke</a:t>
            </a:r>
            <a:r>
              <a:rPr lang="en-US" sz="800" dirty="0" smtClean="0">
                <a:latin typeface="Calibri"/>
                <a:cs typeface="Calibri"/>
              </a:rPr>
              <a:t>. CC-BY-2.0. </a:t>
            </a:r>
            <a:r>
              <a:rPr lang="pl-PL" sz="800" dirty="0" err="1">
                <a:latin typeface="Calibri"/>
                <a:cs typeface="Calibri"/>
              </a:rPr>
              <a:t>https</a:t>
            </a:r>
            <a:r>
              <a:rPr lang="pl-PL" sz="800" dirty="0">
                <a:latin typeface="Calibri"/>
                <a:cs typeface="Calibri"/>
              </a:rPr>
              <a:t>://</a:t>
            </a:r>
            <a:r>
              <a:rPr lang="pl-PL" sz="800" dirty="0" err="1">
                <a:latin typeface="Calibri"/>
                <a:cs typeface="Calibri"/>
              </a:rPr>
              <a:t>www.flickr.com</a:t>
            </a:r>
            <a:r>
              <a:rPr lang="pl-PL" sz="800" dirty="0">
                <a:latin typeface="Calibri"/>
                <a:cs typeface="Calibri"/>
              </a:rPr>
              <a:t>/</a:t>
            </a:r>
            <a:r>
              <a:rPr lang="pl-PL" sz="800" dirty="0" err="1">
                <a:latin typeface="Calibri"/>
                <a:cs typeface="Calibri"/>
              </a:rPr>
              <a:t>photos</a:t>
            </a:r>
            <a:r>
              <a:rPr lang="pl-PL" sz="800" dirty="0">
                <a:latin typeface="Calibri"/>
                <a:cs typeface="Calibri"/>
              </a:rPr>
              <a:t>/55608722@N06/13073175563</a:t>
            </a: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b="1" dirty="0" smtClean="0"/>
              <a:t>Beyond Eye Candy: </a:t>
            </a:r>
            <a:br>
              <a:rPr lang="en-US" b="1" dirty="0" smtClean="0"/>
            </a:br>
            <a:r>
              <a:rPr lang="en-US" b="1" dirty="0" smtClean="0"/>
              <a:t>Strategies for Engaging Students in Conversations About Visual Literacy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562600"/>
            <a:ext cx="6400800" cy="1752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1800" kern="1200" dirty="0">
                <a:solidFill>
                  <a:srgbClr val="000000"/>
                </a:solidFill>
                <a:cs typeface="Calibri"/>
              </a:rPr>
              <a:t>Debbie </a:t>
            </a:r>
            <a:r>
              <a:rPr lang="en-US" sz="1800" kern="1200" dirty="0" err="1">
                <a:solidFill>
                  <a:srgbClr val="000000"/>
                </a:solidFill>
                <a:cs typeface="Calibri"/>
              </a:rPr>
              <a:t>Abilock</a:t>
            </a:r>
            <a:endParaRPr lang="en-US" sz="1800" kern="1200" dirty="0">
              <a:solidFill>
                <a:srgbClr val="000000"/>
              </a:solidFill>
              <a:cs typeface="Calibri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1800" kern="1200" dirty="0">
                <a:solidFill>
                  <a:srgbClr val="000000"/>
                </a:solidFill>
                <a:cs typeface="Calibri"/>
              </a:rPr>
              <a:t>Co-Founder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1800" kern="1200" dirty="0" err="1">
                <a:solidFill>
                  <a:srgbClr val="000000"/>
                </a:solidFill>
                <a:cs typeface="Calibri"/>
              </a:rPr>
              <a:t>NoodleTools</a:t>
            </a:r>
            <a:r>
              <a:rPr lang="en-US" sz="1800" kern="1200" dirty="0">
                <a:solidFill>
                  <a:srgbClr val="000000"/>
                </a:solidFill>
                <a:cs typeface="Calibri"/>
              </a:rPr>
              <a:t>, Inc.</a:t>
            </a:r>
          </a:p>
          <a:p>
            <a:endParaRPr lang="en-US" dirty="0" smtClean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6553200" y="5486400"/>
            <a:ext cx="8458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Kristin Fontichiaro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Clinical Assistant Professor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University of Michigan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School of Information</a:t>
            </a:r>
          </a:p>
          <a:p>
            <a:pPr algn="l" eaLnBrk="1" hangingPunct="1">
              <a:lnSpc>
                <a:spcPct val="90000"/>
              </a:lnSpc>
            </a:pPr>
            <a:endParaRPr lang="en-US" sz="1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l" eaLnBrk="1" hangingPunct="1">
              <a:lnSpc>
                <a:spcPct val="90000"/>
              </a:lnSpc>
            </a:pPr>
            <a:endParaRPr lang="en-US" sz="18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-64532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LOEX 2014: May 10, 2014, 9:50 – 10:40am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20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ARERUUERMUFRIUEhAaFRYWFRMVFxgWFxIWFhUZGBYYHSggGxomHRcYITEhJykrLi4uFx8zODMsNygtLisBCgoKBQUFDgUFDisZExkrKysrKysrKysrKysrKysrKysrKysrKysrKysrKysrKysrKysrKysrKysrKysrKysrK//AABEIAMIBAwMBIgACEQEDEQH/xAAcAAEAAwEAAwEAAAAAAAAAAAAABgcIBQIDBAH/xABIEAABAwICBgUJBQUFCQEAAAABAAIDBBEFIQYHEjFBYRMiUXGBCCMyQlKCkaGxFHKSosEkQ2JjsjNTo8PhRXN0g5OkwtHwFf/EABQBAQAAAAAAAAAAAAAAAAAAAAD/xAAUEQEAAAAAAAAAAAAAAAAAAAAA/9oADAMBAAIRAxEAPwCjUREBERAREQEREBERAREQEREBERAREQEREBERAREQEREBERAREQEREBERAREQEREBERAREQEREBF5MaSQALkkAAZkk7rK1NCNS1VVBstc400JsQyw6dw7jlH71zyQVWxhcQGgkkgAAXJJ3ABTPAtVeMVdi2mMTD6056L8h6/5VpDRrQ7D8PbalgY11s5CNqQ98js/AZcl3kFD4b5P8pANRWsaeLYo3P8Ag5xb/Su7DqDw/wBepqif4TC36sKnuK6aYZTEiesga4b29I1zx7jbu+Sjs+uXBG7p3v8Auwzf+TQg5DtQuGcJ6zxfAf8AKXPrvJ/gI8zWytP8yNj/AOktUij11YMd8kw74XfpddXD9Z+CzZNrY2n+YHxfORoHzQU7jGo3FIrmB0NQBuDXGN5914DfzKAYzgNXRu2aqCWI3y22EA/ddud4ErZdJVxytD4nskYdzmODmnuIySrpI5WFkrGSMcLOY9oc0jm05FBiJFovTLUlSVAc+gd9mmzOwbuhcey2bmd4uB7KorSPRurw+XoqqJ0bs9k72vA4scMnD6cbIOSiIgIiICIiAiIgIiICIiAiIgIiICIiAiIgL78EweorJmwU0ZklecgPmSTkGjiSvXheHTVMzIYGF8sjg1jRvJP0AGZJyABJWqtXWg0GE0+y2z6h4HTS2zcfZb2MHAcd5Qc3VzqvpsMa2WUNmrLZyEdWMkZiIHd2bZzPIGynz3hoJJAABJJNgAN5J7F8eNYvBRwPnqHiOJguSfkAN5cdwA3rM2sbWZU4o4xs2oaMHqxA5vscnSkbzx2dw5kXQWdpprtpacmOgaKmUXBkJIhaeRGcnhYc1TOkeneJV5P2ipfsG/mmHo47HhsNsHe9cqNogIiICIiD7MMxSopn7dPNJE/LON7mE27bHMcirR0R15VUJDMQYKiP+8YGsmHeMmP4eyeZVRIg2bo5pHSV8XS0srZGesBk5p7HtObT37+C9uPYHTVsLoamNskbuB3g8HNcM2u5hY+wHHKmimbNTSOjkbxG4ji1zTk5p7CtMatNY8GKs2HgRVjG3fFfJwHrx33t7RvHPeQpLWVq1nwp3SMJlo3GzZLdZhO5soG49jtx5HJQNbdrKWOaN0crWvje0tc1wuHNO8ELL+tbV+7Cpw+K7qOVx6NxzLHZnonHtsCQeIHaCggSIiAiIgIiICIiAiIgIiICIiAiIgIinGqDRMYjXtEjb08AEk19zrHqMP3nbx2ByC2dR+gwo6f7XO39pqGDZBGcUJzA5OdkTy2RlnezKuqZFG6SRwZGxrnPcTYNaBcknssvcqL8oLTI3GHQuyGy+pI4nJ0cf0ee9nNBBNZuncuK1BsS2kjcRDHuvw6R44vPyGXaTC0RARe6kpZJXtjiY58jyA1rQXOcTuAA3q+dANSsUYbNidpJciKcHzbOPnHD03ch1d/pIKZ0e0Vrq91qSnkkF83AWYO+R1mg8rqxcJ1CVrxepqYYeTGumcO/0R8CVoCmp2RtDI2tYxoAa1oDWtA3ANGQC9VfiUFO3anljib7Uj2sHxcQgqin1A0Y9OrqHfdbGz6hy/ZtQNGfQq6gfebG76AKaz6yMGYbGuhP3SX/ADaCkOsnBnmwrofeLmj4uAQVbiWoCoaCaesieeAkjfF+Zpf9FB9IdW2LUQLpaZz4x+8h8623adnrNHNwC1PhuMUtSL088Mw/lyMf8dklfcgw4vpw+ulp5WSwvcyWNwcxzTYgj/7dxVha/TTDEwyCONj2wsM7mAAukeS4bQGVw3ZN952s+CrRBrPVlpuzFaXaOy2pjs2eMbgeD2jfsOsbdhBGdrnv6QYNDW08lPO3ajkaQe0H1XN7HA2IPJZN0G0nkwysjqGXLQdmVg9eIkbbe/K45gLXlDVxzRslicHRyMa5jhuLXC4PwKDHWleATYfVSU03pRuydawew5seORHwzHBchaO1+6JippBWRt89Sjr23ugJ634SdrkC9ZxQEREBERAREQEREBERAREQEREBag1G6PfZMMZI4edqj0rjx2LWiHds9b3ys14NQGoqIYG5GaaKMHsL3ho+q2lTQNjY1jBZrGta0djWiwHwCD5NIMVZR001RJ6EMb3Edthk0cybDxWNsTr5KiaSaU7Ukr3Peebjc25clf8A5RWM9FQxUzTnUy3cO2OGziPxujPgs7IC8mMJIABJJAAGZJO4ALxVr6gdExU1TquVt4qUt6MEZGc5tPuDrd5aUFjapNXjMOhE87Qa2RvWvY9C0/u2n2vaPhuGc+r62KCN0sz2sjY0lznGwAC+hZt136cOq6l1JC79lp3WdbdJMMnE9rWnqjmCeIsH26da66iZzosOvDDcjpiAZX82g5Rj4u3ZjcqorKyWZ5fNI+R53ue5z3Hvc43XoRAREQecUjmkOaS1w3EEgjuIU30Z1r4rRkAzGoiBzZPeQ2vnaT0xluzIHYoKiDp6SYw+tq5qmQWdNI52ze+yNzW342aAL8lzERAWh/J50kM1LJRvN30x2o78Ynk3Huvv+NoWeFNNT+M/ZMWpyTZkzuhfzEtmt/PsHwQarqYGyMcx4DmPa5rmncWuFiDyIKxtpVgzqKsnpnXPRSuaCd5ZvY7xaWnxWzVnfyjcKEddBUAWFRCQ7m+EgE/heweCCpEREBERAREQEREBERAREQEREE51KUXS4zTX3R9K8+7E7Z/MWrVSzd5Osd8VkPs0cx/xYW/qtIoM4eUTXl+JRxX6sNMzL+J73OPy2PgqrU310S7WN1fIwAeFPEP/AGoQgLWmqbBhSYTTNtZ0jBM/Kx2peuL8w0tb7qyfTxF72tG9zmgeJsttwRBjWtG5rQB3AWCDh6fY2aHDqmoBs9kRDDv848hkeX3nBY9JWkvKHqizCmtH72qiae4Mkf8AVoWbEBERAREQEREBERAXtpp3Rva9ps5jmuaewtNx8wvUiDbtHOJI2PG57GuHc4Aj6qrfKNotrDoZQM4qpov/AAvjeD8w1TrQKTawuhJ3/YqW5PaIWgqPa9I74LOfZfTH/HY39UGW0REBERAREQEREBERAREQEREFp+Tm8DFJR20UoH/WgP6LSCy5qKrOjxmEcJY52f4ZePmwLUaDJ+uNtsarPvxH4wRn9VDFY2v2i6PGHu/voIH/AAb0X+Wq5QfXhLgJ4idwliPweFthYdBW1MCrhUU0Ezd0sMTx77A79UFb+UdGThsJG5tZHfxhmCzktX64cKNThFS1ou+NrZW/8pwc/wDJtLKCAiIgIiICIiAiIgIi/WtJIAzJOQQbC1fsthdD/wAFSn4wtP6rha8n2wWo5uph/wBxGf0UywmlEMEUQ3RxRMHusDf0Vc+UPWbGFsZxlqYh4Na95+YCDNqIiAiIgIiICIiAiIgIiICIiDraKYn9lraae9hFPE533A8bY8W3HitmNN8xuWHVrPVNjwrcLgeTeSJvQyZ3O3GAATzLdl3vIID5SeFEtpaoDIGSJ57+vH9JFRS19rF0f/8A0MOngaPOFm1F/vGHaYPG2z3OKyERZB+LS+oPHxUYb0DjeSkeWkcejeS6M93pN9xZoUs1Z6WnC65kpuYX9SdozvGSOsB2tIDh3EcUGtXsDgQQCCCCDuIO8LIusTRV+GV0kNj0RJfA4+tE45Z9rfRPNt+IWt6aoZIxr43BzHta5rmm4c1wuCDxBCjun2hkGLU3RSdWRlzDKBcscRn3tOV28bDiAQGQ0XZ0o0Xq8OmMVVGWnPZcM2PA9ZjuI3cxfMBcZAREQERfoCD8RfRX0M0D9iaN8b9lp2XtLXWcA5pse0FfOgKS6t8KNXilJFa46dj35XGxF5x9+8NI8VGld/k46PHanrXjIDoYuZNnyn5MF+bkF6KhPKTxTampaYH0I5JHDnI4NZ4gMd+JX2VkDWLjgrsSqJ2m7DJsx53HRxgMYR2Ahu13uKCNoiICIiAiIgIiICIiAiIgIiICtPUFpSKWtdSyOtFV2DbnITNvsfiBLeZ2FVi8opHNIc0kOBBBBIIINwQRuKDcKzLrw0RNFXGeNv7PVFzxYZNl3yN5XJ2h3kcFdOq/TJmKUYe4j7TFstqGj2s9l4HsuAv37Q4LsaW6Ow4jSyU0w6rxdrhvY8ei9vMH4gkcUGNUXU0kwGegqH09Q3ZkYd/qub6r2Hi0/wChsQQuWgtTVJrQ+wWpawk0hPUfmTCSc8t5jJzsMxvC0VS1LJWNfG5r43gFrmkOa4HcQRkQsQqT6H6eV+GO/Z5LxE9aGS7ojz2bjZPNpB7UGsMVwuCqjMVREyWM72vaHC/Ai+48xmqwxzURQykupZpacnc1wEzB3XId8XFe/RzXjh8wAq2Ppn8TYyx35OaNoeLfFTvDtK8OqP7Grp3m24Ss2vFpNx8EFI1eoPEAfNVNK5va8zRn4BjvqvXBqExInr1FI1vEtdM4/Axj6rRLZGkXBBHIheqetiZ6cjG/ec1v1KCnML1ARA3qax7h7MUbWfmeXfRWHo1oBhlAQ6np29IP3snnJL9oc70fdsmJawsIgBL62A24RvEp/DHcqA6R6+adgLaGB0rs7STdSPdkQwHacOR2UHK8pHBNmWmq2jJ7XQyHhtNJfH4kOf8AgVLLu6U6W1uJSbdVKXAejGOrGz7rBlfnvPErhIPswjDZaqeOCFu1JK9rWjPeTvPYBvJ4AErYWi+CR0NJDTR+jEwAndtOOb3HmXEnxVd6j9ADSR/balhFRK0iJjt8UR4kcHu+IGXEhWrUTsjY573BrGNc5znGwa1ouSTwAAughGuTSgUGHPDDaepvFFY5gEecf4N49rmrK6lus3S92KVrpRcQR9SBpv6APpEcHOOZ8BwUSQEREBERAREQEREBERAREQEREBERB39CtKp8Mqmzw5jdJGTZskZObT2HiDwIG/cdZaO45T11Oyop3bUbx4tPrNcODh2fosXKVaA6cVOEzbcfXheR0sJNmvA4g+q8cHfG4QaN1haDU+LQbL7MnYD0MwFy0+y7tYeI8Qsu6SaPVNBO6CqjLHjcd7Xt4OY71mn/AENjkta6K6T0uIwCalftNyDmnJ8brei9vA/I8CQvPSXRukxCEw1UYeze05hzHe0xwzafruNwgxkitDTTUxXUpc+jvVQZmwAEzRzZ6/DNuZ9kKspYnMcWvaWuaSC0ggg9hB3FB4IiICIiAiKQ6LaF1+IutSwuLL2MrurE3tu85G3YLnkgjyvPVHqoILKzEWWIs6GncM77w+UHd2hnx7FK9X+qekw4tmmIqKoZh5Fo4z/LYeP8RzyysrEe4AEk2ABJJ3Ac0H6qC13axRMXUFG+8TT+0SNPpuB/s2n2Qd54kW3A392tbW4Hh9Jhr+qbtlqG5XG4tiPZ/Hx4ZZqk0BERAREQEREBERAREQEREBERAREQEREBERB0sAx2poZhNSyujkHZucOLXNOTm8ir80I10UlSGx11qafIbefQPPbtH+z7nZfxLOKINwRyNcA5pBaRcEEEEdoI3rlY9ovQ1wtVU8cptYOLbPA5SNs4eBWU9G9MsQw8/stQ9jb3MZ68Z7bxuuM+0WPNWdgWv14sK2lDu18Dtnu82+/9SCQYrqIw2QkwSzw33Nu2Rg8HDa/Mo5N5P0o9CuY770Dm/R5U5w3XHgswG1M+En1ZYni3eWBzfmu7Dp5hD91fS+9Mxv8AUQgqNmoCqvnWQgcmSH5XC6eH+T9GDeetc4dkcIYfxOc76Kznaa4UP9oUfhUQn6OXOrtZ2CxDrVsbuUYfL/QCg+XAdU2D0pB6Dpnj1p3dJ+TJn5VN442tADQA0CwAAAA7AAqmxjXzQR3FNBNM4bi7ZiYfG5d+VV1pJrixWqBbG9tNGb5Qgh9ucp61+bdlBfmlunFBhrSamUdJa7YWWdK7ss3gObrDms+6f60azE7xt8xS/wB005vHDpX+t90WHfa6gssjnOLnEucSSSSSSTvJJ3leC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6" name="AutoShape 6" descr="data:image/jpeg;base64,/9j/4AAQSkZJRgABAQAAAQABAAD/2wCEAAkGBxARERUUERMUFRIUEhAaFRYWFRMVFxgWFxIWFhUZGBYYHSggGxomHRcYITEhJykrLi4uFx8zODMsNygtLisBCgoKBQUFDgUFDisZExkrKysrKysrKysrKysrKysrKysrKysrKysrKysrKysrKysrKysrKysrKysrKysrKysrK//AABEIAMIBAwMBIgACEQEDEQH/xAAcAAEAAwEAAwEAAAAAAAAAAAAABgcIBQIDBAH/xABIEAABAwICBgUJBQUFCQEAAAABAAIDBBEFIQYHEjFBYRMiUXGBCCMyQlKCkaGxFHKSosEkQ2JjsjNTo8PhRXN0g5OkwtHwFf/EABQBAQAAAAAAAAAAAAAAAAAAAAD/xAAUEQEAAAAAAAAAAAAAAAAAAAAA/9oADAMBAAIRAxEAPwCjUREBERAREQEREBERAREQEREBERAREQEREBERAREQEREBERAREQEREBERAREQEREBERAREQEREBF5MaSQALkkAAZkk7rK1NCNS1VVBstc400JsQyw6dw7jlH71zyQVWxhcQGgkkgAAXJJ3ABTPAtVeMVdi2mMTD6056L8h6/5VpDRrQ7D8PbalgY11s5CNqQ98js/AZcl3kFD4b5P8pANRWsaeLYo3P8Ag5xb/Su7DqDw/wBepqif4TC36sKnuK6aYZTEiesga4b29I1zx7jbu+Sjs+uXBG7p3v8Auwzf+TQg5DtQuGcJ6zxfAf8AKXPrvJ/gI8zWytP8yNj/AOktUij11YMd8kw74XfpddXD9Z+CzZNrY2n+YHxfORoHzQU7jGo3FIrmB0NQBuDXGN5914DfzKAYzgNXRu2aqCWI3y22EA/ddud4ErZdJVxytD4nskYdzmODmnuIySrpI5WFkrGSMcLOY9oc0jm05FBiJFovTLUlSVAc+gd9mmzOwbuhcey2bmd4uB7KorSPRurw+XoqqJ0bs9k72vA4scMnD6cbIOSiIgIiICIiAiIgIiICIiAiIgIiICIiAiIgL78EweorJmwU0ZklecgPmSTkGjiSvXheHTVMzIYGF8sjg1jRvJP0AGZJyABJWqtXWg0GE0+y2z6h4HTS2zcfZb2MHAcd5Qc3VzqvpsMa2WUNmrLZyEdWMkZiIHd2bZzPIGynz3hoJJAABJJNgAN5J7F8eNYvBRwPnqHiOJguSfkAN5cdwA3rM2sbWZU4o4xs2oaMHqxA5vscnSkbzx2dw5kXQWdpprtpacmOgaKmUXBkJIhaeRGcnhYc1TOkeneJV5P2ipfsG/mmHo47HhsNsHe9cqNogIiICIiD7MMxSopn7dPNJE/LON7mE27bHMcirR0R15VUJDMQYKiP+8YGsmHeMmP4eyeZVRIg2bo5pHSV8XS0srZGesBk5p7HtObT37+C9uPYHTVsLoamNskbuB3g8HNcM2u5hY+wHHKmimbNTSOjkbxG4ji1zTk5p7CtMatNY8GKs2HgRVjG3fFfJwHrx33t7RvHPeQpLWVq1nwp3SMJlo3GzZLdZhO5soG49jtx5HJQNbdrKWOaN0crWvje0tc1wuHNO8ELL+tbV+7Cpw+K7qOVx6NxzLHZnonHtsCQeIHaCggSIiAiIgIiICIiAiIgIiICIiAiIgIinGqDRMYjXtEjb08AEk19zrHqMP3nbx2ByC2dR+gwo6f7XO39pqGDZBGcUJzA5OdkTy2RlnezKuqZFG6SRwZGxrnPcTYNaBcknssvcqL8oLTI3GHQuyGy+pI4nJ0cf0ee9nNBBNZuncuK1BsS2kjcRDHuvw6R44vPyGXaTC0RARe6kpZJXtjiY58jyA1rQXOcTuAA3q+dANSsUYbNidpJciKcHzbOPnHD03ch1d/pIKZ0e0Vrq91qSnkkF83AWYO+R1mg8rqxcJ1CVrxepqYYeTGumcO/0R8CVoCmp2RtDI2tYxoAa1oDWtA3ANGQC9VfiUFO3anljib7Uj2sHxcQgqin1A0Y9OrqHfdbGz6hy/ZtQNGfQq6gfebG76AKaz6yMGYbGuhP3SX/ADaCkOsnBnmwrofeLmj4uAQVbiWoCoaCaesieeAkjfF+Zpf9FB9IdW2LUQLpaZz4x+8h8623adnrNHNwC1PhuMUtSL088Mw/lyMf8dklfcgw4vpw+ulp5WSwvcyWNwcxzTYgj/7dxVha/TTDEwyCONj2wsM7mAAukeS4bQGVw3ZN952s+CrRBrPVlpuzFaXaOy2pjs2eMbgeD2jfsOsbdhBGdrnv6QYNDW08lPO3ajkaQe0H1XN7HA2IPJZN0G0nkwysjqGXLQdmVg9eIkbbe/K45gLXlDVxzRslicHRyMa5jhuLXC4PwKDHWleATYfVSU03pRuydawew5seORHwzHBchaO1+6JippBWRt89Sjr23ugJ634SdrkC9ZxQEREBERAREQEREBERAREQEREBag1G6PfZMMZI4edqj0rjx2LWiHds9b3ys14NQGoqIYG5GaaKMHsL3ho+q2lTQNjY1jBZrGta0djWiwHwCD5NIMVZR001RJ6EMb3Edthk0cybDxWNsTr5KiaSaU7Ukr3Peebjc25clf8A5RWM9FQxUzTnUy3cO2OGziPxujPgs7IC8mMJIABJJAAGZJO4ALxVr6gdExU1TquVt4qUt6MEZGc5tPuDrd5aUFjapNXjMOhE87Qa2RvWvY9C0/u2n2vaPhuGc+r62KCN0sz2sjY0lznGwAC+hZt136cOq6l1JC79lp3WdbdJMMnE9rWnqjmCeIsH26da66iZzosOvDDcjpiAZX82g5Rj4u3ZjcqorKyWZ5fNI+R53ue5z3Hvc43XoRAREQecUjmkOaS1w3EEgjuIU30Z1r4rRkAzGoiBzZPeQ2vnaT0xluzIHYoKiDp6SYw+tq5qmQWdNI52ze+yNzW342aAL8lzERAWh/J50kM1LJRvN30x2o78Ynk3Huvv+NoWeFNNT+M/ZMWpyTZkzuhfzEtmt/PsHwQarqYGyMcx4DmPa5rmncWuFiDyIKxtpVgzqKsnpnXPRSuaCd5ZvY7xaWnxWzVnfyjcKEddBUAWFRCQ7m+EgE/heweCCpEREBERAREQEREBERAREQEREE51KUXS4zTX3R9K8+7E7Z/MWrVSzd5Osd8VkPs0cx/xYW/qtIoM4eUTXl+JRxX6sNMzL+J73OPy2PgqrU310S7WN1fIwAeFPEP/AGoQgLWmqbBhSYTTNtZ0jBM/Kx2peuL8w0tb7qyfTxF72tG9zmgeJsttwRBjWtG5rQB3AWCDh6fY2aHDqmoBs9kRDDv848hkeX3nBY9JWkvKHqizCmtH72qiae4Mkf8AVoWbEBERAREQEREBERAXtpp3Rva9ps5jmuaewtNx8wvUiDbtHOJI2PG57GuHc4Aj6qrfKNotrDoZQM4qpov/AAvjeD8w1TrQKTawuhJ3/YqW5PaIWgqPa9I74LOfZfTH/HY39UGW0REBERAREQEREBERAREQEREFp+Tm8DFJR20UoH/WgP6LSCy5qKrOjxmEcJY52f4ZePmwLUaDJ+uNtsarPvxH4wRn9VDFY2v2i6PGHu/voIH/AAb0X+Wq5QfXhLgJ4idwliPweFthYdBW1MCrhUU0Ezd0sMTx77A79UFb+UdGThsJG5tZHfxhmCzktX64cKNThFS1ou+NrZW/8pwc/wDJtLKCAiIgIiICIiAiIgIi/WtJIAzJOQQbC1fsthdD/wAFSn4wtP6rha8n2wWo5uph/wBxGf0UywmlEMEUQ3RxRMHusDf0Vc+UPWbGFsZxlqYh4Na95+YCDNqIiAiIgIiICIiAiIgIiICIiDraKYn9lraae9hFPE533A8bY8W3HitmNN8xuWHVrPVNjwrcLgeTeSJvQyZ3O3GAATzLdl3vIID5SeFEtpaoDIGSJ57+vH9JFRS19rF0f/8A0MOngaPOFm1F/vGHaYPG2z3OKyERZB+LS+oPHxUYb0DjeSkeWkcejeS6M93pN9xZoUs1Z6WnC65kpuYX9SdozvGSOsB2tIDh3EcUGtXsDgQQCCCCDuIO8LIusTRV+GV0kNj0RJfA4+tE45Z9rfRPNt+IWt6aoZIxr43BzHta5rmm4c1wuCDxBCjun2hkGLU3RSdWRlzDKBcscRn3tOV28bDiAQGQ0XZ0o0Xq8OmMVVGWnPZcM2PA9ZjuI3cxfMBcZAREQERfoCD8RfRX0M0D9iaN8b9lp2XtLXWcA5pse0FfOgKS6t8KNXilJFa46dj35XGxF5x9+8NI8VGld/k46PHanrXjIDoYuZNnyn5MF+bkF6KhPKTxTampaYH0I5JHDnI4NZ4gMd+JX2VkDWLjgrsSqJ2m7DJsx53HRxgMYR2Ahu13uKCNoiICIiAiIgIiICIiAiIgIiICtPUFpSKWtdSyOtFV2DbnITNvsfiBLeZ2FVi8opHNIc0kOBBBBIIINwQRuKDcKzLrw0RNFXGeNv7PVFzxYZNl3yN5XJ2h3kcFdOq/TJmKUYe4j7TFstqGj2s9l4HsuAv37Q4LsaW6Ow4jSyU0w6rxdrhvY8ei9vMH4gkcUGNUXU0kwGegqH09Q3ZkYd/qub6r2Hi0/wChsQQuWgtTVJrQ+wWpawk0hPUfmTCSc8t5jJzsMxvC0VS1LJWNfG5r43gFrmkOa4HcQRkQsQqT6H6eV+GO/Z5LxE9aGS7ojz2bjZPNpB7UGsMVwuCqjMVREyWM72vaHC/Ai+48xmqwxzURQykupZpacnc1wEzB3XId8XFe/RzXjh8wAq2Ppn8TYyx35OaNoeLfFTvDtK8OqP7Grp3m24Ss2vFpNx8EFI1eoPEAfNVNK5va8zRn4BjvqvXBqExInr1FI1vEtdM4/Axj6rRLZGkXBBHIheqetiZ6cjG/ec1v1KCnML1ARA3qax7h7MUbWfmeXfRWHo1oBhlAQ6np29IP3snnJL9oc70fdsmJawsIgBL62A24RvEp/DHcqA6R6+adgLaGB0rs7STdSPdkQwHacOR2UHK8pHBNmWmq2jJ7XQyHhtNJfH4kOf8AgVLLu6U6W1uJSbdVKXAejGOrGz7rBlfnvPErhIPswjDZaqeOCFu1JK9rWjPeTvPYBvJ4AErYWi+CR0NJDTR+jEwAndtOOb3HmXEnxVd6j9ADSR/balhFRK0iJjt8UR4kcHu+IGXEhWrUTsjY573BrGNc5znGwa1ouSTwAAughGuTSgUGHPDDaepvFFY5gEecf4N49rmrK6lus3S92KVrpRcQR9SBpv6APpEcHOOZ8BwUSQEREBERAREQEREBERAREQEREBERB39CtKp8Mqmzw5jdJGTZskZObT2HiDwIG/cdZaO45T11Oyop3bUbx4tPrNcODh2fosXKVaA6cVOEzbcfXheR0sJNmvA4g+q8cHfG4QaN1haDU+LQbL7MnYD0MwFy0+y7tYeI8Qsu6SaPVNBO6CqjLHjcd7Xt4OY71mn/AENjkta6K6T0uIwCalftNyDmnJ8brei9vA/I8CQvPSXRukxCEw1UYeze05hzHe0xwzafruNwgxkitDTTUxXUpc+jvVQZmwAEzRzZ6/DNuZ9kKspYnMcWvaWuaSC0ggg9hB3FB4IiICIiAiKQ6LaF1+IutSwuLL2MrurE3tu85G3YLnkgjyvPVHqoILKzEWWIs6GncM77w+UHd2hnx7FK9X+qekw4tmmIqKoZh5Fo4z/LYeP8RzyysrEe4AEk2ABJJ3Ac0H6qC13axRMXUFG+8TT+0SNPpuB/s2n2Qd54kW3A392tbW4Hh9Jhr+qbtlqG5XG4tiPZ/Hx4ZZqk0BERAREQEREBERAREQEREBERAREQEREBERB0sAx2poZhNSyujkHZucOLXNOTm8ir80I10UlSGx11qafIbefQPPbtH+z7nZfxLOKINwRyNcA5pBaRcEEEEdoI3rlY9ovQ1wtVU8cptYOLbPA5SNs4eBWU9G9MsQw8/stQ9jb3MZ68Z7bxuuM+0WPNWdgWv14sK2lDu18Dtnu82+/9SCQYrqIw2QkwSzw33Nu2Rg8HDa/Mo5N5P0o9CuY770Dm/R5U5w3XHgswG1M+En1ZYni3eWBzfmu7Dp5hD91fS+9Mxv8AUQgqNmoCqvnWQgcmSH5XC6eH+T9GDeetc4dkcIYfxOc76Kznaa4UP9oUfhUQn6OXOrtZ2CxDrVsbuUYfL/QCg+XAdU2D0pB6Dpnj1p3dJ+TJn5VN442tADQA0CwAAAA7AAqmxjXzQR3FNBNM4bi7ZiYfG5d+VV1pJrixWqBbG9tNGb5Qgh9ucp61+bdlBfmlunFBhrSamUdJa7YWWdK7ss3gObrDms+6f60azE7xt8xS/wB005vHDpX+t90WHfa6gssjnOLnEucSSSSSSTvJJ3leC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155575" y="1155442"/>
            <a:ext cx="586422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Please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contact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one of us if you’d like to see them: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lvl="1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Kristin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Fontichiaro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hlinkClick r:id="rId4"/>
              </a:rPr>
              <a:t>font@umich.edu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 @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activelearning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lvl="1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Blog:  :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hlinkClick r:id="rId5"/>
              </a:rPr>
              <a:t>http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hlinkClick r:id="rId5"/>
              </a:rPr>
              <a:t>://www.fontichiaro.com/activelearning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hlinkClick r:id="rId5"/>
              </a:rPr>
              <a:t>/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Debbie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Abilock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hlinkClick r:id="rId6"/>
              </a:rPr>
              <a:t>debbie@noodletools.com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@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noodletools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We were able to use copyrighted images in our presentation under Fair Use. However, we cannot post them online. </a:t>
            </a:r>
            <a:b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09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8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EyeCandyShop</a:t>
            </a:r>
            <a:r>
              <a:rPr lang="en-US" b="1" dirty="0" smtClean="0"/>
              <a:t> Thinkers</a:t>
            </a:r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9"/>
          <a:stretch/>
        </p:blipFill>
        <p:spPr bwMode="auto">
          <a:xfrm>
            <a:off x="5867400" y="1219200"/>
            <a:ext cx="251926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27306"/>
            <a:ext cx="2266950" cy="29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562365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/>
              </a:rPr>
              <a:t>From left to right: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/>
              </a:rPr>
              <a:t>Kristin Fontichiaro</a:t>
            </a:r>
            <a:r>
              <a:rPr lang="en-US" dirty="0">
                <a:solidFill>
                  <a:schemeClr val="bg1"/>
                </a:solidFill>
                <a:latin typeface="Calibri"/>
              </a:rPr>
              <a:t>, </a:t>
            </a:r>
            <a:endParaRPr lang="en-US" dirty="0" smtClean="0">
              <a:solidFill>
                <a:schemeClr val="bg1"/>
              </a:solidFill>
              <a:latin typeface="Calibri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"/>
              </a:rPr>
              <a:t>Debbie Abilock,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/>
              </a:rPr>
              <a:t>Tasha </a:t>
            </a:r>
            <a:r>
              <a:rPr lang="en-US" dirty="0">
                <a:solidFill>
                  <a:schemeClr val="bg1"/>
                </a:solidFill>
                <a:latin typeface="Calibri"/>
              </a:rPr>
              <a:t>Bergson-Michelson </a:t>
            </a:r>
            <a:r>
              <a:rPr lang="en-US" dirty="0" smtClean="0">
                <a:solidFill>
                  <a:schemeClr val="bg1"/>
                </a:solidFill>
                <a:latin typeface="Calibri"/>
              </a:rPr>
              <a:t> </a:t>
            </a:r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3" name="Picture 2" descr="fontpic201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2013857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131350" y="5065938"/>
            <a:ext cx="3089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/>
              </a:rPr>
              <a:t>“Wonky Allure” by Joel </a:t>
            </a:r>
            <a:r>
              <a:rPr lang="en-US" sz="900" dirty="0" err="1" smtClean="0">
                <a:latin typeface="Calibri"/>
              </a:rPr>
              <a:t>Penner</a:t>
            </a:r>
            <a:r>
              <a:rPr lang="en-US" sz="900" dirty="0" smtClean="0">
                <a:latin typeface="Calibri"/>
              </a:rPr>
              <a:t> on Flickr. CC-BY-2.0.</a:t>
            </a:r>
          </a:p>
          <a:p>
            <a:r>
              <a:rPr lang="pl-PL" sz="900" dirty="0" err="1">
                <a:latin typeface="Calibri"/>
              </a:rPr>
              <a:t>https</a:t>
            </a:r>
            <a:r>
              <a:rPr lang="pl-PL" sz="900" dirty="0">
                <a:latin typeface="Calibri"/>
              </a:rPr>
              <a:t>://</a:t>
            </a:r>
            <a:r>
              <a:rPr lang="pl-PL" sz="900" dirty="0" err="1">
                <a:latin typeface="Calibri"/>
              </a:rPr>
              <a:t>www.flickr.com</a:t>
            </a:r>
            <a:r>
              <a:rPr lang="pl-PL" sz="900" dirty="0">
                <a:latin typeface="Calibri"/>
              </a:rPr>
              <a:t>/</a:t>
            </a:r>
            <a:r>
              <a:rPr lang="pl-PL" sz="900" dirty="0" err="1">
                <a:latin typeface="Calibri"/>
              </a:rPr>
              <a:t>photos</a:t>
            </a:r>
            <a:r>
              <a:rPr lang="pl-PL" sz="900" dirty="0">
                <a:latin typeface="Calibri"/>
              </a:rPr>
              <a:t>/55915190@N00/3098244175</a:t>
            </a:r>
            <a:endParaRPr lang="en-US" sz="9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32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Add your comments / questions to the rubric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230563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sz="4800" b="1" dirty="0">
                <a:solidFill>
                  <a:srgbClr val="FFFFFF"/>
                </a:solidFill>
                <a:latin typeface="Calibri"/>
                <a:cs typeface="Calibri"/>
              </a:rPr>
              <a:t>http://</a:t>
            </a:r>
            <a:r>
              <a:rPr lang="en-US" sz="4800" b="1" dirty="0" err="1">
                <a:solidFill>
                  <a:srgbClr val="FFFFFF"/>
                </a:solidFill>
                <a:latin typeface="Calibri"/>
                <a:cs typeface="Calibri"/>
              </a:rPr>
              <a:t>bit.ly</a:t>
            </a:r>
            <a:r>
              <a:rPr lang="en-US" sz="4800" b="1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lang="en-US" sz="4800" b="1" dirty="0" err="1">
                <a:solidFill>
                  <a:srgbClr val="FFC000"/>
                </a:solidFill>
                <a:latin typeface="Calibri"/>
                <a:cs typeface="Calibri"/>
              </a:rPr>
              <a:t>loex</a:t>
            </a:r>
            <a:r>
              <a:rPr lang="en-US" sz="4800" b="1" dirty="0" err="1">
                <a:latin typeface="Calibri"/>
                <a:cs typeface="Calibri"/>
              </a:rPr>
              <a:t>eye</a:t>
            </a:r>
            <a:r>
              <a:rPr lang="en-US" sz="4800" b="1" dirty="0" err="1">
                <a:solidFill>
                  <a:srgbClr val="FFC000"/>
                </a:solidFill>
                <a:latin typeface="Calibri"/>
                <a:cs typeface="Calibri"/>
              </a:rPr>
              <a:t>candy</a:t>
            </a:r>
            <a:endParaRPr lang="en-US" sz="4800" b="1" dirty="0">
              <a:latin typeface="Calibri"/>
              <a:cs typeface="Calibri"/>
            </a:endParaRPr>
          </a:p>
        </p:txBody>
      </p:sp>
      <p:pic>
        <p:nvPicPr>
          <p:cNvPr id="4" name="Picture 2" descr="C:\Users\Debbie\AppData\Local\Temp\SNAGHTML25c5b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10050"/>
            <a:ext cx="9112898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5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5387"/>
            <a:ext cx="3505200" cy="6289213"/>
          </a:xfrm>
        </p:spPr>
        <p:txBody>
          <a:bodyPr anchor="t"/>
          <a:lstStyle/>
          <a:p>
            <a:pPr algn="l"/>
            <a:r>
              <a:rPr lang="en-US" sz="3600" b="1" dirty="0" smtClean="0"/>
              <a:t>Final Thoughts, AHAs, and Questions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Kristin</a:t>
            </a:r>
            <a:br>
              <a:rPr lang="en-US" sz="3600" b="1" dirty="0" smtClean="0"/>
            </a:br>
            <a:r>
              <a:rPr lang="en-US" sz="2400" dirty="0" err="1" smtClean="0"/>
              <a:t>font@umich.edu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@</a:t>
            </a:r>
            <a:r>
              <a:rPr lang="en-US" sz="2400" dirty="0" err="1" smtClean="0"/>
              <a:t>activelearning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 smtClean="0"/>
              <a:t>Debbie</a:t>
            </a:r>
            <a:br>
              <a:rPr lang="en-US" sz="3600" b="1" dirty="0" smtClean="0"/>
            </a:br>
            <a:r>
              <a:rPr lang="en-US" sz="2400" dirty="0" err="1" smtClean="0"/>
              <a:t>debbie@noodletools.com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@</a:t>
            </a:r>
            <a:r>
              <a:rPr lang="en-US" sz="2400" dirty="0" err="1" smtClean="0"/>
              <a:t>noodletools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530092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6295535"/>
            <a:ext cx="358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“We Can Do It!” by J. Howard Miller for Westinghouse/War Production Co-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Cordinating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 Committee.” Public Domain.</a:t>
            </a:r>
          </a:p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http://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en.wikipedia.org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/wiki/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File:We_Can_Do_It!.jpg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 rot="20969932">
            <a:off x="1581600" y="185637"/>
            <a:ext cx="2164519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Stencil"/>
                <a:cs typeface="Stencil"/>
              </a:rPr>
              <a:t>DID</a:t>
            </a:r>
            <a:endParaRPr lang="en-US" sz="4800" dirty="0">
              <a:solidFill>
                <a:srgbClr val="FF0000"/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25451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E2F4FF"/>
      </a:accent5>
      <a:accent6>
        <a:srgbClr val="B9B9E7"/>
      </a:accent6>
      <a:hlink>
        <a:srgbClr val="CDCDFF"/>
      </a:hlink>
      <a:folHlink>
        <a:srgbClr val="CCCC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B2B2B2"/>
        </a:lt1>
        <a:dk2>
          <a:srgbClr val="000000"/>
        </a:dk2>
        <a:lt2>
          <a:srgbClr val="C0C0C0"/>
        </a:lt2>
        <a:accent1>
          <a:srgbClr val="BBE0E3"/>
        </a:accent1>
        <a:accent2>
          <a:srgbClr val="CCCCFF"/>
        </a:accent2>
        <a:accent3>
          <a:srgbClr val="AAAAAA"/>
        </a:accent3>
        <a:accent4>
          <a:srgbClr val="979797"/>
        </a:accent4>
        <a:accent5>
          <a:srgbClr val="DAEDEF"/>
        </a:accent5>
        <a:accent6>
          <a:srgbClr val="B9B9E7"/>
        </a:accent6>
        <a:hlink>
          <a:srgbClr val="CC99FF"/>
        </a:hlink>
        <a:folHlink>
          <a:srgbClr val="C08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B9E7"/>
        </a:accent6>
        <a:hlink>
          <a:srgbClr val="B7B7FF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B9E7"/>
        </a:accent6>
        <a:hlink>
          <a:srgbClr val="B7B7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B9E7"/>
        </a:accent6>
        <a:hlink>
          <a:srgbClr val="CDCD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E2F4FF"/>
      </a:accent5>
      <a:accent6>
        <a:srgbClr val="B9B9E7"/>
      </a:accent6>
      <a:hlink>
        <a:srgbClr val="CDCDFF"/>
      </a:hlink>
      <a:folHlink>
        <a:srgbClr val="CCCC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B2B2B2"/>
        </a:lt1>
        <a:dk2>
          <a:srgbClr val="000000"/>
        </a:dk2>
        <a:lt2>
          <a:srgbClr val="C0C0C0"/>
        </a:lt2>
        <a:accent1>
          <a:srgbClr val="BBE0E3"/>
        </a:accent1>
        <a:accent2>
          <a:srgbClr val="CCCCFF"/>
        </a:accent2>
        <a:accent3>
          <a:srgbClr val="AAAAAA"/>
        </a:accent3>
        <a:accent4>
          <a:srgbClr val="979797"/>
        </a:accent4>
        <a:accent5>
          <a:srgbClr val="DAEDEF"/>
        </a:accent5>
        <a:accent6>
          <a:srgbClr val="B9B9E7"/>
        </a:accent6>
        <a:hlink>
          <a:srgbClr val="CC99FF"/>
        </a:hlink>
        <a:folHlink>
          <a:srgbClr val="C08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B9E7"/>
        </a:accent6>
        <a:hlink>
          <a:srgbClr val="B7B7FF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B9E7"/>
        </a:accent6>
        <a:hlink>
          <a:srgbClr val="B7B7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B9E7"/>
        </a:accent6>
        <a:hlink>
          <a:srgbClr val="CDCD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">
      <a:dk1>
        <a:srgbClr val="406B8C"/>
      </a:dk1>
      <a:lt1>
        <a:srgbClr val="FFFFFF"/>
      </a:lt1>
      <a:dk2>
        <a:srgbClr val="2A475C"/>
      </a:dk2>
      <a:lt2>
        <a:srgbClr val="808080"/>
      </a:lt2>
      <a:accent1>
        <a:srgbClr val="BBE0E3"/>
      </a:accent1>
      <a:accent2>
        <a:srgbClr val="1E5C99"/>
      </a:accent2>
      <a:accent3>
        <a:srgbClr val="FFFFFF"/>
      </a:accent3>
      <a:accent4>
        <a:srgbClr val="355A77"/>
      </a:accent4>
      <a:accent5>
        <a:srgbClr val="DAEDEF"/>
      </a:accent5>
      <a:accent6>
        <a:srgbClr val="1A538A"/>
      </a:accent6>
      <a:hlink>
        <a:srgbClr val="84AAC6"/>
      </a:hlink>
      <a:folHlink>
        <a:srgbClr val="4EA20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E5C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A538A"/>
        </a:accent6>
        <a:hlink>
          <a:srgbClr val="84AAC6"/>
        </a:hlink>
        <a:folHlink>
          <a:srgbClr val="4EA2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E4D64"/>
        </a:dk2>
        <a:lt2>
          <a:srgbClr val="808080"/>
        </a:lt2>
        <a:accent1>
          <a:srgbClr val="BBE0E3"/>
        </a:accent1>
        <a:accent2>
          <a:srgbClr val="1E5C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A538A"/>
        </a:accent6>
        <a:hlink>
          <a:srgbClr val="84AAC6"/>
        </a:hlink>
        <a:folHlink>
          <a:srgbClr val="4EA2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286A46"/>
        </a:dk2>
        <a:lt2>
          <a:srgbClr val="808080"/>
        </a:lt2>
        <a:accent1>
          <a:srgbClr val="BBE0E3"/>
        </a:accent1>
        <a:accent2>
          <a:srgbClr val="1E5C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A538A"/>
        </a:accent6>
        <a:hlink>
          <a:srgbClr val="84AAC6"/>
        </a:hlink>
        <a:folHlink>
          <a:srgbClr val="4EA2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406B8C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E5C99"/>
        </a:accent2>
        <a:accent3>
          <a:srgbClr val="FFFFFF"/>
        </a:accent3>
        <a:accent4>
          <a:srgbClr val="355A77"/>
        </a:accent4>
        <a:accent5>
          <a:srgbClr val="DAEDEF"/>
        </a:accent5>
        <a:accent6>
          <a:srgbClr val="1A538A"/>
        </a:accent6>
        <a:hlink>
          <a:srgbClr val="84AAC6"/>
        </a:hlink>
        <a:folHlink>
          <a:srgbClr val="4EA2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17126</TotalTime>
  <Words>177</Words>
  <Application>Microsoft Office PowerPoint</Application>
  <PresentationFormat>On-screen Show (4:3)</PresentationFormat>
  <Paragraphs>36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Default Design</vt:lpstr>
      <vt:lpstr>2_Default Design</vt:lpstr>
      <vt:lpstr>4_Default Design</vt:lpstr>
      <vt:lpstr>Beyond Eye Candy:  Strategies for Engaging Students in Conversations About Visual Literacy</vt:lpstr>
      <vt:lpstr>We were able to use copyrighted images in our presentation under Fair Use. However, we cannot post them online.  </vt:lpstr>
      <vt:lpstr>The EyeCandyShop Thinkers</vt:lpstr>
      <vt:lpstr>Add your comments / questions to the rubric</vt:lpstr>
      <vt:lpstr>Final Thoughts, AHAs, and Questions  Kristin font@umich.edu @activelearning  Debbie debbie@noodletools.com @noodletools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Literacy: Reading Photographs</dc:title>
  <dc:creator>Debbie Abilock</dc:creator>
  <cp:lastModifiedBy>Debbie Abilock</cp:lastModifiedBy>
  <cp:revision>624</cp:revision>
  <dcterms:created xsi:type="dcterms:W3CDTF">2006-11-05T18:43:45Z</dcterms:created>
  <dcterms:modified xsi:type="dcterms:W3CDTF">2014-05-22T07:07:10Z</dcterms:modified>
</cp:coreProperties>
</file>