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56" r:id="rId1"/>
  </p:sldMasterIdLst>
  <p:notesMasterIdLst>
    <p:notesMasterId r:id="rId20"/>
  </p:notesMasterIdLst>
  <p:handoutMasterIdLst>
    <p:handoutMasterId r:id="rId21"/>
  </p:handoutMasterIdLst>
  <p:sldIdLst>
    <p:sldId id="256" r:id="rId2"/>
    <p:sldId id="268" r:id="rId3"/>
    <p:sldId id="374" r:id="rId4"/>
    <p:sldId id="395" r:id="rId5"/>
    <p:sldId id="398" r:id="rId6"/>
    <p:sldId id="405" r:id="rId7"/>
    <p:sldId id="408" r:id="rId8"/>
    <p:sldId id="396" r:id="rId9"/>
    <p:sldId id="403" r:id="rId10"/>
    <p:sldId id="390" r:id="rId11"/>
    <p:sldId id="380" r:id="rId12"/>
    <p:sldId id="392" r:id="rId13"/>
    <p:sldId id="406" r:id="rId14"/>
    <p:sldId id="400" r:id="rId15"/>
    <p:sldId id="409" r:id="rId16"/>
    <p:sldId id="410" r:id="rId17"/>
    <p:sldId id="411" r:id="rId18"/>
    <p:sldId id="376" r:id="rId19"/>
  </p:sldIdLst>
  <p:sldSz cx="9144000" cy="6858000" type="screen4x3"/>
  <p:notesSz cx="7010400" cy="92964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ヒラギノ角ゴ Pro W3" pitchFamily="-60" charset="-128"/>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ヒラギノ角ゴ Pro W3" pitchFamily="-60" charset="-128"/>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ヒラギノ角ゴ Pro W3" pitchFamily="-60" charset="-128"/>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ヒラギノ角ゴ Pro W3" pitchFamily="-60" charset="-128"/>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ヒラギノ角ゴ Pro W3" pitchFamily="-60" charset="-128"/>
        <a:cs typeface="+mn-cs"/>
      </a:defRPr>
    </a:lvl5pPr>
    <a:lvl6pPr marL="2286000" algn="l" defTabSz="914400" rtl="0" eaLnBrk="1" latinLnBrk="0" hangingPunct="1">
      <a:defRPr sz="2400" kern="1200">
        <a:solidFill>
          <a:schemeClr val="tx1"/>
        </a:solidFill>
        <a:latin typeface="Times New Roman" pitchFamily="18" charset="0"/>
        <a:ea typeface="ヒラギノ角ゴ Pro W3" pitchFamily="-60" charset="-128"/>
        <a:cs typeface="+mn-cs"/>
      </a:defRPr>
    </a:lvl6pPr>
    <a:lvl7pPr marL="2743200" algn="l" defTabSz="914400" rtl="0" eaLnBrk="1" latinLnBrk="0" hangingPunct="1">
      <a:defRPr sz="2400" kern="1200">
        <a:solidFill>
          <a:schemeClr val="tx1"/>
        </a:solidFill>
        <a:latin typeface="Times New Roman" pitchFamily="18" charset="0"/>
        <a:ea typeface="ヒラギノ角ゴ Pro W3" pitchFamily="-60" charset="-128"/>
        <a:cs typeface="+mn-cs"/>
      </a:defRPr>
    </a:lvl7pPr>
    <a:lvl8pPr marL="3200400" algn="l" defTabSz="914400" rtl="0" eaLnBrk="1" latinLnBrk="0" hangingPunct="1">
      <a:defRPr sz="2400" kern="1200">
        <a:solidFill>
          <a:schemeClr val="tx1"/>
        </a:solidFill>
        <a:latin typeface="Times New Roman" pitchFamily="18" charset="0"/>
        <a:ea typeface="ヒラギノ角ゴ Pro W3" pitchFamily="-60" charset="-128"/>
        <a:cs typeface="+mn-cs"/>
      </a:defRPr>
    </a:lvl8pPr>
    <a:lvl9pPr marL="3657600" algn="l" defTabSz="914400" rtl="0" eaLnBrk="1" latinLnBrk="0" hangingPunct="1">
      <a:defRPr sz="2400" kern="1200">
        <a:solidFill>
          <a:schemeClr val="tx1"/>
        </a:solidFill>
        <a:latin typeface="Times New Roman" pitchFamily="18" charset="0"/>
        <a:ea typeface="ヒラギノ角ゴ Pro W3" pitchFamily="-6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9584" autoAdjust="0"/>
  </p:normalViewPr>
  <p:slideViewPr>
    <p:cSldViewPr>
      <p:cViewPr varScale="1">
        <p:scale>
          <a:sx n="62" d="100"/>
          <a:sy n="62" d="100"/>
        </p:scale>
        <p:origin x="205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7840" cy="465064"/>
          </a:xfrm>
          <a:prstGeom prst="rect">
            <a:avLst/>
          </a:prstGeom>
          <a:noFill/>
          <a:ln w="9525">
            <a:noFill/>
            <a:miter lim="800000"/>
            <a:headEnd/>
            <a:tailEnd/>
          </a:ln>
          <a:effectLst/>
        </p:spPr>
        <p:txBody>
          <a:bodyPr vert="horz" wrap="square" lIns="93388" tIns="46694" rIns="93388" bIns="46694" numCol="1" anchor="t" anchorCtr="0" compatLnSpc="1">
            <a:prstTxWarp prst="textNoShape">
              <a:avLst/>
            </a:prstTxWarp>
          </a:bodyPr>
          <a:lstStyle>
            <a:lvl1pPr algn="l">
              <a:defRPr sz="1200"/>
            </a:lvl1pPr>
          </a:lstStyle>
          <a:p>
            <a:pPr>
              <a:defRPr/>
            </a:pPr>
            <a:endParaRPr lang="en-US"/>
          </a:p>
        </p:txBody>
      </p:sp>
      <p:sp>
        <p:nvSpPr>
          <p:cNvPr id="20483" name="Rectangle 3"/>
          <p:cNvSpPr>
            <a:spLocks noGrp="1" noChangeArrowheads="1"/>
          </p:cNvSpPr>
          <p:nvPr>
            <p:ph type="dt" sz="quarter" idx="1"/>
          </p:nvPr>
        </p:nvSpPr>
        <p:spPr bwMode="auto">
          <a:xfrm>
            <a:off x="3972560" y="0"/>
            <a:ext cx="3037840" cy="465064"/>
          </a:xfrm>
          <a:prstGeom prst="rect">
            <a:avLst/>
          </a:prstGeom>
          <a:noFill/>
          <a:ln w="9525">
            <a:noFill/>
            <a:miter lim="800000"/>
            <a:headEnd/>
            <a:tailEnd/>
          </a:ln>
          <a:effectLst/>
        </p:spPr>
        <p:txBody>
          <a:bodyPr vert="horz" wrap="square" lIns="93388" tIns="46694" rIns="93388" bIns="46694" numCol="1" anchor="t" anchorCtr="0" compatLnSpc="1">
            <a:prstTxWarp prst="textNoShape">
              <a:avLst/>
            </a:prstTxWarp>
          </a:bodyPr>
          <a:lstStyle>
            <a:lvl1pPr algn="r">
              <a:defRPr sz="1200"/>
            </a:lvl1pPr>
          </a:lstStyle>
          <a:p>
            <a:pPr>
              <a:defRPr/>
            </a:pPr>
            <a:endParaRPr lang="en-US"/>
          </a:p>
        </p:txBody>
      </p:sp>
      <p:sp>
        <p:nvSpPr>
          <p:cNvPr id="20484" name="Rectangle 4"/>
          <p:cNvSpPr>
            <a:spLocks noGrp="1" noChangeArrowheads="1"/>
          </p:cNvSpPr>
          <p:nvPr>
            <p:ph type="ftr" sz="quarter" idx="2"/>
          </p:nvPr>
        </p:nvSpPr>
        <p:spPr bwMode="auto">
          <a:xfrm>
            <a:off x="0" y="8831337"/>
            <a:ext cx="3037840" cy="465064"/>
          </a:xfrm>
          <a:prstGeom prst="rect">
            <a:avLst/>
          </a:prstGeom>
          <a:noFill/>
          <a:ln w="9525">
            <a:noFill/>
            <a:miter lim="800000"/>
            <a:headEnd/>
            <a:tailEnd/>
          </a:ln>
          <a:effectLst/>
        </p:spPr>
        <p:txBody>
          <a:bodyPr vert="horz" wrap="square" lIns="93388" tIns="46694" rIns="93388" bIns="46694" numCol="1" anchor="b" anchorCtr="0" compatLnSpc="1">
            <a:prstTxWarp prst="textNoShape">
              <a:avLst/>
            </a:prstTxWarp>
          </a:bodyPr>
          <a:lstStyle>
            <a:lvl1pPr algn="l">
              <a:defRPr sz="1200"/>
            </a:lvl1pPr>
          </a:lstStyle>
          <a:p>
            <a:pPr>
              <a:defRPr/>
            </a:pPr>
            <a:endParaRPr lang="en-US"/>
          </a:p>
        </p:txBody>
      </p:sp>
      <p:sp>
        <p:nvSpPr>
          <p:cNvPr id="20485" name="Rectangle 5"/>
          <p:cNvSpPr>
            <a:spLocks noGrp="1" noChangeArrowheads="1"/>
          </p:cNvSpPr>
          <p:nvPr>
            <p:ph type="sldNum" sz="quarter" idx="3"/>
          </p:nvPr>
        </p:nvSpPr>
        <p:spPr bwMode="auto">
          <a:xfrm>
            <a:off x="3972560" y="8831337"/>
            <a:ext cx="3037840" cy="465064"/>
          </a:xfrm>
          <a:prstGeom prst="rect">
            <a:avLst/>
          </a:prstGeom>
          <a:noFill/>
          <a:ln w="9525">
            <a:noFill/>
            <a:miter lim="800000"/>
            <a:headEnd/>
            <a:tailEnd/>
          </a:ln>
          <a:effectLst/>
        </p:spPr>
        <p:txBody>
          <a:bodyPr vert="horz" wrap="square" lIns="93388" tIns="46694" rIns="93388" bIns="46694" numCol="1" anchor="b" anchorCtr="0" compatLnSpc="1">
            <a:prstTxWarp prst="textNoShape">
              <a:avLst/>
            </a:prstTxWarp>
          </a:bodyPr>
          <a:lstStyle>
            <a:lvl1pPr algn="r">
              <a:defRPr sz="1200"/>
            </a:lvl1pPr>
          </a:lstStyle>
          <a:p>
            <a:pPr>
              <a:defRPr/>
            </a:pPr>
            <a:fld id="{1488F82E-7FC3-4791-9412-3B0BCAD5F9E4}" type="slidenum">
              <a:rPr lang="en-US"/>
              <a:pPr>
                <a:defRPr/>
              </a:pPr>
              <a:t>‹#›</a:t>
            </a:fld>
            <a:endParaRPr lang="en-US"/>
          </a:p>
        </p:txBody>
      </p:sp>
    </p:spTree>
    <p:extLst>
      <p:ext uri="{BB962C8B-B14F-4D97-AF65-F5344CB8AC3E}">
        <p14:creationId xmlns:p14="http://schemas.microsoft.com/office/powerpoint/2010/main" val="706127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7840" cy="465064"/>
          </a:xfrm>
          <a:prstGeom prst="rect">
            <a:avLst/>
          </a:prstGeom>
          <a:noFill/>
          <a:ln w="9525">
            <a:noFill/>
            <a:miter lim="800000"/>
            <a:headEnd/>
            <a:tailEnd/>
          </a:ln>
          <a:effectLst/>
        </p:spPr>
        <p:txBody>
          <a:bodyPr vert="horz" wrap="square" lIns="93388" tIns="46694" rIns="93388" bIns="46694" numCol="1" anchor="t" anchorCtr="0" compatLnSpc="1">
            <a:prstTxWarp prst="textNoShape">
              <a:avLst/>
            </a:prstTxWarp>
          </a:bodyPr>
          <a:lstStyle>
            <a:lvl1pPr algn="l">
              <a:defRPr sz="1200"/>
            </a:lvl1pPr>
          </a:lstStyle>
          <a:p>
            <a:pPr>
              <a:defRPr/>
            </a:pPr>
            <a:endParaRPr lang="en-US"/>
          </a:p>
        </p:txBody>
      </p:sp>
      <p:sp>
        <p:nvSpPr>
          <p:cNvPr id="25603" name="Rectangle 3"/>
          <p:cNvSpPr>
            <a:spLocks noGrp="1" noChangeArrowheads="1"/>
          </p:cNvSpPr>
          <p:nvPr>
            <p:ph type="dt" idx="1"/>
          </p:nvPr>
        </p:nvSpPr>
        <p:spPr bwMode="auto">
          <a:xfrm>
            <a:off x="3972560" y="0"/>
            <a:ext cx="3037840" cy="465064"/>
          </a:xfrm>
          <a:prstGeom prst="rect">
            <a:avLst/>
          </a:prstGeom>
          <a:noFill/>
          <a:ln w="9525">
            <a:noFill/>
            <a:miter lim="800000"/>
            <a:headEnd/>
            <a:tailEnd/>
          </a:ln>
          <a:effectLst/>
        </p:spPr>
        <p:txBody>
          <a:bodyPr vert="horz" wrap="square" lIns="93388" tIns="46694" rIns="93388" bIns="46694"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34720" y="4415669"/>
            <a:ext cx="5140960" cy="4183947"/>
          </a:xfrm>
          <a:prstGeom prst="rect">
            <a:avLst/>
          </a:prstGeom>
          <a:noFill/>
          <a:ln w="9525">
            <a:noFill/>
            <a:miter lim="800000"/>
            <a:headEnd/>
            <a:tailEnd/>
          </a:ln>
          <a:effectLst/>
        </p:spPr>
        <p:txBody>
          <a:bodyPr vert="horz" wrap="square" lIns="93388" tIns="46694" rIns="93388" bIns="4669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831337"/>
            <a:ext cx="3037840" cy="465064"/>
          </a:xfrm>
          <a:prstGeom prst="rect">
            <a:avLst/>
          </a:prstGeom>
          <a:noFill/>
          <a:ln w="9525">
            <a:noFill/>
            <a:miter lim="800000"/>
            <a:headEnd/>
            <a:tailEnd/>
          </a:ln>
          <a:effectLst/>
        </p:spPr>
        <p:txBody>
          <a:bodyPr vert="horz" wrap="square" lIns="93388" tIns="46694" rIns="93388" bIns="46694" numCol="1" anchor="b" anchorCtr="0" compatLnSpc="1">
            <a:prstTxWarp prst="textNoShape">
              <a:avLst/>
            </a:prstTxWarp>
          </a:bodyPr>
          <a:lstStyle>
            <a:lvl1pPr algn="l">
              <a:defRPr sz="1200"/>
            </a:lvl1pPr>
          </a:lstStyle>
          <a:p>
            <a:pPr>
              <a:defRPr/>
            </a:pPr>
            <a:endParaRPr lang="en-US"/>
          </a:p>
        </p:txBody>
      </p:sp>
      <p:sp>
        <p:nvSpPr>
          <p:cNvPr id="25607" name="Rectangle 7"/>
          <p:cNvSpPr>
            <a:spLocks noGrp="1" noChangeArrowheads="1"/>
          </p:cNvSpPr>
          <p:nvPr>
            <p:ph type="sldNum" sz="quarter" idx="5"/>
          </p:nvPr>
        </p:nvSpPr>
        <p:spPr bwMode="auto">
          <a:xfrm>
            <a:off x="3972560" y="8831337"/>
            <a:ext cx="3037840" cy="465064"/>
          </a:xfrm>
          <a:prstGeom prst="rect">
            <a:avLst/>
          </a:prstGeom>
          <a:noFill/>
          <a:ln w="9525">
            <a:noFill/>
            <a:miter lim="800000"/>
            <a:headEnd/>
            <a:tailEnd/>
          </a:ln>
          <a:effectLst/>
        </p:spPr>
        <p:txBody>
          <a:bodyPr vert="horz" wrap="square" lIns="93388" tIns="46694" rIns="93388" bIns="46694" numCol="1" anchor="b" anchorCtr="0" compatLnSpc="1">
            <a:prstTxWarp prst="textNoShape">
              <a:avLst/>
            </a:prstTxWarp>
          </a:bodyPr>
          <a:lstStyle>
            <a:lvl1pPr algn="r">
              <a:defRPr sz="1200"/>
            </a:lvl1pPr>
          </a:lstStyle>
          <a:p>
            <a:pPr>
              <a:defRPr/>
            </a:pPr>
            <a:fld id="{345BEB05-59FE-4BBE-990D-5D44C3949E7E}" type="slidenum">
              <a:rPr lang="en-US"/>
              <a:pPr>
                <a:defRPr/>
              </a:pPr>
              <a:t>‹#›</a:t>
            </a:fld>
            <a:endParaRPr lang="en-US"/>
          </a:p>
        </p:txBody>
      </p:sp>
    </p:spTree>
    <p:extLst>
      <p:ext uri="{BB962C8B-B14F-4D97-AF65-F5344CB8AC3E}">
        <p14:creationId xmlns:p14="http://schemas.microsoft.com/office/powerpoint/2010/main" val="3653701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ヒラギノ角ゴ Pro W3" pitchFamily="-60"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ヒラギノ角ゴ Pro W3" pitchFamily="-60"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ヒラギノ角ゴ Pro W3" pitchFamily="-60"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ヒラギノ角ゴ Pro W3" pitchFamily="-60"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ヒラギノ角ゴ Pro W3" pitchFamily="-6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itchFamily="18" charset="0"/>
                <a:ea typeface="ヒラギノ角ゴ Pro W3" pitchFamily="-60" charset="-128"/>
              </a:defRPr>
            </a:lvl1pPr>
            <a:lvl2pPr marL="758775" indent="-291836">
              <a:defRPr sz="2500">
                <a:solidFill>
                  <a:schemeClr val="tx1"/>
                </a:solidFill>
                <a:latin typeface="Times New Roman" pitchFamily="18" charset="0"/>
                <a:ea typeface="ヒラギノ角ゴ Pro W3" pitchFamily="-60" charset="-128"/>
              </a:defRPr>
            </a:lvl2pPr>
            <a:lvl3pPr marL="1167346" indent="-233469">
              <a:defRPr sz="2500">
                <a:solidFill>
                  <a:schemeClr val="tx1"/>
                </a:solidFill>
                <a:latin typeface="Times New Roman" pitchFamily="18" charset="0"/>
                <a:ea typeface="ヒラギノ角ゴ Pro W3" pitchFamily="-60" charset="-128"/>
              </a:defRPr>
            </a:lvl3pPr>
            <a:lvl4pPr marL="1634284" indent="-233469">
              <a:defRPr sz="2500">
                <a:solidFill>
                  <a:schemeClr val="tx1"/>
                </a:solidFill>
                <a:latin typeface="Times New Roman" pitchFamily="18" charset="0"/>
                <a:ea typeface="ヒラギノ角ゴ Pro W3" pitchFamily="-60" charset="-128"/>
              </a:defRPr>
            </a:lvl4pPr>
            <a:lvl5pPr marL="2101223" indent="-233469">
              <a:defRPr sz="2500">
                <a:solidFill>
                  <a:schemeClr val="tx1"/>
                </a:solidFill>
                <a:latin typeface="Times New Roman" pitchFamily="18" charset="0"/>
                <a:ea typeface="ヒラギノ角ゴ Pro W3" pitchFamily="-60" charset="-128"/>
              </a:defRPr>
            </a:lvl5pPr>
            <a:lvl6pPr marL="2568161" indent="-233469" algn="ctr" eaLnBrk="0" fontAlgn="base" hangingPunct="0">
              <a:spcBef>
                <a:spcPct val="0"/>
              </a:spcBef>
              <a:spcAft>
                <a:spcPct val="0"/>
              </a:spcAft>
              <a:defRPr sz="2500">
                <a:solidFill>
                  <a:schemeClr val="tx1"/>
                </a:solidFill>
                <a:latin typeface="Times New Roman" pitchFamily="18" charset="0"/>
                <a:ea typeface="ヒラギノ角ゴ Pro W3" pitchFamily="-60" charset="-128"/>
              </a:defRPr>
            </a:lvl6pPr>
            <a:lvl7pPr marL="3035099" indent="-233469" algn="ctr" eaLnBrk="0" fontAlgn="base" hangingPunct="0">
              <a:spcBef>
                <a:spcPct val="0"/>
              </a:spcBef>
              <a:spcAft>
                <a:spcPct val="0"/>
              </a:spcAft>
              <a:defRPr sz="2500">
                <a:solidFill>
                  <a:schemeClr val="tx1"/>
                </a:solidFill>
                <a:latin typeface="Times New Roman" pitchFamily="18" charset="0"/>
                <a:ea typeface="ヒラギノ角ゴ Pro W3" pitchFamily="-60" charset="-128"/>
              </a:defRPr>
            </a:lvl7pPr>
            <a:lvl8pPr marL="3502038" indent="-233469" algn="ctr" eaLnBrk="0" fontAlgn="base" hangingPunct="0">
              <a:spcBef>
                <a:spcPct val="0"/>
              </a:spcBef>
              <a:spcAft>
                <a:spcPct val="0"/>
              </a:spcAft>
              <a:defRPr sz="2500">
                <a:solidFill>
                  <a:schemeClr val="tx1"/>
                </a:solidFill>
                <a:latin typeface="Times New Roman" pitchFamily="18" charset="0"/>
                <a:ea typeface="ヒラギノ角ゴ Pro W3" pitchFamily="-60" charset="-128"/>
              </a:defRPr>
            </a:lvl8pPr>
            <a:lvl9pPr marL="3968976" indent="-233469" algn="ctr" eaLnBrk="0" fontAlgn="base" hangingPunct="0">
              <a:spcBef>
                <a:spcPct val="0"/>
              </a:spcBef>
              <a:spcAft>
                <a:spcPct val="0"/>
              </a:spcAft>
              <a:defRPr sz="2500">
                <a:solidFill>
                  <a:schemeClr val="tx1"/>
                </a:solidFill>
                <a:latin typeface="Times New Roman" pitchFamily="18" charset="0"/>
                <a:ea typeface="ヒラギノ角ゴ Pro W3" pitchFamily="-60" charset="-128"/>
              </a:defRPr>
            </a:lvl9pPr>
          </a:lstStyle>
          <a:p>
            <a:fld id="{89C75E11-FC60-4C50-8F74-91DC4793DFDC}" type="slidenum">
              <a:rPr lang="en-US" sz="1200"/>
              <a:pPr/>
              <a:t>1</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Welcome!</a:t>
            </a:r>
          </a:p>
        </p:txBody>
      </p:sp>
    </p:spTree>
    <p:extLst>
      <p:ext uri="{BB962C8B-B14F-4D97-AF65-F5344CB8AC3E}">
        <p14:creationId xmlns:p14="http://schemas.microsoft.com/office/powerpoint/2010/main" val="3388160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p>
          <a:p>
            <a:endParaRPr lang="en-US" baseline="0" dirty="0" smtClean="0"/>
          </a:p>
          <a:p>
            <a:r>
              <a:rPr lang="en-US" dirty="0" smtClean="0"/>
              <a:t>Research is often characterized as a conversation</a:t>
            </a:r>
            <a:r>
              <a:rPr lang="en-US" baseline="0" dirty="0" smtClean="0"/>
              <a:t> with a scholarly work or community of scholars and their work. That conversation doesn’t always happen before writing. More often than not, it happens at the same time, so the question for me is are we teaching these processes to students in a way that gives them an accurate and realistic understanding of them or are we doing them a disservice by showing them linear representations of them?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45BEB05-59FE-4BBE-990D-5D44C3949E7E}" type="slidenum">
              <a:rPr lang="en-US" smtClean="0"/>
              <a:pPr>
                <a:defRPr/>
              </a:pPr>
              <a:t>10</a:t>
            </a:fld>
            <a:endParaRPr lang="en-US"/>
          </a:p>
        </p:txBody>
      </p:sp>
    </p:spTree>
    <p:extLst>
      <p:ext uri="{BB962C8B-B14F-4D97-AF65-F5344CB8AC3E}">
        <p14:creationId xmlns:p14="http://schemas.microsoft.com/office/powerpoint/2010/main" val="976224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Write down responses from audience. Misconceptions from both sides are acceptable answers.</a:t>
            </a:r>
          </a:p>
          <a:p>
            <a:r>
              <a:rPr lang="en-US" dirty="0" smtClean="0"/>
              <a:t>Possible</a:t>
            </a:r>
            <a:r>
              <a:rPr lang="en-US" baseline="0" dirty="0" smtClean="0"/>
              <a:t> misconceptions:</a:t>
            </a:r>
          </a:p>
          <a:p>
            <a:endParaRPr lang="en-US" baseline="0" dirty="0" smtClean="0"/>
          </a:p>
          <a:p>
            <a:pPr marL="228600" indent="-228600">
              <a:buAutoNum type="arabicParenR"/>
            </a:pPr>
            <a:endParaRPr lang="en-US" baseline="0" dirty="0" smtClean="0"/>
          </a:p>
          <a:p>
            <a:pPr marL="228600" indent="-228600">
              <a:buAutoNum type="arabicParenR"/>
            </a:pPr>
            <a:endParaRPr lang="en-US" dirty="0"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itchFamily="18" charset="0"/>
                <a:ea typeface="ヒラギノ角ゴ Pro W3" pitchFamily="-60" charset="-128"/>
              </a:defRPr>
            </a:lvl1pPr>
            <a:lvl2pPr marL="758775" indent="-291836">
              <a:defRPr sz="2500">
                <a:solidFill>
                  <a:schemeClr val="tx1"/>
                </a:solidFill>
                <a:latin typeface="Times New Roman" pitchFamily="18" charset="0"/>
                <a:ea typeface="ヒラギノ角ゴ Pro W3" pitchFamily="-60" charset="-128"/>
              </a:defRPr>
            </a:lvl2pPr>
            <a:lvl3pPr marL="1167346" indent="-233469">
              <a:defRPr sz="2500">
                <a:solidFill>
                  <a:schemeClr val="tx1"/>
                </a:solidFill>
                <a:latin typeface="Times New Roman" pitchFamily="18" charset="0"/>
                <a:ea typeface="ヒラギノ角ゴ Pro W3" pitchFamily="-60" charset="-128"/>
              </a:defRPr>
            </a:lvl3pPr>
            <a:lvl4pPr marL="1634284" indent="-233469">
              <a:defRPr sz="2500">
                <a:solidFill>
                  <a:schemeClr val="tx1"/>
                </a:solidFill>
                <a:latin typeface="Times New Roman" pitchFamily="18" charset="0"/>
                <a:ea typeface="ヒラギノ角ゴ Pro W3" pitchFamily="-60" charset="-128"/>
              </a:defRPr>
            </a:lvl4pPr>
            <a:lvl5pPr marL="2101223" indent="-233469">
              <a:defRPr sz="2500">
                <a:solidFill>
                  <a:schemeClr val="tx1"/>
                </a:solidFill>
                <a:latin typeface="Times New Roman" pitchFamily="18" charset="0"/>
                <a:ea typeface="ヒラギノ角ゴ Pro W3" pitchFamily="-60" charset="-128"/>
              </a:defRPr>
            </a:lvl5pPr>
            <a:lvl6pPr marL="2568161" indent="-233469" algn="ctr" eaLnBrk="0" fontAlgn="base" hangingPunct="0">
              <a:spcBef>
                <a:spcPct val="0"/>
              </a:spcBef>
              <a:spcAft>
                <a:spcPct val="0"/>
              </a:spcAft>
              <a:defRPr sz="2500">
                <a:solidFill>
                  <a:schemeClr val="tx1"/>
                </a:solidFill>
                <a:latin typeface="Times New Roman" pitchFamily="18" charset="0"/>
                <a:ea typeface="ヒラギノ角ゴ Pro W3" pitchFamily="-60" charset="-128"/>
              </a:defRPr>
            </a:lvl6pPr>
            <a:lvl7pPr marL="3035099" indent="-233469" algn="ctr" eaLnBrk="0" fontAlgn="base" hangingPunct="0">
              <a:spcBef>
                <a:spcPct val="0"/>
              </a:spcBef>
              <a:spcAft>
                <a:spcPct val="0"/>
              </a:spcAft>
              <a:defRPr sz="2500">
                <a:solidFill>
                  <a:schemeClr val="tx1"/>
                </a:solidFill>
                <a:latin typeface="Times New Roman" pitchFamily="18" charset="0"/>
                <a:ea typeface="ヒラギノ角ゴ Pro W3" pitchFamily="-60" charset="-128"/>
              </a:defRPr>
            </a:lvl7pPr>
            <a:lvl8pPr marL="3502038" indent="-233469" algn="ctr" eaLnBrk="0" fontAlgn="base" hangingPunct="0">
              <a:spcBef>
                <a:spcPct val="0"/>
              </a:spcBef>
              <a:spcAft>
                <a:spcPct val="0"/>
              </a:spcAft>
              <a:defRPr sz="2500">
                <a:solidFill>
                  <a:schemeClr val="tx1"/>
                </a:solidFill>
                <a:latin typeface="Times New Roman" pitchFamily="18" charset="0"/>
                <a:ea typeface="ヒラギノ角ゴ Pro W3" pitchFamily="-60" charset="-128"/>
              </a:defRPr>
            </a:lvl8pPr>
            <a:lvl9pPr marL="3968976" indent="-233469" algn="ctr" eaLnBrk="0" fontAlgn="base" hangingPunct="0">
              <a:spcBef>
                <a:spcPct val="0"/>
              </a:spcBef>
              <a:spcAft>
                <a:spcPct val="0"/>
              </a:spcAft>
              <a:defRPr sz="2500">
                <a:solidFill>
                  <a:schemeClr val="tx1"/>
                </a:solidFill>
                <a:latin typeface="Times New Roman" pitchFamily="18" charset="0"/>
                <a:ea typeface="ヒラギノ角ゴ Pro W3" pitchFamily="-60" charset="-128"/>
              </a:defRPr>
            </a:lvl9pPr>
          </a:lstStyle>
          <a:p>
            <a:fld id="{2CCDEEB2-8756-4EB7-BD0F-AFF0817849C9}" type="slidenum">
              <a:rPr lang="en-US" sz="1200"/>
              <a:pPr/>
              <a:t>11</a:t>
            </a:fld>
            <a:endParaRPr lang="en-US" sz="1200"/>
          </a:p>
        </p:txBody>
      </p:sp>
    </p:spTree>
    <p:extLst>
      <p:ext uri="{BB962C8B-B14F-4D97-AF65-F5344CB8AC3E}">
        <p14:creationId xmlns:p14="http://schemas.microsoft.com/office/powerpoint/2010/main" val="93633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The writing and research processes are linear and simple.</a:t>
            </a:r>
          </a:p>
          <a:p>
            <a:pPr marL="228600" indent="-228600">
              <a:buAutoNum type="arabicParenR"/>
            </a:pPr>
            <a:r>
              <a:rPr lang="en-US" baseline="0" dirty="0" smtClean="0"/>
              <a:t>That once a student does one research project and paper that they can do it again for other projects. Not necessarily true.</a:t>
            </a:r>
          </a:p>
          <a:p>
            <a:pPr marL="228600" indent="-228600">
              <a:buAutoNum type="arabicParenR"/>
            </a:pPr>
            <a:r>
              <a:rPr lang="en-US" baseline="0" dirty="0" smtClean="0"/>
              <a:t>That it is the only job of librarians to teach research and only the job of the instructor to teach the writing process. They overlap so that’s problematic.</a:t>
            </a:r>
          </a:p>
          <a:p>
            <a:pPr marL="228600" indent="-228600">
              <a:buAutoNum type="arabicParenR"/>
            </a:pPr>
            <a:r>
              <a:rPr lang="en-US" baseline="0" dirty="0" smtClean="0"/>
              <a:t>Librarians contribute nothing to teaching about the writing process and should leave that part out of their work.</a:t>
            </a:r>
          </a:p>
          <a:p>
            <a:pPr marL="228600" indent="-228600">
              <a:buAutoNum type="arabicParenR"/>
            </a:pPr>
            <a:r>
              <a:rPr lang="en-US" baseline="0" dirty="0" smtClean="0"/>
              <a:t>Writing instructors should not get involved in teaching about how to research the literature as it relates to library and information resources.</a:t>
            </a:r>
          </a:p>
          <a:p>
            <a:pPr marL="228600" indent="-228600">
              <a:buAutoNum type="arabicParenR"/>
            </a:pPr>
            <a:r>
              <a:rPr lang="en-US" baseline="0" dirty="0" smtClean="0"/>
              <a:t>Librarians do not teach. They train students to use specific tools. </a:t>
            </a:r>
          </a:p>
          <a:p>
            <a:endParaRPr lang="en-US" dirty="0"/>
          </a:p>
        </p:txBody>
      </p:sp>
      <p:sp>
        <p:nvSpPr>
          <p:cNvPr id="4" name="Slide Number Placeholder 3"/>
          <p:cNvSpPr>
            <a:spLocks noGrp="1"/>
          </p:cNvSpPr>
          <p:nvPr>
            <p:ph type="sldNum" sz="quarter" idx="10"/>
          </p:nvPr>
        </p:nvSpPr>
        <p:spPr/>
        <p:txBody>
          <a:bodyPr/>
          <a:lstStyle/>
          <a:p>
            <a:pPr>
              <a:defRPr/>
            </a:pPr>
            <a:fld id="{345BEB05-59FE-4BBE-990D-5D44C3949E7E}" type="slidenum">
              <a:rPr lang="en-US" smtClean="0"/>
              <a:pPr>
                <a:defRPr/>
              </a:pPr>
              <a:t>12</a:t>
            </a:fld>
            <a:endParaRPr lang="en-US"/>
          </a:p>
        </p:txBody>
      </p:sp>
    </p:spTree>
    <p:extLst>
      <p:ext uri="{BB962C8B-B14F-4D97-AF65-F5344CB8AC3E}">
        <p14:creationId xmlns:p14="http://schemas.microsoft.com/office/powerpoint/2010/main" val="166832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aware of the boundaries, the places where library</a:t>
            </a:r>
            <a:r>
              <a:rPr lang="en-US" baseline="0" dirty="0" smtClean="0"/>
              <a:t> instruction and writing instruction overlap allows one to have meaningful conversations with instructors in achieving learning goals. </a:t>
            </a:r>
          </a:p>
          <a:p>
            <a:endParaRPr lang="en-US" baseline="0" dirty="0" smtClean="0"/>
          </a:p>
          <a:p>
            <a:r>
              <a:rPr lang="en-US" baseline="0" dirty="0" smtClean="0"/>
              <a:t>It helps to be clear about what you  are willing to do with regard to how information literacy content dovetails with course content. </a:t>
            </a:r>
            <a:endParaRPr lang="en-US" dirty="0"/>
          </a:p>
        </p:txBody>
      </p:sp>
      <p:sp>
        <p:nvSpPr>
          <p:cNvPr id="4" name="Slide Number Placeholder 3"/>
          <p:cNvSpPr>
            <a:spLocks noGrp="1"/>
          </p:cNvSpPr>
          <p:nvPr>
            <p:ph type="sldNum" sz="quarter" idx="10"/>
          </p:nvPr>
        </p:nvSpPr>
        <p:spPr/>
        <p:txBody>
          <a:bodyPr/>
          <a:lstStyle/>
          <a:p>
            <a:pPr>
              <a:defRPr/>
            </a:pPr>
            <a:fld id="{345BEB05-59FE-4BBE-990D-5D44C3949E7E}" type="slidenum">
              <a:rPr lang="en-US" smtClean="0"/>
              <a:pPr>
                <a:defRPr/>
              </a:pPr>
              <a:t>13</a:t>
            </a:fld>
            <a:endParaRPr lang="en-US"/>
          </a:p>
        </p:txBody>
      </p:sp>
    </p:spTree>
    <p:extLst>
      <p:ext uri="{BB962C8B-B14F-4D97-AF65-F5344CB8AC3E}">
        <p14:creationId xmlns:p14="http://schemas.microsoft.com/office/powerpoint/2010/main" val="3235351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Collaborate with faculty to customize the instruction session and the learning goals of the instructor.  Look at the syllabus, assignments, and then determine what you can suggest to the instructor by way of instruction that is integrated and relevant. </a:t>
            </a:r>
          </a:p>
          <a:p>
            <a:pPr marL="228600" indent="-228600">
              <a:buAutoNum type="arabicParenR"/>
            </a:pPr>
            <a:r>
              <a:rPr lang="en-US" baseline="0" dirty="0" smtClean="0"/>
              <a:t>Discuss the research process in library instruction classes with the students. It helps students understand the futility of procrastination as you reveal the complexity of the process and why it takes time select manageable topics, gather information, read critically, digest material and then begin to write. It also offers the opportunity for librarians to talk about where they make a contribution in the process before, during, and after the one session with the students.  It encourages students to contact librarians beyond the brief encounter with librarians in the classroom. </a:t>
            </a:r>
          </a:p>
          <a:p>
            <a:pPr marL="228600" indent="-228600">
              <a:buAutoNum type="arabicParenR"/>
            </a:pPr>
            <a:r>
              <a:rPr lang="en-US" baseline="0" dirty="0" smtClean="0"/>
              <a:t>Use course management system and other tools to scaffold instruction. </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pPr>
              <a:defRPr/>
            </a:pPr>
            <a:fld id="{345BEB05-59FE-4BBE-990D-5D44C3949E7E}" type="slidenum">
              <a:rPr lang="en-US" smtClean="0"/>
              <a:pPr>
                <a:defRPr/>
              </a:pPr>
              <a:t>14</a:t>
            </a:fld>
            <a:endParaRPr lang="en-US"/>
          </a:p>
        </p:txBody>
      </p:sp>
    </p:spTree>
    <p:extLst>
      <p:ext uri="{BB962C8B-B14F-4D97-AF65-F5344CB8AC3E}">
        <p14:creationId xmlns:p14="http://schemas.microsoft.com/office/powerpoint/2010/main" val="720308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Flipping</a:t>
            </a:r>
            <a:r>
              <a:rPr lang="en-US" baseline="0" dirty="0" smtClean="0"/>
              <a:t> the Basics. If time permits you can illustrate with Canvas stuff. </a:t>
            </a:r>
          </a:p>
          <a:p>
            <a:r>
              <a:rPr lang="en-US" dirty="0" smtClean="0"/>
              <a:t>Being in course system allows you to</a:t>
            </a:r>
            <a:r>
              <a:rPr lang="en-US" baseline="0" dirty="0" smtClean="0"/>
              <a:t> do some assessments as well to measure student learning. </a:t>
            </a:r>
          </a:p>
          <a:p>
            <a:r>
              <a:rPr lang="en-US" baseline="0" dirty="0" smtClean="0"/>
              <a:t>You can follow up instruction with inserting more content: PowerPoints, handouts, links to </a:t>
            </a:r>
            <a:r>
              <a:rPr lang="en-US" baseline="0" dirty="0" err="1" smtClean="0"/>
              <a:t>LibGuides</a:t>
            </a:r>
            <a:r>
              <a:rPr lang="en-US" baseline="0" dirty="0" smtClean="0"/>
              <a:t> etc.</a:t>
            </a:r>
          </a:p>
          <a:p>
            <a:endParaRPr lang="en-US" baseline="0" dirty="0" smtClean="0"/>
          </a:p>
          <a:p>
            <a:r>
              <a:rPr lang="en-US" baseline="0" dirty="0" smtClean="0"/>
              <a:t>Adopt a “process” attitude instead of a product attitude in how you approach your work and your students.  (It’s the journey). </a:t>
            </a:r>
          </a:p>
          <a:p>
            <a:endParaRPr lang="en-US" dirty="0"/>
          </a:p>
        </p:txBody>
      </p:sp>
      <p:sp>
        <p:nvSpPr>
          <p:cNvPr id="4" name="Slide Number Placeholder 3"/>
          <p:cNvSpPr>
            <a:spLocks noGrp="1"/>
          </p:cNvSpPr>
          <p:nvPr>
            <p:ph type="sldNum" sz="quarter" idx="10"/>
          </p:nvPr>
        </p:nvSpPr>
        <p:spPr/>
        <p:txBody>
          <a:bodyPr/>
          <a:lstStyle/>
          <a:p>
            <a:pPr>
              <a:defRPr/>
            </a:pPr>
            <a:fld id="{345BEB05-59FE-4BBE-990D-5D44C3949E7E}" type="slidenum">
              <a:rPr lang="en-US" smtClean="0"/>
              <a:pPr>
                <a:defRPr/>
              </a:pPr>
              <a:t>15</a:t>
            </a:fld>
            <a:endParaRPr lang="en-US"/>
          </a:p>
        </p:txBody>
      </p:sp>
    </p:spTree>
    <p:extLst>
      <p:ext uri="{BB962C8B-B14F-4D97-AF65-F5344CB8AC3E}">
        <p14:creationId xmlns:p14="http://schemas.microsoft.com/office/powerpoint/2010/main" val="2773040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done</a:t>
            </a:r>
            <a:r>
              <a:rPr lang="en-US" baseline="0" dirty="0" smtClean="0"/>
              <a:t> “two-shot” classes where we spend an entire class on how to explore topics, brainstorm and manage them. I include a role-playing activity which helps get things started. </a:t>
            </a:r>
          </a:p>
          <a:p>
            <a:r>
              <a:rPr lang="en-US" baseline="0" dirty="0" smtClean="0"/>
              <a:t>After students come up with topics, I critique them in terms of their manageability.  Then I help them set a search plan for the session we do in the library. </a:t>
            </a:r>
            <a:endParaRPr lang="en-US" dirty="0"/>
          </a:p>
        </p:txBody>
      </p:sp>
      <p:sp>
        <p:nvSpPr>
          <p:cNvPr id="4" name="Slide Number Placeholder 3"/>
          <p:cNvSpPr>
            <a:spLocks noGrp="1"/>
          </p:cNvSpPr>
          <p:nvPr>
            <p:ph type="sldNum" sz="quarter" idx="10"/>
          </p:nvPr>
        </p:nvSpPr>
        <p:spPr/>
        <p:txBody>
          <a:bodyPr/>
          <a:lstStyle/>
          <a:p>
            <a:pPr>
              <a:defRPr/>
            </a:pPr>
            <a:fld id="{345BEB05-59FE-4BBE-990D-5D44C3949E7E}" type="slidenum">
              <a:rPr lang="en-US" smtClean="0"/>
              <a:pPr>
                <a:defRPr/>
              </a:pPr>
              <a:t>16</a:t>
            </a:fld>
            <a:endParaRPr lang="en-US"/>
          </a:p>
        </p:txBody>
      </p:sp>
    </p:spTree>
    <p:extLst>
      <p:ext uri="{BB962C8B-B14F-4D97-AF65-F5344CB8AC3E}">
        <p14:creationId xmlns:p14="http://schemas.microsoft.com/office/powerpoint/2010/main" val="3069114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5BEB05-59FE-4BBE-990D-5D44C3949E7E}" type="slidenum">
              <a:rPr lang="en-US" smtClean="0"/>
              <a:pPr>
                <a:defRPr/>
              </a:pPr>
              <a:t>18</a:t>
            </a:fld>
            <a:endParaRPr lang="en-US"/>
          </a:p>
        </p:txBody>
      </p:sp>
    </p:spTree>
    <p:extLst>
      <p:ext uri="{BB962C8B-B14F-4D97-AF65-F5344CB8AC3E}">
        <p14:creationId xmlns:p14="http://schemas.microsoft.com/office/powerpoint/2010/main" val="297777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itchFamily="18" charset="0"/>
                <a:ea typeface="ヒラギノ角ゴ Pro W3" pitchFamily="-60" charset="-128"/>
              </a:defRPr>
            </a:lvl1pPr>
            <a:lvl2pPr marL="758775" indent="-291836">
              <a:defRPr sz="2500">
                <a:solidFill>
                  <a:schemeClr val="tx1"/>
                </a:solidFill>
                <a:latin typeface="Times New Roman" pitchFamily="18" charset="0"/>
                <a:ea typeface="ヒラギノ角ゴ Pro W3" pitchFamily="-60" charset="-128"/>
              </a:defRPr>
            </a:lvl2pPr>
            <a:lvl3pPr marL="1167346" indent="-233469">
              <a:defRPr sz="2500">
                <a:solidFill>
                  <a:schemeClr val="tx1"/>
                </a:solidFill>
                <a:latin typeface="Times New Roman" pitchFamily="18" charset="0"/>
                <a:ea typeface="ヒラギノ角ゴ Pro W3" pitchFamily="-60" charset="-128"/>
              </a:defRPr>
            </a:lvl3pPr>
            <a:lvl4pPr marL="1634284" indent="-233469">
              <a:defRPr sz="2500">
                <a:solidFill>
                  <a:schemeClr val="tx1"/>
                </a:solidFill>
                <a:latin typeface="Times New Roman" pitchFamily="18" charset="0"/>
                <a:ea typeface="ヒラギノ角ゴ Pro W3" pitchFamily="-60" charset="-128"/>
              </a:defRPr>
            </a:lvl4pPr>
            <a:lvl5pPr marL="2101223" indent="-233469">
              <a:defRPr sz="2500">
                <a:solidFill>
                  <a:schemeClr val="tx1"/>
                </a:solidFill>
                <a:latin typeface="Times New Roman" pitchFamily="18" charset="0"/>
                <a:ea typeface="ヒラギノ角ゴ Pro W3" pitchFamily="-60" charset="-128"/>
              </a:defRPr>
            </a:lvl5pPr>
            <a:lvl6pPr marL="2568161" indent="-233469" algn="ctr" eaLnBrk="0" fontAlgn="base" hangingPunct="0">
              <a:spcBef>
                <a:spcPct val="0"/>
              </a:spcBef>
              <a:spcAft>
                <a:spcPct val="0"/>
              </a:spcAft>
              <a:defRPr sz="2500">
                <a:solidFill>
                  <a:schemeClr val="tx1"/>
                </a:solidFill>
                <a:latin typeface="Times New Roman" pitchFamily="18" charset="0"/>
                <a:ea typeface="ヒラギノ角ゴ Pro W3" pitchFamily="-60" charset="-128"/>
              </a:defRPr>
            </a:lvl6pPr>
            <a:lvl7pPr marL="3035099" indent="-233469" algn="ctr" eaLnBrk="0" fontAlgn="base" hangingPunct="0">
              <a:spcBef>
                <a:spcPct val="0"/>
              </a:spcBef>
              <a:spcAft>
                <a:spcPct val="0"/>
              </a:spcAft>
              <a:defRPr sz="2500">
                <a:solidFill>
                  <a:schemeClr val="tx1"/>
                </a:solidFill>
                <a:latin typeface="Times New Roman" pitchFamily="18" charset="0"/>
                <a:ea typeface="ヒラギノ角ゴ Pro W3" pitchFamily="-60" charset="-128"/>
              </a:defRPr>
            </a:lvl7pPr>
            <a:lvl8pPr marL="3502038" indent="-233469" algn="ctr" eaLnBrk="0" fontAlgn="base" hangingPunct="0">
              <a:spcBef>
                <a:spcPct val="0"/>
              </a:spcBef>
              <a:spcAft>
                <a:spcPct val="0"/>
              </a:spcAft>
              <a:defRPr sz="2500">
                <a:solidFill>
                  <a:schemeClr val="tx1"/>
                </a:solidFill>
                <a:latin typeface="Times New Roman" pitchFamily="18" charset="0"/>
                <a:ea typeface="ヒラギノ角ゴ Pro W3" pitchFamily="-60" charset="-128"/>
              </a:defRPr>
            </a:lvl8pPr>
            <a:lvl9pPr marL="3968976" indent="-233469" algn="ctr" eaLnBrk="0" fontAlgn="base" hangingPunct="0">
              <a:spcBef>
                <a:spcPct val="0"/>
              </a:spcBef>
              <a:spcAft>
                <a:spcPct val="0"/>
              </a:spcAft>
              <a:defRPr sz="2500">
                <a:solidFill>
                  <a:schemeClr val="tx1"/>
                </a:solidFill>
                <a:latin typeface="Times New Roman" pitchFamily="18" charset="0"/>
                <a:ea typeface="ヒラギノ角ゴ Pro W3" pitchFamily="-60" charset="-128"/>
              </a:defRPr>
            </a:lvl9pPr>
          </a:lstStyle>
          <a:p>
            <a:fld id="{CBDA803B-9C5A-4570-9400-BD6BB1A7946F}" type="slidenum">
              <a:rPr lang="en-US" sz="1200"/>
              <a:pPr/>
              <a:t>2</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Introduce myself. Poll the audience: How many of you</a:t>
            </a:r>
            <a:r>
              <a:rPr lang="en-US" baseline="0" dirty="0" smtClean="0"/>
              <a:t> are: academic librarians? Academic faculty? Writing instructors? Administrators? Instructional Coordinators? Designers? School Librarians? Public? Other?</a:t>
            </a:r>
          </a:p>
          <a:p>
            <a:endParaRPr lang="en-US" baseline="0" dirty="0" smtClean="0"/>
          </a:p>
          <a:p>
            <a:r>
              <a:rPr lang="en-US" baseline="0" dirty="0" smtClean="0"/>
              <a:t>I taught English and composition for 13 years, first at the high school levels and later at the collegiate level (BHS and VA Tech). Much of the material I present here is based on my blended experiences both as a writing teacher and academic librarian.  It also reflects my own journey as a writer. </a:t>
            </a:r>
            <a:endParaRPr lang="en-US" dirty="0" smtClean="0"/>
          </a:p>
        </p:txBody>
      </p:sp>
    </p:spTree>
    <p:extLst>
      <p:ext uri="{BB962C8B-B14F-4D97-AF65-F5344CB8AC3E}">
        <p14:creationId xmlns:p14="http://schemas.microsoft.com/office/powerpoint/2010/main" val="842189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877">
              <a:defRPr/>
            </a:pPr>
            <a:r>
              <a:rPr lang="en-US" sz="1400" dirty="0" smtClean="0"/>
              <a:t>Overview</a:t>
            </a:r>
            <a:endParaRPr lang="en-US" sz="1400" dirty="0"/>
          </a:p>
        </p:txBody>
      </p:sp>
      <p:sp>
        <p:nvSpPr>
          <p:cNvPr id="4" name="Slide Number Placeholder 3"/>
          <p:cNvSpPr>
            <a:spLocks noGrp="1"/>
          </p:cNvSpPr>
          <p:nvPr>
            <p:ph type="sldNum" sz="quarter" idx="10"/>
          </p:nvPr>
        </p:nvSpPr>
        <p:spPr/>
        <p:txBody>
          <a:bodyPr/>
          <a:lstStyle/>
          <a:p>
            <a:pPr>
              <a:defRPr/>
            </a:pPr>
            <a:fld id="{345BEB05-59FE-4BBE-990D-5D44C3949E7E}" type="slidenum">
              <a:rPr lang="en-US" smtClean="0"/>
              <a:pPr>
                <a:defRPr/>
              </a:pPr>
              <a:t>3</a:t>
            </a:fld>
            <a:endParaRPr lang="en-US"/>
          </a:p>
        </p:txBody>
      </p:sp>
    </p:spTree>
    <p:extLst>
      <p:ext uri="{BB962C8B-B14F-4D97-AF65-F5344CB8AC3E}">
        <p14:creationId xmlns:p14="http://schemas.microsoft.com/office/powerpoint/2010/main" val="246976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a:t>
            </a:r>
            <a:r>
              <a:rPr lang="en-US" baseline="0" dirty="0" smtClean="0"/>
              <a:t> 3-5 minutes for this activity and a few more minutes soliciting responses from the group. Write their responses down as they give them and use as a jumping off point for further discussion.</a:t>
            </a:r>
            <a:endParaRPr lang="en-US" dirty="0"/>
          </a:p>
        </p:txBody>
      </p:sp>
      <p:sp>
        <p:nvSpPr>
          <p:cNvPr id="4" name="Slide Number Placeholder 3"/>
          <p:cNvSpPr>
            <a:spLocks noGrp="1"/>
          </p:cNvSpPr>
          <p:nvPr>
            <p:ph type="sldNum" sz="quarter" idx="10"/>
          </p:nvPr>
        </p:nvSpPr>
        <p:spPr/>
        <p:txBody>
          <a:bodyPr/>
          <a:lstStyle/>
          <a:p>
            <a:pPr>
              <a:defRPr/>
            </a:pPr>
            <a:fld id="{345BEB05-59FE-4BBE-990D-5D44C3949E7E}" type="slidenum">
              <a:rPr lang="en-US" smtClean="0"/>
              <a:pPr>
                <a:defRPr/>
              </a:pPr>
              <a:t>4</a:t>
            </a:fld>
            <a:endParaRPr lang="en-US"/>
          </a:p>
        </p:txBody>
      </p:sp>
    </p:spTree>
    <p:extLst>
      <p:ext uri="{BB962C8B-B14F-4D97-AF65-F5344CB8AC3E}">
        <p14:creationId xmlns:p14="http://schemas.microsoft.com/office/powerpoint/2010/main" val="911812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writing process when taught in textbooks tends to look somewhat like this—a</a:t>
            </a:r>
            <a:r>
              <a:rPr lang="en-US" baseline="0" dirty="0" smtClean="0"/>
              <a:t> linear list of steps that one takes to move from expressive writing to academic writing. The process, however, is more complex than this representation of it. As Stephen </a:t>
            </a:r>
            <a:r>
              <a:rPr lang="en-US" baseline="0" dirty="0" err="1" smtClean="0"/>
              <a:t>Kucer</a:t>
            </a:r>
            <a:r>
              <a:rPr lang="en-US" baseline="0" dirty="0" smtClean="0"/>
              <a:t> writes in his book Dimensions of Literacy, “as the surface text is evolved, the writer may discover new meanings not originally anticipated. This discovery, in turn, may lead to a modification of the writer’s background knowledge and a new understanding of the context of the situation” (181-182).  (In keeping with the “writing as learning” theory by Janet </a:t>
            </a:r>
            <a:r>
              <a:rPr lang="en-US" baseline="0" dirty="0" err="1" smtClean="0"/>
              <a:t>Emig</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45BEB05-59FE-4BBE-990D-5D44C3949E7E}" type="slidenum">
              <a:rPr lang="en-US" smtClean="0"/>
              <a:pPr>
                <a:defRPr/>
              </a:pPr>
              <a:t>5</a:t>
            </a:fld>
            <a:endParaRPr lang="en-US"/>
          </a:p>
        </p:txBody>
      </p:sp>
    </p:spTree>
    <p:extLst>
      <p:ext uri="{BB962C8B-B14F-4D97-AF65-F5344CB8AC3E}">
        <p14:creationId xmlns:p14="http://schemas.microsoft.com/office/powerpoint/2010/main" val="4543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Kucer</a:t>
            </a:r>
            <a:r>
              <a:rPr lang="en-US" baseline="0" dirty="0" smtClean="0"/>
              <a:t> and other composition theorists since the 1980’s describe the writing not as linear but as recursive. He says, “Writers shuttle back and forth in their use of the strategies.  Revision—deletion, addition, synthesis, reordering, refocusing—and the editing of such surface level features as spelling and punctuation can occur at any point in the process. The actual writing can serve as a form of prewriting in that it provokes the discover of new meanings to add to the text.” (</a:t>
            </a:r>
            <a:r>
              <a:rPr lang="en-US" baseline="0" dirty="0" err="1" smtClean="0"/>
              <a:t>Kucer</a:t>
            </a:r>
            <a:r>
              <a:rPr lang="en-US" baseline="0" dirty="0" smtClean="0"/>
              <a:t>, 187). </a:t>
            </a:r>
            <a:endParaRPr lang="en-US" dirty="0"/>
          </a:p>
        </p:txBody>
      </p:sp>
      <p:sp>
        <p:nvSpPr>
          <p:cNvPr id="4" name="Slide Number Placeholder 3"/>
          <p:cNvSpPr>
            <a:spLocks noGrp="1"/>
          </p:cNvSpPr>
          <p:nvPr>
            <p:ph type="sldNum" sz="quarter" idx="10"/>
          </p:nvPr>
        </p:nvSpPr>
        <p:spPr/>
        <p:txBody>
          <a:bodyPr/>
          <a:lstStyle/>
          <a:p>
            <a:pPr>
              <a:defRPr/>
            </a:pPr>
            <a:fld id="{345BEB05-59FE-4BBE-990D-5D44C3949E7E}" type="slidenum">
              <a:rPr lang="en-US" smtClean="0"/>
              <a:pPr>
                <a:defRPr/>
              </a:pPr>
              <a:t>6</a:t>
            </a:fld>
            <a:endParaRPr lang="en-US"/>
          </a:p>
        </p:txBody>
      </p:sp>
    </p:spTree>
    <p:extLst>
      <p:ext uri="{BB962C8B-B14F-4D97-AF65-F5344CB8AC3E}">
        <p14:creationId xmlns:p14="http://schemas.microsoft.com/office/powerpoint/2010/main" val="4257034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 too, has the research process been representing in linear</a:t>
            </a:r>
            <a:r>
              <a:rPr lang="en-US" baseline="0" dirty="0" smtClean="0"/>
              <a:t> terms in books written about research. This is also partly due to the list of the ACRL information literacy standards. They break down research skills into specific goals and learning outcomes.  While it can be helpful to look at what we do when using the standards, the overall impression they give is an oversimplified version of the research process.  </a:t>
            </a:r>
            <a:endParaRPr lang="en-US" dirty="0"/>
          </a:p>
        </p:txBody>
      </p:sp>
      <p:sp>
        <p:nvSpPr>
          <p:cNvPr id="4" name="Slide Number Placeholder 3"/>
          <p:cNvSpPr>
            <a:spLocks noGrp="1"/>
          </p:cNvSpPr>
          <p:nvPr>
            <p:ph type="sldNum" sz="quarter" idx="10"/>
          </p:nvPr>
        </p:nvSpPr>
        <p:spPr/>
        <p:txBody>
          <a:bodyPr/>
          <a:lstStyle/>
          <a:p>
            <a:pPr>
              <a:defRPr/>
            </a:pPr>
            <a:fld id="{345BEB05-59FE-4BBE-990D-5D44C3949E7E}" type="slidenum">
              <a:rPr lang="en-US" smtClean="0"/>
              <a:pPr>
                <a:defRPr/>
              </a:pPr>
              <a:t>7</a:t>
            </a:fld>
            <a:endParaRPr lang="en-US"/>
          </a:p>
        </p:txBody>
      </p:sp>
    </p:spTree>
    <p:extLst>
      <p:ext uri="{BB962C8B-B14F-4D97-AF65-F5344CB8AC3E}">
        <p14:creationId xmlns:p14="http://schemas.microsoft.com/office/powerpoint/2010/main" val="3151603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Like</a:t>
            </a:r>
            <a:r>
              <a:rPr lang="en-US" baseline="0" dirty="0" smtClean="0"/>
              <a:t> writing, the research process is recursive and not linear. </a:t>
            </a:r>
            <a:r>
              <a:rPr kumimoji="1" lang="en-US" sz="1200" kern="1200" dirty="0" smtClean="0">
                <a:solidFill>
                  <a:schemeClr val="tx1"/>
                </a:solidFill>
                <a:effectLst/>
                <a:latin typeface="Times New Roman" pitchFamily="18" charset="0"/>
                <a:ea typeface="ヒラギノ角ゴ Pro W3" pitchFamily="-60" charset="-128"/>
                <a:cs typeface="+mn-cs"/>
              </a:rPr>
              <a:t>Most librarians have experienced the </a:t>
            </a:r>
            <a:r>
              <a:rPr kumimoji="1" lang="en-US" sz="1200" kern="1200" dirty="0" err="1" smtClean="0">
                <a:solidFill>
                  <a:schemeClr val="tx1"/>
                </a:solidFill>
                <a:effectLst/>
                <a:latin typeface="Times New Roman" pitchFamily="18" charset="0"/>
                <a:ea typeface="ヒラギノ角ゴ Pro W3" pitchFamily="-60" charset="-128"/>
                <a:cs typeface="+mn-cs"/>
              </a:rPr>
              <a:t>recursiveness</a:t>
            </a:r>
            <a:r>
              <a:rPr kumimoji="1" lang="en-US" sz="1200" kern="1200" dirty="0" smtClean="0">
                <a:solidFill>
                  <a:schemeClr val="tx1"/>
                </a:solidFill>
                <a:effectLst/>
                <a:latin typeface="Times New Roman" pitchFamily="18" charset="0"/>
                <a:ea typeface="ヒラギノ角ゴ Pro W3" pitchFamily="-60" charset="-128"/>
                <a:cs typeface="+mn-cs"/>
              </a:rPr>
              <a:t> of library research in action as students change their topics after obtaining background information, when searching the literature, if they come to the library with topics that are unfocused or too broad, when they are looking in the wrong database for information and each time they report to librarians that there is “nothing on my topic.”  Thus, if we understand the true nature of the research process as recursive, we can adapt teaching information literacy not as a hierarchical series of steps that are fixed and giving students the false impression that it is simpler than it is.  </a:t>
            </a:r>
          </a:p>
          <a:p>
            <a:r>
              <a:rPr lang="en-US" baseline="0" dirty="0" smtClean="0"/>
              <a:t>                                                                                                                                                                                                                                                                                                                                                                                                                                                                                                                                                                                                                                                                                                                                                                                                                                                                                                                                                                                                                                                                                                                                                                                                                                                                                                                                                                                                                                                                                                                                                                                                                                                                                                                                                                                                                                                                     </a:t>
            </a:r>
            <a:endParaRPr lang="en-US" dirty="0" smtClean="0"/>
          </a:p>
        </p:txBody>
      </p:sp>
    </p:spTree>
    <p:extLst>
      <p:ext uri="{BB962C8B-B14F-4D97-AF65-F5344CB8AC3E}">
        <p14:creationId xmlns:p14="http://schemas.microsoft.com/office/powerpoint/2010/main" val="1404732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It is difficult to separate the research from the writing processes and yet that is exactly</a:t>
            </a:r>
            <a:r>
              <a:rPr lang="en-US" baseline="0" dirty="0" smtClean="0"/>
              <a:t> what librarians and instructors do when instructors work in the classroom with the students focusing on the writing aspects of their assignments and then when librarians tech them how to find information that they will need to use as sources for their writing. Yet it is easy to collapse the two into one process and from the student point of view it IS one process. </a:t>
            </a:r>
          </a:p>
          <a:p>
            <a:endParaRPr lang="en-US" baseline="0" dirty="0" smtClean="0"/>
          </a:p>
          <a:p>
            <a:endParaRPr lang="en-US" baseline="0" dirty="0" smtClean="0"/>
          </a:p>
          <a:p>
            <a:r>
              <a:rPr lang="en-US" baseline="0" dirty="0" smtClean="0"/>
              <a:t>Give audience handouts.</a:t>
            </a:r>
          </a:p>
          <a:p>
            <a:endParaRPr lang="en-US" baseline="0" dirty="0" smtClean="0"/>
          </a:p>
          <a:p>
            <a:r>
              <a:rPr lang="en-US" baseline="0" dirty="0" smtClean="0"/>
              <a:t>This handbook illustrates a figure in Mike </a:t>
            </a:r>
            <a:r>
              <a:rPr lang="en-US" baseline="0" dirty="0" err="1" smtClean="0"/>
              <a:t>Palmquist’s</a:t>
            </a:r>
            <a:r>
              <a:rPr lang="en-US" baseline="0" dirty="0" smtClean="0"/>
              <a:t> textbook, the </a:t>
            </a:r>
            <a:r>
              <a:rPr lang="en-US" i="1" baseline="0" dirty="0" smtClean="0"/>
              <a:t>Bedford Researcher</a:t>
            </a:r>
            <a:r>
              <a:rPr lang="en-US" baseline="0" dirty="0" smtClean="0"/>
              <a:t>.  The chart outlines both the writing and research processes in a chart that includes choosing, exploring and narrowing a topic; developing and refining a research question; </a:t>
            </a:r>
            <a:r>
              <a:rPr lang="en-US" baseline="0" dirty="0" err="1" smtClean="0"/>
              <a:t>collectin</a:t>
            </a:r>
            <a:r>
              <a:rPr lang="en-US" baseline="0" dirty="0" smtClean="0"/>
              <a:t> information; reading critically, evaluating, and taking notes; organizing and planning; drafting; revising; editing; designing, and finally documenting sources (</a:t>
            </a:r>
            <a:r>
              <a:rPr lang="en-US" baseline="0" dirty="0" err="1" smtClean="0"/>
              <a:t>Palmquist</a:t>
            </a:r>
            <a:r>
              <a:rPr lang="en-US" baseline="0" dirty="0" smtClean="0"/>
              <a:t>, 4).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45BEB05-59FE-4BBE-990D-5D44C3949E7E}" type="slidenum">
              <a:rPr lang="en-US" smtClean="0"/>
              <a:pPr>
                <a:defRPr/>
              </a:pPr>
              <a:t>9</a:t>
            </a:fld>
            <a:endParaRPr lang="en-US"/>
          </a:p>
        </p:txBody>
      </p:sp>
    </p:spTree>
    <p:extLst>
      <p:ext uri="{BB962C8B-B14F-4D97-AF65-F5344CB8AC3E}">
        <p14:creationId xmlns:p14="http://schemas.microsoft.com/office/powerpoint/2010/main" val="28510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r>
              <a:rPr lang="en-US" smtClean="0"/>
              <a:t>LOEX 2014</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8E638C16-2082-4937-8E2F-5FF436310E69}"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cover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LOEX 2014</a:t>
            </a:r>
            <a:endParaRPr lang="en-US"/>
          </a:p>
        </p:txBody>
      </p:sp>
      <p:sp>
        <p:nvSpPr>
          <p:cNvPr id="6" name="Slide Number Placeholder 5"/>
          <p:cNvSpPr>
            <a:spLocks noGrp="1"/>
          </p:cNvSpPr>
          <p:nvPr>
            <p:ph type="sldNum" sz="quarter" idx="12"/>
          </p:nvPr>
        </p:nvSpPr>
        <p:spPr/>
        <p:txBody>
          <a:bodyPr/>
          <a:lstStyle/>
          <a:p>
            <a:pPr>
              <a:defRPr/>
            </a:pPr>
            <a:fld id="{E938CD46-062D-437E-8A49-7C2872BC5ED3}"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cover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A784ACF1-F97C-4251-AFB6-68CA39E9D82F}"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LOEX 2014</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cover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LOEX 2014</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B1855008-AD56-4EE3-A6D7-56FED35248C1}"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cover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r>
              <a:rPr lang="en-US" smtClean="0"/>
              <a:t>LOEX 2014</a:t>
            </a: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D2F7376E-447B-4C35-BD25-CF10C49A5069}"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cover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LOEX 2014</a:t>
            </a:r>
            <a:endParaRPr lang="en-US"/>
          </a:p>
        </p:txBody>
      </p:sp>
      <p:sp>
        <p:nvSpPr>
          <p:cNvPr id="7" name="Slide Number Placeholder 6"/>
          <p:cNvSpPr>
            <a:spLocks noGrp="1"/>
          </p:cNvSpPr>
          <p:nvPr>
            <p:ph type="sldNum" sz="quarter" idx="12"/>
          </p:nvPr>
        </p:nvSpPr>
        <p:spPr/>
        <p:txBody>
          <a:bodyPr/>
          <a:lstStyle/>
          <a:p>
            <a:pPr>
              <a:defRPr/>
            </a:pPr>
            <a:fld id="{ADAD518D-07EC-4A7A-9C04-C9FCAB833BBE}"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cover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r>
              <a:rPr lang="en-US" smtClean="0"/>
              <a:t>LOEX 2014</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235BE66E-A2A8-4D10-8F5B-126E18527E41}"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cover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LOEX 2014</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EA0026DA-301F-4D53-ACA2-63684B963812}" type="slidenum">
              <a:rPr lang="en-US" smtClean="0"/>
              <a:pPr>
                <a:defRPr/>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LOEX 2014</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610B27F7-A6A2-42F9-B498-9C06D103A1FB}" type="slidenum">
              <a:rPr lang="en-US" smtClean="0"/>
              <a:pPr>
                <a:defRPr/>
              </a:pPr>
              <a:t>‹#›</a:t>
            </a:fld>
            <a:endParaRPr lang="en-US"/>
          </a:p>
        </p:txBody>
      </p:sp>
    </p:spTree>
  </p:cSld>
  <p:clrMapOvr>
    <a:masterClrMapping/>
  </p:clrMapOvr>
  <p:transition>
    <p:cover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F160A424-A452-4C56-86B1-9D5B75D7E825}"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r>
              <a:rPr lang="en-US" smtClean="0"/>
              <a:t>LOEX 2014</a:t>
            </a:r>
            <a:endParaRPr lang="en-US"/>
          </a:p>
        </p:txBody>
      </p:sp>
    </p:spTree>
  </p:cSld>
  <p:clrMapOvr>
    <a:overrideClrMapping bg1="lt1" tx1="dk1" bg2="lt2" tx2="dk2" accent1="accent1" accent2="accent2" accent3="accent3" accent4="accent4" accent5="accent5" accent6="accent6" hlink="hlink" folHlink="folHlink"/>
  </p:clrMapOvr>
  <p:transition>
    <p:cover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99FFB3FB-2BA0-4257-BCB9-10E2F947AB1D}"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r>
              <a:rPr lang="en-US" smtClean="0"/>
              <a:t>LOEX 2014</a:t>
            </a:r>
            <a:endParaRPr lang="en-US"/>
          </a:p>
        </p:txBody>
      </p:sp>
    </p:spTree>
  </p:cSld>
  <p:clrMapOvr>
    <a:masterClrMapping/>
  </p:clrMapOvr>
  <p:transition>
    <p:cover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r>
              <a:rPr lang="en-US" smtClean="0"/>
              <a:t>LOEX 2014</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8E1FFBA8-431B-44A6-B5A8-17BAC5F7DDE2}"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ransition>
    <p:cover dir="r"/>
  </p:transition>
  <p:timing>
    <p:tnLst>
      <p:par>
        <p:cTn id="1" dur="indefinite" restart="never" nodeType="tmRoot"/>
      </p:par>
    </p:tnLst>
  </p:timing>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ariew@usf.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lib.usf.edu/edlibrepor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guides.lib.usf.edu/promotion-tenur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subTitle" idx="1"/>
          </p:nvPr>
        </p:nvSpPr>
        <p:spPr>
          <a:xfrm>
            <a:off x="1447800" y="4800600"/>
            <a:ext cx="6400800" cy="857250"/>
          </a:xfrm>
        </p:spPr>
        <p:txBody>
          <a:bodyPr>
            <a:normAutofit/>
          </a:bodyPr>
          <a:lstStyle/>
          <a:p>
            <a:pPr algn="ctr">
              <a:buFont typeface="Monotype Sorts"/>
              <a:buNone/>
            </a:pPr>
            <a:r>
              <a:rPr lang="en-US" dirty="0" smtClean="0"/>
              <a:t>LOEX 2014</a:t>
            </a:r>
            <a:br>
              <a:rPr lang="en-US" dirty="0" smtClean="0"/>
            </a:br>
            <a:r>
              <a:rPr lang="en-US" dirty="0" smtClean="0"/>
              <a:t>May 9, 2013</a:t>
            </a:r>
          </a:p>
          <a:p>
            <a:pPr algn="ctr">
              <a:buFont typeface="Monotype Sorts"/>
              <a:buNone/>
            </a:pPr>
            <a:endParaRPr lang="en-US" dirty="0" smtClean="0"/>
          </a:p>
          <a:p>
            <a:pPr algn="ctr">
              <a:buFont typeface="Monotype Sorts"/>
              <a:buNone/>
            </a:pPr>
            <a:endParaRPr lang="en-US" dirty="0" smtClean="0"/>
          </a:p>
        </p:txBody>
      </p:sp>
      <p:sp>
        <p:nvSpPr>
          <p:cNvPr id="14342"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ヒラギノ角ゴ Pro W3" pitchFamily="-60" charset="-128"/>
              </a:defRPr>
            </a:lvl1pPr>
            <a:lvl2pPr marL="742950" indent="-285750">
              <a:defRPr sz="2400">
                <a:solidFill>
                  <a:schemeClr val="tx1"/>
                </a:solidFill>
                <a:latin typeface="Times New Roman" pitchFamily="18" charset="0"/>
                <a:ea typeface="ヒラギノ角ゴ Pro W3" pitchFamily="-60" charset="-128"/>
              </a:defRPr>
            </a:lvl2pPr>
            <a:lvl3pPr marL="1143000" indent="-228600">
              <a:defRPr sz="2400">
                <a:solidFill>
                  <a:schemeClr val="tx1"/>
                </a:solidFill>
                <a:latin typeface="Times New Roman" pitchFamily="18" charset="0"/>
                <a:ea typeface="ヒラギノ角ゴ Pro W3" pitchFamily="-60" charset="-128"/>
              </a:defRPr>
            </a:lvl3pPr>
            <a:lvl4pPr marL="1600200" indent="-228600">
              <a:defRPr sz="2400">
                <a:solidFill>
                  <a:schemeClr val="tx1"/>
                </a:solidFill>
                <a:latin typeface="Times New Roman" pitchFamily="18" charset="0"/>
                <a:ea typeface="ヒラギノ角ゴ Pro W3" pitchFamily="-60" charset="-128"/>
              </a:defRPr>
            </a:lvl4pPr>
            <a:lvl5pPr marL="2057400" indent="-228600">
              <a:defRPr sz="2400">
                <a:solidFill>
                  <a:schemeClr val="tx1"/>
                </a:solidFill>
                <a:latin typeface="Times New Roman" pitchFamily="18" charset="0"/>
                <a:ea typeface="ヒラギノ角ゴ Pro W3" pitchFamily="-60"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9pPr>
          </a:lstStyle>
          <a:p>
            <a:r>
              <a:rPr lang="en-US" sz="1400" smtClean="0">
                <a:solidFill>
                  <a:srgbClr val="5E574E"/>
                </a:solidFill>
                <a:latin typeface="Arial" pitchFamily="34" charset="0"/>
              </a:rPr>
              <a:t>LOEX 2014</a:t>
            </a:r>
            <a:endParaRPr lang="en-US" sz="1400" dirty="0" smtClean="0">
              <a:solidFill>
                <a:srgbClr val="5E574E"/>
              </a:solidFill>
              <a:latin typeface="Arial" pitchFamily="34" charset="0"/>
            </a:endParaRPr>
          </a:p>
        </p:txBody>
      </p:sp>
      <p:sp>
        <p:nvSpPr>
          <p:cNvPr id="1434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ヒラギノ角ゴ Pro W3" pitchFamily="-60" charset="-128"/>
              </a:defRPr>
            </a:lvl1pPr>
            <a:lvl2pPr marL="742950" indent="-285750">
              <a:defRPr sz="2400">
                <a:solidFill>
                  <a:schemeClr val="tx1"/>
                </a:solidFill>
                <a:latin typeface="Times New Roman" pitchFamily="18" charset="0"/>
                <a:ea typeface="ヒラギノ角ゴ Pro W3" pitchFamily="-60" charset="-128"/>
              </a:defRPr>
            </a:lvl2pPr>
            <a:lvl3pPr marL="1143000" indent="-228600">
              <a:defRPr sz="2400">
                <a:solidFill>
                  <a:schemeClr val="tx1"/>
                </a:solidFill>
                <a:latin typeface="Times New Roman" pitchFamily="18" charset="0"/>
                <a:ea typeface="ヒラギノ角ゴ Pro W3" pitchFamily="-60" charset="-128"/>
              </a:defRPr>
            </a:lvl3pPr>
            <a:lvl4pPr marL="1600200" indent="-228600">
              <a:defRPr sz="2400">
                <a:solidFill>
                  <a:schemeClr val="tx1"/>
                </a:solidFill>
                <a:latin typeface="Times New Roman" pitchFamily="18" charset="0"/>
                <a:ea typeface="ヒラギノ角ゴ Pro W3" pitchFamily="-60" charset="-128"/>
              </a:defRPr>
            </a:lvl4pPr>
            <a:lvl5pPr marL="2057400" indent="-228600">
              <a:defRPr sz="2400">
                <a:solidFill>
                  <a:schemeClr val="tx1"/>
                </a:solidFill>
                <a:latin typeface="Times New Roman" pitchFamily="18" charset="0"/>
                <a:ea typeface="ヒラギノ角ゴ Pro W3" pitchFamily="-60"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9pPr>
          </a:lstStyle>
          <a:p>
            <a:fld id="{91C77A74-5740-407A-A479-782EEBF62472}" type="slidenum">
              <a:rPr lang="en-US" sz="1400" smtClean="0">
                <a:solidFill>
                  <a:srgbClr val="5E574E"/>
                </a:solidFill>
                <a:latin typeface="Arial" pitchFamily="34" charset="0"/>
              </a:rPr>
              <a:pPr/>
              <a:t>1</a:t>
            </a:fld>
            <a:endParaRPr lang="en-US" sz="1400" smtClean="0">
              <a:solidFill>
                <a:srgbClr val="5E574E"/>
              </a:solidFill>
              <a:latin typeface="Arial" pitchFamily="34" charset="0"/>
            </a:endParaRPr>
          </a:p>
        </p:txBody>
      </p:sp>
      <p:sp>
        <p:nvSpPr>
          <p:cNvPr id="14338" name="Rectangle 2"/>
          <p:cNvSpPr>
            <a:spLocks noGrp="1" noChangeArrowheads="1"/>
          </p:cNvSpPr>
          <p:nvPr>
            <p:ph type="ctrTitle"/>
          </p:nvPr>
        </p:nvSpPr>
        <p:spPr>
          <a:xfrm>
            <a:off x="990600" y="-1"/>
            <a:ext cx="7721600" cy="1920779"/>
          </a:xfrm>
        </p:spPr>
        <p:txBody>
          <a:bodyPr>
            <a:normAutofit fontScale="90000"/>
          </a:bodyPr>
          <a:lstStyle/>
          <a:p>
            <a:pPr algn="ctr"/>
            <a:r>
              <a:rPr lang="en-US" sz="3600" dirty="0" smtClean="0"/>
              <a:t>Information Literacy at the Crossroads: The Convergence between the Research &amp; Writing Processes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497" y="2998120"/>
            <a:ext cx="1523809" cy="1523809"/>
          </a:xfrm>
          <a:prstGeom prst="rect">
            <a:avLst/>
          </a:prstGeom>
        </p:spPr>
      </p:pic>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normAutofit/>
          </a:bodyPr>
          <a:lstStyle/>
          <a:p>
            <a:r>
              <a:rPr lang="en-US" sz="3100" dirty="0" smtClean="0"/>
              <a:t>Where Research and Writing Overlap</a:t>
            </a:r>
            <a:endParaRPr lang="en-US" sz="3600" dirty="0" smtClean="0"/>
          </a:p>
        </p:txBody>
      </p:sp>
      <p:sp>
        <p:nvSpPr>
          <p:cNvPr id="2458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ヒラギノ角ゴ Pro W3" pitchFamily="-60" charset="-128"/>
              </a:defRPr>
            </a:lvl1pPr>
            <a:lvl2pPr marL="742950" indent="-285750">
              <a:defRPr sz="2400">
                <a:solidFill>
                  <a:schemeClr val="tx1"/>
                </a:solidFill>
                <a:latin typeface="Times New Roman" pitchFamily="18" charset="0"/>
                <a:ea typeface="ヒラギノ角ゴ Pro W3" pitchFamily="-60" charset="-128"/>
              </a:defRPr>
            </a:lvl2pPr>
            <a:lvl3pPr marL="1143000" indent="-228600">
              <a:defRPr sz="2400">
                <a:solidFill>
                  <a:schemeClr val="tx1"/>
                </a:solidFill>
                <a:latin typeface="Times New Roman" pitchFamily="18" charset="0"/>
                <a:ea typeface="ヒラギノ角ゴ Pro W3" pitchFamily="-60" charset="-128"/>
              </a:defRPr>
            </a:lvl3pPr>
            <a:lvl4pPr marL="1600200" indent="-228600">
              <a:defRPr sz="2400">
                <a:solidFill>
                  <a:schemeClr val="tx1"/>
                </a:solidFill>
                <a:latin typeface="Times New Roman" pitchFamily="18" charset="0"/>
                <a:ea typeface="ヒラギノ角ゴ Pro W3" pitchFamily="-60" charset="-128"/>
              </a:defRPr>
            </a:lvl4pPr>
            <a:lvl5pPr marL="2057400" indent="-228600">
              <a:defRPr sz="2400">
                <a:solidFill>
                  <a:schemeClr val="tx1"/>
                </a:solidFill>
                <a:latin typeface="Times New Roman" pitchFamily="18" charset="0"/>
                <a:ea typeface="ヒラギノ角ゴ Pro W3" pitchFamily="-60"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9pPr>
          </a:lstStyle>
          <a:p>
            <a:r>
              <a:rPr lang="en-US" sz="1400" smtClean="0">
                <a:solidFill>
                  <a:schemeClr val="bg2"/>
                </a:solidFill>
                <a:latin typeface="Arial" pitchFamily="34" charset="0"/>
              </a:rPr>
              <a:t>LOEX 2014</a:t>
            </a:r>
          </a:p>
        </p:txBody>
      </p:sp>
      <p:sp>
        <p:nvSpPr>
          <p:cNvPr id="2458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ヒラギノ角ゴ Pro W3" pitchFamily="-60" charset="-128"/>
              </a:defRPr>
            </a:lvl1pPr>
            <a:lvl2pPr marL="742950" indent="-285750">
              <a:defRPr sz="2400">
                <a:solidFill>
                  <a:schemeClr val="tx1"/>
                </a:solidFill>
                <a:latin typeface="Times New Roman" pitchFamily="18" charset="0"/>
                <a:ea typeface="ヒラギノ角ゴ Pro W3" pitchFamily="-60" charset="-128"/>
              </a:defRPr>
            </a:lvl2pPr>
            <a:lvl3pPr marL="1143000" indent="-228600">
              <a:defRPr sz="2400">
                <a:solidFill>
                  <a:schemeClr val="tx1"/>
                </a:solidFill>
                <a:latin typeface="Times New Roman" pitchFamily="18" charset="0"/>
                <a:ea typeface="ヒラギノ角ゴ Pro W3" pitchFamily="-60" charset="-128"/>
              </a:defRPr>
            </a:lvl3pPr>
            <a:lvl4pPr marL="1600200" indent="-228600">
              <a:defRPr sz="2400">
                <a:solidFill>
                  <a:schemeClr val="tx1"/>
                </a:solidFill>
                <a:latin typeface="Times New Roman" pitchFamily="18" charset="0"/>
                <a:ea typeface="ヒラギノ角ゴ Pro W3" pitchFamily="-60" charset="-128"/>
              </a:defRPr>
            </a:lvl4pPr>
            <a:lvl5pPr marL="2057400" indent="-228600">
              <a:defRPr sz="2400">
                <a:solidFill>
                  <a:schemeClr val="tx1"/>
                </a:solidFill>
                <a:latin typeface="Times New Roman" pitchFamily="18" charset="0"/>
                <a:ea typeface="ヒラギノ角ゴ Pro W3" pitchFamily="-60"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9pPr>
          </a:lstStyle>
          <a:p>
            <a:fld id="{B8897404-83F1-4E20-94EF-4271C40B61C1}" type="slidenum">
              <a:rPr lang="en-US" sz="1400" smtClean="0">
                <a:solidFill>
                  <a:schemeClr val="bg2"/>
                </a:solidFill>
                <a:latin typeface="Arial" pitchFamily="34" charset="0"/>
              </a:rPr>
              <a:pPr/>
              <a:t>10</a:t>
            </a:fld>
            <a:endParaRPr lang="en-US" sz="1400" smtClean="0">
              <a:solidFill>
                <a:schemeClr val="bg2"/>
              </a:solidFill>
              <a:latin typeface="Arial" pitchFamily="34" charset="0"/>
            </a:endParaRPr>
          </a:p>
        </p:txBody>
      </p:sp>
      <p:sp>
        <p:nvSpPr>
          <p:cNvPr id="24579" name="Content Placeholder 5"/>
          <p:cNvSpPr>
            <a:spLocks noGrp="1"/>
          </p:cNvSpPr>
          <p:nvPr>
            <p:ph sz="quarter" idx="1"/>
          </p:nvPr>
        </p:nvSpPr>
        <p:spPr>
          <a:xfrm>
            <a:off x="304800" y="1600200"/>
            <a:ext cx="8503920" cy="4572000"/>
          </a:xfrm>
        </p:spPr>
        <p:txBody>
          <a:bodyPr>
            <a:normAutofit fontScale="92500" lnSpcReduction="10000"/>
          </a:bodyPr>
          <a:lstStyle/>
          <a:p>
            <a:pPr>
              <a:buFont typeface="Monotype Sorts"/>
              <a:buNone/>
            </a:pPr>
            <a:r>
              <a:rPr lang="en-US" sz="3400" dirty="0" smtClean="0"/>
              <a:t>Prewriting</a:t>
            </a:r>
            <a:r>
              <a:rPr lang="en-US" sz="3400" dirty="0" smtClean="0">
                <a:sym typeface="Wingdings" panose="05000000000000000000" pitchFamily="2" charset="2"/>
              </a:rPr>
              <a:t> Creating manageable topics</a:t>
            </a:r>
          </a:p>
          <a:p>
            <a:pPr>
              <a:buFont typeface="Monotype Sorts"/>
              <a:buNone/>
            </a:pPr>
            <a:r>
              <a:rPr lang="en-US" sz="3400" dirty="0" smtClean="0">
                <a:sym typeface="Wingdings" panose="05000000000000000000" pitchFamily="2" charset="2"/>
              </a:rPr>
              <a:t>Prewriting Evaluating sources (critical reading</a:t>
            </a:r>
          </a:p>
          <a:p>
            <a:pPr>
              <a:buFont typeface="Monotype Sorts"/>
              <a:buNone/>
            </a:pPr>
            <a:r>
              <a:rPr lang="en-US" sz="3400" dirty="0" smtClean="0">
                <a:sym typeface="Wingdings" panose="05000000000000000000" pitchFamily="2" charset="2"/>
              </a:rPr>
              <a:t>Composing/Drafting Assisting students as they discover “information gaps” in their papers</a:t>
            </a:r>
          </a:p>
          <a:p>
            <a:pPr>
              <a:buFont typeface="Monotype Sorts"/>
              <a:buNone/>
            </a:pPr>
            <a:r>
              <a:rPr lang="en-US" sz="3400" dirty="0" err="1" smtClean="0">
                <a:sym typeface="Wingdings" panose="05000000000000000000" pitchFamily="2" charset="2"/>
              </a:rPr>
              <a:t>DocumentationTeaching</a:t>
            </a:r>
            <a:r>
              <a:rPr lang="en-US" sz="3400" dirty="0" smtClean="0">
                <a:sym typeface="Wingdings" panose="05000000000000000000" pitchFamily="2" charset="2"/>
              </a:rPr>
              <a:t> students to cite sources appropriately and avoid plagiarism</a:t>
            </a:r>
            <a:endParaRPr lang="en-US" sz="3400" dirty="0" smtClean="0"/>
          </a:p>
          <a:p>
            <a:pPr>
              <a:buFont typeface="Monotype Sorts"/>
              <a:buNone/>
            </a:pPr>
            <a:r>
              <a:rPr lang="en-US" sz="3400" dirty="0" smtClean="0"/>
              <a:t> </a:t>
            </a:r>
          </a:p>
          <a:p>
            <a:pPr marL="0" indent="0">
              <a:buNone/>
            </a:pPr>
            <a:endParaRPr lang="en-US" dirty="0"/>
          </a:p>
          <a:p>
            <a:pPr>
              <a:buFont typeface="Monotype Sorts"/>
              <a:buNone/>
            </a:pPr>
            <a:endParaRPr lang="en-US" dirty="0" smtClean="0"/>
          </a:p>
          <a:p>
            <a:pPr>
              <a:buFont typeface="Monotype Sorts"/>
              <a:buNone/>
            </a:pPr>
            <a:endParaRPr lang="en-US" dirty="0" smtClean="0"/>
          </a:p>
        </p:txBody>
      </p:sp>
    </p:spTree>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301752" y="152400"/>
            <a:ext cx="8534400" cy="835152"/>
          </a:xfrm>
        </p:spPr>
        <p:txBody>
          <a:bodyPr>
            <a:normAutofit fontScale="90000"/>
          </a:bodyPr>
          <a:lstStyle/>
          <a:p>
            <a:r>
              <a:rPr lang="en-US" sz="3200" dirty="0" smtClean="0"/>
              <a:t/>
            </a:r>
            <a:br>
              <a:rPr lang="en-US" sz="3200" dirty="0" smtClean="0"/>
            </a:br>
            <a:r>
              <a:rPr lang="en-US" sz="3100" dirty="0" smtClean="0"/>
              <a:t>Misconceptions</a:t>
            </a:r>
          </a:p>
        </p:txBody>
      </p:sp>
      <p:sp>
        <p:nvSpPr>
          <p:cNvPr id="22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ヒラギノ角ゴ Pro W3" pitchFamily="-60" charset="-128"/>
              </a:defRPr>
            </a:lvl1pPr>
            <a:lvl2pPr marL="742950" indent="-285750">
              <a:defRPr sz="2400">
                <a:solidFill>
                  <a:schemeClr val="tx1"/>
                </a:solidFill>
                <a:latin typeface="Times New Roman" pitchFamily="18" charset="0"/>
                <a:ea typeface="ヒラギノ角ゴ Pro W3" pitchFamily="-60" charset="-128"/>
              </a:defRPr>
            </a:lvl2pPr>
            <a:lvl3pPr marL="1143000" indent="-228600">
              <a:defRPr sz="2400">
                <a:solidFill>
                  <a:schemeClr val="tx1"/>
                </a:solidFill>
                <a:latin typeface="Times New Roman" pitchFamily="18" charset="0"/>
                <a:ea typeface="ヒラギノ角ゴ Pro W3" pitchFamily="-60" charset="-128"/>
              </a:defRPr>
            </a:lvl3pPr>
            <a:lvl4pPr marL="1600200" indent="-228600">
              <a:defRPr sz="2400">
                <a:solidFill>
                  <a:schemeClr val="tx1"/>
                </a:solidFill>
                <a:latin typeface="Times New Roman" pitchFamily="18" charset="0"/>
                <a:ea typeface="ヒラギノ角ゴ Pro W3" pitchFamily="-60" charset="-128"/>
              </a:defRPr>
            </a:lvl4pPr>
            <a:lvl5pPr marL="2057400" indent="-228600">
              <a:defRPr sz="2400">
                <a:solidFill>
                  <a:schemeClr val="tx1"/>
                </a:solidFill>
                <a:latin typeface="Times New Roman" pitchFamily="18" charset="0"/>
                <a:ea typeface="ヒラギノ角ゴ Pro W3" pitchFamily="-60"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9pPr>
          </a:lstStyle>
          <a:p>
            <a:r>
              <a:rPr lang="en-US" sz="1400" smtClean="0">
                <a:solidFill>
                  <a:schemeClr val="bg2"/>
                </a:solidFill>
                <a:latin typeface="Arial" pitchFamily="34" charset="0"/>
              </a:rPr>
              <a:t>LOEX 2014</a:t>
            </a: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ヒラギノ角ゴ Pro W3" pitchFamily="-60" charset="-128"/>
              </a:defRPr>
            </a:lvl1pPr>
            <a:lvl2pPr marL="742950" indent="-285750">
              <a:defRPr sz="2400">
                <a:solidFill>
                  <a:schemeClr val="tx1"/>
                </a:solidFill>
                <a:latin typeface="Times New Roman" pitchFamily="18" charset="0"/>
                <a:ea typeface="ヒラギノ角ゴ Pro W3" pitchFamily="-60" charset="-128"/>
              </a:defRPr>
            </a:lvl2pPr>
            <a:lvl3pPr marL="1143000" indent="-228600">
              <a:defRPr sz="2400">
                <a:solidFill>
                  <a:schemeClr val="tx1"/>
                </a:solidFill>
                <a:latin typeface="Times New Roman" pitchFamily="18" charset="0"/>
                <a:ea typeface="ヒラギノ角ゴ Pro W3" pitchFamily="-60" charset="-128"/>
              </a:defRPr>
            </a:lvl3pPr>
            <a:lvl4pPr marL="1600200" indent="-228600">
              <a:defRPr sz="2400">
                <a:solidFill>
                  <a:schemeClr val="tx1"/>
                </a:solidFill>
                <a:latin typeface="Times New Roman" pitchFamily="18" charset="0"/>
                <a:ea typeface="ヒラギノ角ゴ Pro W3" pitchFamily="-60" charset="-128"/>
              </a:defRPr>
            </a:lvl4pPr>
            <a:lvl5pPr marL="2057400" indent="-228600">
              <a:defRPr sz="2400">
                <a:solidFill>
                  <a:schemeClr val="tx1"/>
                </a:solidFill>
                <a:latin typeface="Times New Roman" pitchFamily="18" charset="0"/>
                <a:ea typeface="ヒラギノ角ゴ Pro W3" pitchFamily="-60"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9pPr>
          </a:lstStyle>
          <a:p>
            <a:fld id="{C3DFEBC3-E949-4E65-973F-18FAE4F91F91}" type="slidenum">
              <a:rPr lang="en-US" sz="1400" smtClean="0">
                <a:solidFill>
                  <a:schemeClr val="bg2"/>
                </a:solidFill>
                <a:latin typeface="Arial" pitchFamily="34" charset="0"/>
              </a:rPr>
              <a:pPr/>
              <a:t>11</a:t>
            </a:fld>
            <a:endParaRPr lang="en-US" sz="1400" smtClean="0">
              <a:solidFill>
                <a:schemeClr val="bg2"/>
              </a:solidFill>
              <a:latin typeface="Arial" pitchFamily="34" charset="0"/>
            </a:endParaRPr>
          </a:p>
        </p:txBody>
      </p:sp>
      <p:sp>
        <p:nvSpPr>
          <p:cNvPr id="22533" name="Rectangle 3"/>
          <p:cNvSpPr>
            <a:spLocks noGrp="1" noChangeArrowheads="1"/>
          </p:cNvSpPr>
          <p:nvPr>
            <p:ph sz="quarter" idx="1"/>
          </p:nvPr>
        </p:nvSpPr>
        <p:spPr/>
        <p:txBody>
          <a:bodyPr>
            <a:normAutofit/>
          </a:bodyPr>
          <a:lstStyle/>
          <a:p>
            <a:pPr lvl="1">
              <a:lnSpc>
                <a:spcPct val="90000"/>
              </a:lnSpc>
              <a:buFont typeface="Monotype Sorts"/>
              <a:buNone/>
            </a:pPr>
            <a:r>
              <a:rPr lang="en-US" b="1" dirty="0" smtClean="0"/>
              <a:t> What might be some misconceptions about the writing</a:t>
            </a:r>
          </a:p>
          <a:p>
            <a:pPr lvl="1">
              <a:lnSpc>
                <a:spcPct val="90000"/>
              </a:lnSpc>
              <a:buFont typeface="Monotype Sorts"/>
              <a:buNone/>
            </a:pPr>
            <a:r>
              <a:rPr lang="en-US" b="1" dirty="0"/>
              <a:t>  </a:t>
            </a:r>
            <a:r>
              <a:rPr lang="en-US" b="1" dirty="0" smtClean="0"/>
              <a:t>and research processes? How do misconceptions affect</a:t>
            </a:r>
          </a:p>
          <a:p>
            <a:pPr lvl="1">
              <a:lnSpc>
                <a:spcPct val="90000"/>
              </a:lnSpc>
              <a:buFont typeface="Monotype Sorts"/>
              <a:buNone/>
            </a:pPr>
            <a:r>
              <a:rPr lang="en-US" b="1" dirty="0"/>
              <a:t> </a:t>
            </a:r>
            <a:r>
              <a:rPr lang="en-US" b="1" dirty="0" smtClean="0"/>
              <a:t> the work that occurs between academic faculty and</a:t>
            </a:r>
          </a:p>
          <a:p>
            <a:pPr lvl="1">
              <a:lnSpc>
                <a:spcPct val="90000"/>
              </a:lnSpc>
              <a:buFont typeface="Monotype Sorts"/>
              <a:buNone/>
            </a:pPr>
            <a:r>
              <a:rPr lang="en-US" b="1" dirty="0"/>
              <a:t> </a:t>
            </a:r>
            <a:r>
              <a:rPr lang="en-US" b="1" dirty="0" smtClean="0"/>
              <a:t> librarians? </a:t>
            </a:r>
            <a:endParaRPr lang="en-US" sz="2400" dirty="0" smtClean="0"/>
          </a:p>
          <a:p>
            <a:pPr lvl="1">
              <a:lnSpc>
                <a:spcPct val="90000"/>
              </a:lnSpc>
            </a:pPr>
            <a:endParaRPr lang="en-US" b="1" dirty="0" smtClean="0"/>
          </a:p>
          <a:p>
            <a:pPr>
              <a:lnSpc>
                <a:spcPct val="90000"/>
              </a:lnSpc>
            </a:pPr>
            <a:endParaRPr lang="en-US" dirty="0" smtClean="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288" y="3200400"/>
            <a:ext cx="36480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Misconceptions</a:t>
            </a:r>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ヒラギノ角ゴ Pro W3" pitchFamily="-60" charset="-128"/>
              </a:defRPr>
            </a:lvl1pPr>
            <a:lvl2pPr marL="742950" indent="-285750">
              <a:defRPr sz="2400">
                <a:solidFill>
                  <a:schemeClr val="tx1"/>
                </a:solidFill>
                <a:latin typeface="Times New Roman" pitchFamily="18" charset="0"/>
                <a:ea typeface="ヒラギノ角ゴ Pro W3" pitchFamily="-60" charset="-128"/>
              </a:defRPr>
            </a:lvl2pPr>
            <a:lvl3pPr marL="1143000" indent="-228600">
              <a:defRPr sz="2400">
                <a:solidFill>
                  <a:schemeClr val="tx1"/>
                </a:solidFill>
                <a:latin typeface="Times New Roman" pitchFamily="18" charset="0"/>
                <a:ea typeface="ヒラギノ角ゴ Pro W3" pitchFamily="-60" charset="-128"/>
              </a:defRPr>
            </a:lvl3pPr>
            <a:lvl4pPr marL="1600200" indent="-228600">
              <a:defRPr sz="2400">
                <a:solidFill>
                  <a:schemeClr val="tx1"/>
                </a:solidFill>
                <a:latin typeface="Times New Roman" pitchFamily="18" charset="0"/>
                <a:ea typeface="ヒラギノ角ゴ Pro W3" pitchFamily="-60" charset="-128"/>
              </a:defRPr>
            </a:lvl4pPr>
            <a:lvl5pPr marL="2057400" indent="-228600">
              <a:defRPr sz="2400">
                <a:solidFill>
                  <a:schemeClr val="tx1"/>
                </a:solidFill>
                <a:latin typeface="Times New Roman" pitchFamily="18" charset="0"/>
                <a:ea typeface="ヒラギノ角ゴ Pro W3" pitchFamily="-60"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9pPr>
          </a:lstStyle>
          <a:p>
            <a:r>
              <a:rPr lang="en-US" sz="1400" smtClean="0">
                <a:solidFill>
                  <a:schemeClr val="bg2"/>
                </a:solidFill>
                <a:latin typeface="Arial" pitchFamily="34" charset="0"/>
              </a:rPr>
              <a:t>LOEX 2014</a:t>
            </a:r>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ヒラギノ角ゴ Pro W3" pitchFamily="-60" charset="-128"/>
              </a:defRPr>
            </a:lvl1pPr>
            <a:lvl2pPr marL="742950" indent="-285750">
              <a:defRPr sz="2400">
                <a:solidFill>
                  <a:schemeClr val="tx1"/>
                </a:solidFill>
                <a:latin typeface="Times New Roman" pitchFamily="18" charset="0"/>
                <a:ea typeface="ヒラギノ角ゴ Pro W3" pitchFamily="-60" charset="-128"/>
              </a:defRPr>
            </a:lvl2pPr>
            <a:lvl3pPr marL="1143000" indent="-228600">
              <a:defRPr sz="2400">
                <a:solidFill>
                  <a:schemeClr val="tx1"/>
                </a:solidFill>
                <a:latin typeface="Times New Roman" pitchFamily="18" charset="0"/>
                <a:ea typeface="ヒラギノ角ゴ Pro W3" pitchFamily="-60" charset="-128"/>
              </a:defRPr>
            </a:lvl3pPr>
            <a:lvl4pPr marL="1600200" indent="-228600">
              <a:defRPr sz="2400">
                <a:solidFill>
                  <a:schemeClr val="tx1"/>
                </a:solidFill>
                <a:latin typeface="Times New Roman" pitchFamily="18" charset="0"/>
                <a:ea typeface="ヒラギノ角ゴ Pro W3" pitchFamily="-60" charset="-128"/>
              </a:defRPr>
            </a:lvl4pPr>
            <a:lvl5pPr marL="2057400" indent="-228600">
              <a:defRPr sz="2400">
                <a:solidFill>
                  <a:schemeClr val="tx1"/>
                </a:solidFill>
                <a:latin typeface="Times New Roman" pitchFamily="18" charset="0"/>
                <a:ea typeface="ヒラギノ角ゴ Pro W3" pitchFamily="-60"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9pPr>
          </a:lstStyle>
          <a:p>
            <a:fld id="{3C5348AF-A5C3-46C4-A392-B82B1B9EB82B}" type="slidenum">
              <a:rPr lang="en-US" sz="1400" smtClean="0">
                <a:solidFill>
                  <a:schemeClr val="bg2"/>
                </a:solidFill>
                <a:latin typeface="Arial" pitchFamily="34" charset="0"/>
              </a:rPr>
              <a:pPr/>
              <a:t>12</a:t>
            </a:fld>
            <a:endParaRPr lang="en-US" sz="1400" smtClean="0">
              <a:solidFill>
                <a:schemeClr val="bg2"/>
              </a:solidFill>
              <a:latin typeface="Arial" pitchFamily="34" charset="0"/>
            </a:endParaRPr>
          </a:p>
        </p:txBody>
      </p:sp>
      <p:sp>
        <p:nvSpPr>
          <p:cNvPr id="23555" name="Content Placeholder 2"/>
          <p:cNvSpPr>
            <a:spLocks noGrp="1"/>
          </p:cNvSpPr>
          <p:nvPr>
            <p:ph sz="quarter" idx="1"/>
          </p:nvPr>
        </p:nvSpPr>
        <p:spPr/>
        <p:txBody>
          <a:bodyPr>
            <a:normAutofit lnSpcReduction="10000"/>
          </a:bodyPr>
          <a:lstStyle/>
          <a:p>
            <a:pPr>
              <a:buFont typeface="Monotype Sorts"/>
              <a:buNone/>
            </a:pPr>
            <a:r>
              <a:rPr lang="en-US" sz="2000" dirty="0" smtClean="0"/>
              <a:t>	</a:t>
            </a:r>
            <a:r>
              <a:rPr lang="en-US" sz="2800" dirty="0" smtClean="0"/>
              <a:t>Understanding the complexity of the research process as a subset of the writing process helps librarians understand:</a:t>
            </a:r>
          </a:p>
          <a:p>
            <a:pPr marL="274320" lvl="1" indent="0">
              <a:buNone/>
            </a:pPr>
            <a:r>
              <a:rPr lang="en-US" sz="2300" dirty="0" smtClean="0"/>
              <a:t>         </a:t>
            </a:r>
          </a:p>
          <a:p>
            <a:pPr marL="788670" lvl="1" indent="-514350">
              <a:buAutoNum type="arabicParenR"/>
            </a:pPr>
            <a:r>
              <a:rPr lang="en-US" sz="2800" dirty="0" smtClean="0"/>
              <a:t>Skills that are developed over time are not learned in a linear fashion but a recursive fashion</a:t>
            </a:r>
          </a:p>
          <a:p>
            <a:pPr marL="788670" lvl="1" indent="-514350">
              <a:buAutoNum type="arabicParenR"/>
            </a:pPr>
            <a:r>
              <a:rPr lang="en-US" sz="2800" dirty="0" smtClean="0"/>
              <a:t>Expectations of learning transfer thus will change</a:t>
            </a:r>
          </a:p>
          <a:p>
            <a:pPr>
              <a:buFont typeface="Monotype Sorts"/>
              <a:buNone/>
            </a:pPr>
            <a:endParaRPr lang="en-US" sz="2000" dirty="0"/>
          </a:p>
          <a:p>
            <a:pPr>
              <a:buFont typeface="Monotype Sorts"/>
              <a:buNone/>
            </a:pPr>
            <a:r>
              <a:rPr lang="en-US" sz="2000" dirty="0" smtClean="0"/>
              <a:t>	</a:t>
            </a:r>
            <a:endParaRPr lang="en-US" dirty="0" smtClean="0"/>
          </a:p>
        </p:txBody>
      </p:sp>
    </p:spTree>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the Boundaries</a:t>
            </a:r>
            <a:endParaRPr lang="en-US" dirty="0"/>
          </a:p>
        </p:txBody>
      </p:sp>
      <p:sp>
        <p:nvSpPr>
          <p:cNvPr id="3" name="Footer Placeholder 2"/>
          <p:cNvSpPr>
            <a:spLocks noGrp="1"/>
          </p:cNvSpPr>
          <p:nvPr>
            <p:ph type="ftr" sz="quarter" idx="11"/>
          </p:nvPr>
        </p:nvSpPr>
        <p:spPr/>
        <p:txBody>
          <a:bodyPr/>
          <a:lstStyle/>
          <a:p>
            <a:pPr>
              <a:defRPr/>
            </a:pPr>
            <a:r>
              <a:rPr lang="en-US" smtClean="0"/>
              <a:t>LOEX 2014</a:t>
            </a:r>
            <a:endParaRPr lang="en-US"/>
          </a:p>
        </p:txBody>
      </p:sp>
      <p:sp>
        <p:nvSpPr>
          <p:cNvPr id="4" name="Slide Number Placeholder 3"/>
          <p:cNvSpPr>
            <a:spLocks noGrp="1"/>
          </p:cNvSpPr>
          <p:nvPr>
            <p:ph type="sldNum" sz="quarter" idx="12"/>
          </p:nvPr>
        </p:nvSpPr>
        <p:spPr/>
        <p:txBody>
          <a:bodyPr/>
          <a:lstStyle/>
          <a:p>
            <a:pPr>
              <a:defRPr/>
            </a:pPr>
            <a:fld id="{B1855008-AD56-4EE3-A6D7-56FED35248C1}" type="slidenum">
              <a:rPr lang="en-US" smtClean="0"/>
              <a:pPr>
                <a:defRPr/>
              </a:pPr>
              <a:t>13</a:t>
            </a:fld>
            <a:endParaRPr lang="en-US"/>
          </a:p>
        </p:txBody>
      </p:sp>
      <p:sp>
        <p:nvSpPr>
          <p:cNvPr id="5" name="Content Placeholder 4"/>
          <p:cNvSpPr>
            <a:spLocks noGrp="1"/>
          </p:cNvSpPr>
          <p:nvPr>
            <p:ph sz="quarter" idx="1"/>
          </p:nvPr>
        </p:nvSpPr>
        <p:spPr/>
        <p:txBody>
          <a:bodyPr>
            <a:normAutofit/>
          </a:bodyPr>
          <a:lstStyle/>
          <a:p>
            <a:pPr marL="0" indent="0">
              <a:buNone/>
            </a:pPr>
            <a:r>
              <a:rPr lang="en-US" dirty="0" smtClean="0"/>
              <a:t>Librarians and Academic Faculty/Writing Instructors</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667000"/>
            <a:ext cx="4148137"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797962"/>
      </p:ext>
    </p:extLst>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Library Instruction</a:t>
            </a:r>
            <a:endParaRPr lang="en-US" dirty="0"/>
          </a:p>
        </p:txBody>
      </p:sp>
      <p:sp>
        <p:nvSpPr>
          <p:cNvPr id="4" name="Footer Placeholder 3"/>
          <p:cNvSpPr>
            <a:spLocks noGrp="1"/>
          </p:cNvSpPr>
          <p:nvPr>
            <p:ph type="ftr" sz="quarter" idx="11"/>
          </p:nvPr>
        </p:nvSpPr>
        <p:spPr/>
        <p:txBody>
          <a:bodyPr/>
          <a:lstStyle/>
          <a:p>
            <a:pPr>
              <a:defRPr/>
            </a:pPr>
            <a:r>
              <a:rPr lang="en-US" smtClean="0"/>
              <a:t>LOEX 2014</a:t>
            </a:r>
            <a:endParaRPr lang="en-US"/>
          </a:p>
        </p:txBody>
      </p:sp>
      <p:sp>
        <p:nvSpPr>
          <p:cNvPr id="5" name="Slide Number Placeholder 4"/>
          <p:cNvSpPr>
            <a:spLocks noGrp="1"/>
          </p:cNvSpPr>
          <p:nvPr>
            <p:ph type="sldNum" sz="quarter" idx="12"/>
          </p:nvPr>
        </p:nvSpPr>
        <p:spPr/>
        <p:txBody>
          <a:bodyPr/>
          <a:lstStyle/>
          <a:p>
            <a:pPr>
              <a:defRPr/>
            </a:pPr>
            <a:fld id="{B1855008-AD56-4EE3-A6D7-56FED35248C1}" type="slidenum">
              <a:rPr lang="en-US" smtClean="0"/>
              <a:pPr>
                <a:defRPr/>
              </a:pPr>
              <a:t>14</a:t>
            </a:fld>
            <a:endParaRPr lang="en-US"/>
          </a:p>
        </p:txBody>
      </p:sp>
      <p:sp>
        <p:nvSpPr>
          <p:cNvPr id="3" name="Content Placeholder 2"/>
          <p:cNvSpPr>
            <a:spLocks noGrp="1"/>
          </p:cNvSpPr>
          <p:nvPr>
            <p:ph sz="quarter" idx="1"/>
          </p:nvPr>
        </p:nvSpPr>
        <p:spPr/>
        <p:txBody>
          <a:bodyPr/>
          <a:lstStyle/>
          <a:p>
            <a:r>
              <a:rPr lang="en-US" sz="2800" dirty="0"/>
              <a:t>Collaborating with academic faculty</a:t>
            </a:r>
          </a:p>
          <a:p>
            <a:r>
              <a:rPr lang="en-US" sz="2800" dirty="0" smtClean="0"/>
              <a:t>Adopting a “process” approach to teaching research similar to how writing is taught</a:t>
            </a:r>
          </a:p>
          <a:p>
            <a:r>
              <a:rPr lang="en-US" sz="2800" dirty="0" smtClean="0"/>
              <a:t>Scaffolding both writing and research within course management systems</a:t>
            </a:r>
          </a:p>
          <a:p>
            <a:pPr marL="0" indent="0">
              <a:buNone/>
            </a:pPr>
            <a:endParaRPr lang="en-US" sz="2400"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89319">
            <a:off x="4652757" y="4444786"/>
            <a:ext cx="3875088"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969153"/>
      </p:ext>
    </p:extLst>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Embedded-ness to Teach Process Over Product</a:t>
            </a:r>
            <a:endParaRPr lang="en-US" dirty="0"/>
          </a:p>
        </p:txBody>
      </p:sp>
      <p:sp>
        <p:nvSpPr>
          <p:cNvPr id="3" name="Footer Placeholder 2"/>
          <p:cNvSpPr>
            <a:spLocks noGrp="1"/>
          </p:cNvSpPr>
          <p:nvPr>
            <p:ph type="ftr" sz="quarter" idx="11"/>
          </p:nvPr>
        </p:nvSpPr>
        <p:spPr/>
        <p:txBody>
          <a:bodyPr/>
          <a:lstStyle/>
          <a:p>
            <a:pPr>
              <a:defRPr/>
            </a:pPr>
            <a:r>
              <a:rPr lang="en-US" smtClean="0"/>
              <a:t>LOEX 2014</a:t>
            </a:r>
            <a:endParaRPr lang="en-US"/>
          </a:p>
        </p:txBody>
      </p:sp>
      <p:sp>
        <p:nvSpPr>
          <p:cNvPr id="4" name="Slide Number Placeholder 3"/>
          <p:cNvSpPr>
            <a:spLocks noGrp="1"/>
          </p:cNvSpPr>
          <p:nvPr>
            <p:ph type="sldNum" sz="quarter" idx="12"/>
          </p:nvPr>
        </p:nvSpPr>
        <p:spPr/>
        <p:txBody>
          <a:bodyPr/>
          <a:lstStyle/>
          <a:p>
            <a:pPr>
              <a:defRPr/>
            </a:pPr>
            <a:fld id="{B1855008-AD56-4EE3-A6D7-56FED35248C1}" type="slidenum">
              <a:rPr lang="en-US" smtClean="0"/>
              <a:pPr>
                <a:defRPr/>
              </a:pPr>
              <a:t>15</a:t>
            </a:fld>
            <a:endParaRPr lang="en-US"/>
          </a:p>
        </p:txBody>
      </p:sp>
      <p:sp>
        <p:nvSpPr>
          <p:cNvPr id="5" name="Content Placeholder 4"/>
          <p:cNvSpPr>
            <a:spLocks noGrp="1"/>
          </p:cNvSpPr>
          <p:nvPr>
            <p:ph sz="quarter" idx="1"/>
          </p:nvPr>
        </p:nvSpPr>
        <p:spPr/>
        <p:txBody>
          <a:bodyPr/>
          <a:lstStyle/>
          <a:p>
            <a:r>
              <a:rPr lang="en-US" dirty="0" smtClean="0"/>
              <a:t>“Flipping” instruction using tutorials, webcasts, or videos in course management systems to teach the basics.</a:t>
            </a:r>
          </a:p>
          <a:p>
            <a:r>
              <a:rPr lang="en-US" dirty="0" smtClean="0"/>
              <a:t>Using valuable class time to explore topics, set up a search plan, identify resources based on topics, and get students started on projects. </a:t>
            </a:r>
          </a:p>
          <a:p>
            <a:r>
              <a:rPr lang="en-US" dirty="0"/>
              <a:t> </a:t>
            </a:r>
            <a:r>
              <a:rPr lang="en-US" dirty="0" smtClean="0"/>
              <a:t>Using course management systems to insert content to help students after instruction is conducted. </a:t>
            </a:r>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856" y="5134590"/>
            <a:ext cx="4410075" cy="1038225"/>
          </a:xfrm>
          <a:prstGeom prst="rect">
            <a:avLst/>
          </a:prstGeom>
        </p:spPr>
      </p:pic>
    </p:spTree>
    <p:extLst>
      <p:ext uri="{BB962C8B-B14F-4D97-AF65-F5344CB8AC3E}">
        <p14:creationId xmlns:p14="http://schemas.microsoft.com/office/powerpoint/2010/main" val="1175374599"/>
      </p:ext>
    </p:extLst>
  </p:cSld>
  <p:clrMapOvr>
    <a:masterClrMapping/>
  </p:clrMapOvr>
  <p:transition>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987552"/>
          </a:xfrm>
        </p:spPr>
        <p:txBody>
          <a:bodyPr>
            <a:normAutofit fontScale="90000"/>
          </a:bodyPr>
          <a:lstStyle/>
          <a:p>
            <a:r>
              <a:rPr lang="en-US" dirty="0" smtClean="0"/>
              <a:t/>
            </a:r>
            <a:br>
              <a:rPr lang="en-US" dirty="0" smtClean="0"/>
            </a:br>
            <a:r>
              <a:rPr lang="en-US" dirty="0" smtClean="0"/>
              <a:t>Spending More Time with Students on Topic Selection</a:t>
            </a:r>
            <a:endParaRPr lang="en-US" dirty="0"/>
          </a:p>
        </p:txBody>
      </p:sp>
      <p:sp>
        <p:nvSpPr>
          <p:cNvPr id="3" name="Footer Placeholder 2"/>
          <p:cNvSpPr>
            <a:spLocks noGrp="1"/>
          </p:cNvSpPr>
          <p:nvPr>
            <p:ph type="ftr" sz="quarter" idx="11"/>
          </p:nvPr>
        </p:nvSpPr>
        <p:spPr/>
        <p:txBody>
          <a:bodyPr/>
          <a:lstStyle/>
          <a:p>
            <a:pPr>
              <a:defRPr/>
            </a:pPr>
            <a:r>
              <a:rPr lang="en-US" smtClean="0"/>
              <a:t>LOEX 2014</a:t>
            </a:r>
            <a:endParaRPr lang="en-US"/>
          </a:p>
        </p:txBody>
      </p:sp>
      <p:sp>
        <p:nvSpPr>
          <p:cNvPr id="4" name="Slide Number Placeholder 3"/>
          <p:cNvSpPr>
            <a:spLocks noGrp="1"/>
          </p:cNvSpPr>
          <p:nvPr>
            <p:ph type="sldNum" sz="quarter" idx="12"/>
          </p:nvPr>
        </p:nvSpPr>
        <p:spPr/>
        <p:txBody>
          <a:bodyPr/>
          <a:lstStyle/>
          <a:p>
            <a:pPr>
              <a:defRPr/>
            </a:pPr>
            <a:fld id="{B1855008-AD56-4EE3-A6D7-56FED35248C1}" type="slidenum">
              <a:rPr lang="en-US" smtClean="0"/>
              <a:pPr>
                <a:defRPr/>
              </a:pPr>
              <a:t>16</a:t>
            </a:fld>
            <a:endParaRPr lang="en-US"/>
          </a:p>
        </p:txBody>
      </p:sp>
      <p:sp>
        <p:nvSpPr>
          <p:cNvPr id="5" name="Content Placeholder 4"/>
          <p:cNvSpPr>
            <a:spLocks noGrp="1"/>
          </p:cNvSpPr>
          <p:nvPr>
            <p:ph sz="quarter" idx="1"/>
          </p:nvPr>
        </p:nvSpPr>
        <p:spPr/>
        <p:txBody>
          <a:bodyPr/>
          <a:lstStyle/>
          <a:p>
            <a:r>
              <a:rPr lang="en-US" dirty="0" smtClean="0"/>
              <a:t>Teaching students how to identify topics that are too narrow, too broad, and “just right” for assignments.</a:t>
            </a:r>
          </a:p>
          <a:p>
            <a:r>
              <a:rPr lang="en-US" dirty="0" smtClean="0"/>
              <a:t>Help students brainstorm topics for assignments</a:t>
            </a:r>
          </a:p>
          <a:p>
            <a:r>
              <a:rPr lang="en-US" dirty="0" smtClean="0"/>
              <a:t>Analyze student-selected topics in class</a:t>
            </a:r>
          </a:p>
          <a:p>
            <a:r>
              <a:rPr lang="en-US" dirty="0" smtClean="0"/>
              <a:t>Help students set up a search plan/concept mapping based on their topics before searching the literature (pre-searching similar to prewriting)</a:t>
            </a:r>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420631"/>
            <a:ext cx="1834317" cy="1834317"/>
          </a:xfrm>
          <a:prstGeom prst="rect">
            <a:avLst/>
          </a:prstGeom>
        </p:spPr>
      </p:pic>
    </p:spTree>
    <p:extLst>
      <p:ext uri="{BB962C8B-B14F-4D97-AF65-F5344CB8AC3E}">
        <p14:creationId xmlns:p14="http://schemas.microsoft.com/office/powerpoint/2010/main" val="2058893303"/>
      </p:ext>
    </p:extLst>
  </p:cSld>
  <p:clrMapOvr>
    <a:masterClrMapping/>
  </p:clrMapOvr>
  <p:transition>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Footer Placeholder 2"/>
          <p:cNvSpPr>
            <a:spLocks noGrp="1"/>
          </p:cNvSpPr>
          <p:nvPr>
            <p:ph type="ftr" sz="quarter" idx="11"/>
          </p:nvPr>
        </p:nvSpPr>
        <p:spPr/>
        <p:txBody>
          <a:bodyPr/>
          <a:lstStyle/>
          <a:p>
            <a:pPr>
              <a:defRPr/>
            </a:pPr>
            <a:r>
              <a:rPr lang="en-US" smtClean="0"/>
              <a:t>LOEX 2014</a:t>
            </a:r>
            <a:endParaRPr lang="en-US"/>
          </a:p>
        </p:txBody>
      </p:sp>
      <p:sp>
        <p:nvSpPr>
          <p:cNvPr id="4" name="Slide Number Placeholder 3"/>
          <p:cNvSpPr>
            <a:spLocks noGrp="1"/>
          </p:cNvSpPr>
          <p:nvPr>
            <p:ph type="sldNum" sz="quarter" idx="12"/>
          </p:nvPr>
        </p:nvSpPr>
        <p:spPr/>
        <p:txBody>
          <a:bodyPr/>
          <a:lstStyle/>
          <a:p>
            <a:pPr>
              <a:defRPr/>
            </a:pPr>
            <a:fld id="{B1855008-AD56-4EE3-A6D7-56FED35248C1}" type="slidenum">
              <a:rPr lang="en-US" smtClean="0"/>
              <a:pPr>
                <a:defRPr/>
              </a:pPr>
              <a:t>17</a:t>
            </a:fld>
            <a:endParaRPr lang="en-US"/>
          </a:p>
        </p:txBody>
      </p:sp>
      <p:sp>
        <p:nvSpPr>
          <p:cNvPr id="5" name="Content Placeholder 4"/>
          <p:cNvSpPr>
            <a:spLocks noGrp="1"/>
          </p:cNvSpPr>
          <p:nvPr>
            <p:ph sz="quarter" idx="1"/>
          </p:nvPr>
        </p:nvSpPr>
        <p:spPr/>
        <p:txBody>
          <a:bodyPr>
            <a:normAutofit/>
          </a:bodyPr>
          <a:lstStyle/>
          <a:p>
            <a:r>
              <a:rPr lang="en-US" dirty="0" err="1" smtClean="0"/>
              <a:t>Kucer</a:t>
            </a:r>
            <a:r>
              <a:rPr lang="en-US" dirty="0" smtClean="0"/>
              <a:t>, S. B.  (2009). </a:t>
            </a:r>
            <a:r>
              <a:rPr lang="en-US" i="1" dirty="0" smtClean="0"/>
              <a:t>Dimensions of literacy: A </a:t>
            </a:r>
          </a:p>
          <a:p>
            <a:pPr marL="0" indent="0">
              <a:buNone/>
            </a:pPr>
            <a:r>
              <a:rPr lang="en-US" i="1" dirty="0"/>
              <a:t> </a:t>
            </a:r>
            <a:r>
              <a:rPr lang="en-US" i="1" dirty="0" smtClean="0"/>
              <a:t>          conceptual base for teaching reading and </a:t>
            </a:r>
          </a:p>
          <a:p>
            <a:pPr marL="0" indent="0">
              <a:buNone/>
            </a:pPr>
            <a:r>
              <a:rPr lang="en-US" i="1" dirty="0"/>
              <a:t> </a:t>
            </a:r>
            <a:r>
              <a:rPr lang="en-US" i="1" dirty="0" smtClean="0"/>
              <a:t>           writing in school settings</a:t>
            </a:r>
            <a:r>
              <a:rPr lang="en-US" dirty="0" smtClean="0"/>
              <a:t>, New York:</a:t>
            </a:r>
            <a:br>
              <a:rPr lang="en-US" dirty="0" smtClean="0"/>
            </a:br>
            <a:r>
              <a:rPr lang="en-US" dirty="0" smtClean="0"/>
              <a:t>	Routledge. </a:t>
            </a:r>
          </a:p>
          <a:p>
            <a:pPr marL="0" indent="0">
              <a:buNone/>
            </a:pPr>
            <a:endParaRPr lang="en-US" dirty="0"/>
          </a:p>
          <a:p>
            <a:r>
              <a:rPr lang="en-US" dirty="0" err="1" smtClean="0"/>
              <a:t>Kvenild</a:t>
            </a:r>
            <a:r>
              <a:rPr lang="en-US" dirty="0" smtClean="0"/>
              <a:t>, C. &amp; Calkins, K. (2011). </a:t>
            </a:r>
            <a:r>
              <a:rPr lang="en-US" i="1" dirty="0" smtClean="0"/>
              <a:t>Embedded </a:t>
            </a:r>
            <a:br>
              <a:rPr lang="en-US" i="1" dirty="0" smtClean="0"/>
            </a:br>
            <a:r>
              <a:rPr lang="en-US" i="1" dirty="0" smtClean="0"/>
              <a:t>	</a:t>
            </a:r>
            <a:r>
              <a:rPr lang="en-US" i="1" dirty="0"/>
              <a:t> </a:t>
            </a:r>
            <a:r>
              <a:rPr lang="en-US" i="1" dirty="0" smtClean="0"/>
              <a:t>instruction librarians: Moving beyond  </a:t>
            </a:r>
            <a:br>
              <a:rPr lang="en-US" i="1" dirty="0" smtClean="0"/>
            </a:br>
            <a:r>
              <a:rPr lang="en-US" i="1" dirty="0" smtClean="0"/>
              <a:t>	 </a:t>
            </a:r>
            <a:r>
              <a:rPr lang="en-US" i="1" smtClean="0"/>
              <a:t>one-shot instruction, </a:t>
            </a:r>
            <a:r>
              <a:rPr lang="en-US" smtClean="0"/>
              <a:t>Chicago</a:t>
            </a:r>
            <a:r>
              <a:rPr lang="en-US" dirty="0" smtClean="0"/>
              <a:t>: ACRL. </a:t>
            </a:r>
            <a:br>
              <a:rPr lang="en-US" dirty="0" smtClean="0"/>
            </a:br>
            <a:endParaRPr lang="en-US" dirty="0"/>
          </a:p>
        </p:txBody>
      </p:sp>
    </p:spTree>
    <p:extLst>
      <p:ext uri="{BB962C8B-B14F-4D97-AF65-F5344CB8AC3E}">
        <p14:creationId xmlns:p14="http://schemas.microsoft.com/office/powerpoint/2010/main" val="69580337"/>
      </p:ext>
    </p:extLst>
  </p:cSld>
  <p:clrMapOvr>
    <a:masterClrMapping/>
  </p:clrMapOvr>
  <p:transition>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Thank you! </a:t>
            </a:r>
          </a:p>
        </p:txBody>
      </p:sp>
      <p:sp>
        <p:nvSpPr>
          <p:cNvPr id="29702"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ヒラギノ角ゴ Pro W3" pitchFamily="-60" charset="-128"/>
              </a:defRPr>
            </a:lvl1pPr>
            <a:lvl2pPr marL="742950" indent="-285750">
              <a:defRPr sz="2400">
                <a:solidFill>
                  <a:schemeClr val="tx1"/>
                </a:solidFill>
                <a:latin typeface="Times New Roman" pitchFamily="18" charset="0"/>
                <a:ea typeface="ヒラギノ角ゴ Pro W3" pitchFamily="-60" charset="-128"/>
              </a:defRPr>
            </a:lvl2pPr>
            <a:lvl3pPr marL="1143000" indent="-228600">
              <a:defRPr sz="2400">
                <a:solidFill>
                  <a:schemeClr val="tx1"/>
                </a:solidFill>
                <a:latin typeface="Times New Roman" pitchFamily="18" charset="0"/>
                <a:ea typeface="ヒラギノ角ゴ Pro W3" pitchFamily="-60" charset="-128"/>
              </a:defRPr>
            </a:lvl3pPr>
            <a:lvl4pPr marL="1600200" indent="-228600">
              <a:defRPr sz="2400">
                <a:solidFill>
                  <a:schemeClr val="tx1"/>
                </a:solidFill>
                <a:latin typeface="Times New Roman" pitchFamily="18" charset="0"/>
                <a:ea typeface="ヒラギノ角ゴ Pro W3" pitchFamily="-60" charset="-128"/>
              </a:defRPr>
            </a:lvl4pPr>
            <a:lvl5pPr marL="2057400" indent="-228600">
              <a:defRPr sz="2400">
                <a:solidFill>
                  <a:schemeClr val="tx1"/>
                </a:solidFill>
                <a:latin typeface="Times New Roman" pitchFamily="18" charset="0"/>
                <a:ea typeface="ヒラギノ角ゴ Pro W3" pitchFamily="-60"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9pPr>
          </a:lstStyle>
          <a:p>
            <a:r>
              <a:rPr lang="en-US" sz="1400" smtClean="0">
                <a:solidFill>
                  <a:schemeClr val="bg2"/>
                </a:solidFill>
                <a:latin typeface="Arial" pitchFamily="34" charset="0"/>
              </a:rPr>
              <a:t>LOEX 2014</a:t>
            </a:r>
            <a:endParaRPr lang="en-US" sz="1400" dirty="0" smtClean="0">
              <a:solidFill>
                <a:schemeClr val="bg2"/>
              </a:solidFill>
              <a:latin typeface="Arial" pitchFamily="34" charset="0"/>
            </a:endParaRPr>
          </a:p>
        </p:txBody>
      </p:sp>
      <p:sp>
        <p:nvSpPr>
          <p:cNvPr id="2970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ヒラギノ角ゴ Pro W3" pitchFamily="-60" charset="-128"/>
              </a:defRPr>
            </a:lvl1pPr>
            <a:lvl2pPr marL="742950" indent="-285750">
              <a:defRPr sz="2400">
                <a:solidFill>
                  <a:schemeClr val="tx1"/>
                </a:solidFill>
                <a:latin typeface="Times New Roman" pitchFamily="18" charset="0"/>
                <a:ea typeface="ヒラギノ角ゴ Pro W3" pitchFamily="-60" charset="-128"/>
              </a:defRPr>
            </a:lvl2pPr>
            <a:lvl3pPr marL="1143000" indent="-228600">
              <a:defRPr sz="2400">
                <a:solidFill>
                  <a:schemeClr val="tx1"/>
                </a:solidFill>
                <a:latin typeface="Times New Roman" pitchFamily="18" charset="0"/>
                <a:ea typeface="ヒラギノ角ゴ Pro W3" pitchFamily="-60" charset="-128"/>
              </a:defRPr>
            </a:lvl3pPr>
            <a:lvl4pPr marL="1600200" indent="-228600">
              <a:defRPr sz="2400">
                <a:solidFill>
                  <a:schemeClr val="tx1"/>
                </a:solidFill>
                <a:latin typeface="Times New Roman" pitchFamily="18" charset="0"/>
                <a:ea typeface="ヒラギノ角ゴ Pro W3" pitchFamily="-60" charset="-128"/>
              </a:defRPr>
            </a:lvl4pPr>
            <a:lvl5pPr marL="2057400" indent="-228600">
              <a:defRPr sz="2400">
                <a:solidFill>
                  <a:schemeClr val="tx1"/>
                </a:solidFill>
                <a:latin typeface="Times New Roman" pitchFamily="18" charset="0"/>
                <a:ea typeface="ヒラギノ角ゴ Pro W3" pitchFamily="-60"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9pPr>
          </a:lstStyle>
          <a:p>
            <a:fld id="{AD44321F-2F88-4A6E-873B-5DEF2701BBCB}" type="slidenum">
              <a:rPr lang="en-US" sz="1400" smtClean="0">
                <a:solidFill>
                  <a:schemeClr val="bg2"/>
                </a:solidFill>
                <a:latin typeface="Arial" pitchFamily="34" charset="0"/>
              </a:rPr>
              <a:pPr/>
              <a:t>18</a:t>
            </a:fld>
            <a:endParaRPr lang="en-US" sz="1400" smtClean="0">
              <a:solidFill>
                <a:schemeClr val="bg2"/>
              </a:solidFill>
              <a:latin typeface="Arial" pitchFamily="34" charset="0"/>
            </a:endParaRPr>
          </a:p>
        </p:txBody>
      </p:sp>
      <p:sp>
        <p:nvSpPr>
          <p:cNvPr id="29699" name="Rectangle 3"/>
          <p:cNvSpPr>
            <a:spLocks noGrp="1" noChangeArrowheads="1"/>
          </p:cNvSpPr>
          <p:nvPr>
            <p:ph sz="quarter" idx="1"/>
          </p:nvPr>
        </p:nvSpPr>
        <p:spPr/>
        <p:txBody>
          <a:bodyPr/>
          <a:lstStyle/>
          <a:p>
            <a:pPr>
              <a:buFont typeface="Monotype Sorts"/>
              <a:buNone/>
            </a:pPr>
            <a:r>
              <a:rPr lang="en-US" dirty="0" smtClean="0"/>
              <a:t>Questions? </a:t>
            </a:r>
          </a:p>
          <a:p>
            <a:pPr>
              <a:buFont typeface="Monotype Sorts"/>
              <a:buNone/>
            </a:pPr>
            <a:endParaRPr lang="en-US" dirty="0" smtClean="0"/>
          </a:p>
          <a:p>
            <a:pPr>
              <a:buFont typeface="Monotype Sorts"/>
              <a:buNone/>
            </a:pPr>
            <a:r>
              <a:rPr lang="en-US" dirty="0" smtClean="0"/>
              <a:t/>
            </a:r>
            <a:br>
              <a:rPr lang="en-US" dirty="0" smtClean="0"/>
            </a:br>
            <a:r>
              <a:rPr lang="en-US" dirty="0" smtClean="0"/>
              <a:t> </a:t>
            </a:r>
          </a:p>
        </p:txBody>
      </p:sp>
      <p:pic>
        <p:nvPicPr>
          <p:cNvPr id="29700" name="Picture 7" descr="MPj031559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978" y="3048000"/>
            <a:ext cx="3989294" cy="284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4267200" y="2743200"/>
            <a:ext cx="4572000" cy="3124200"/>
          </a:xfrm>
          <a:noFill/>
        </p:spPr>
        <p:txBody>
          <a:bodyPr lIns="90488" tIns="44450" rIns="90488" bIns="44450">
            <a:normAutofit fontScale="47500" lnSpcReduction="20000"/>
          </a:bodyPr>
          <a:lstStyle/>
          <a:p>
            <a:pPr marL="342900" indent="-342900" algn="ctr">
              <a:buFont typeface="Monotype Sorts"/>
              <a:buNone/>
            </a:pPr>
            <a:r>
              <a:rPr lang="en-US" sz="2900" dirty="0" smtClean="0"/>
              <a:t>Susan Ariew</a:t>
            </a:r>
            <a:br>
              <a:rPr lang="en-US" sz="2900" dirty="0" smtClean="0"/>
            </a:br>
            <a:endParaRPr lang="en-US" sz="2900" dirty="0" smtClean="0"/>
          </a:p>
          <a:p>
            <a:pPr marL="342900" indent="-342900" algn="ctr">
              <a:buFont typeface="Monotype Sorts"/>
              <a:buNone/>
            </a:pPr>
            <a:r>
              <a:rPr lang="en-US" sz="2900" dirty="0" smtClean="0"/>
              <a:t>Academic Services Librarian for Education</a:t>
            </a:r>
          </a:p>
          <a:p>
            <a:pPr marL="342900" indent="-342900" algn="ctr">
              <a:buFont typeface="Monotype Sorts"/>
              <a:buNone/>
            </a:pPr>
            <a:r>
              <a:rPr lang="en-US" sz="2900" dirty="0" smtClean="0"/>
              <a:t>University of South Florida</a:t>
            </a:r>
            <a:br>
              <a:rPr lang="en-US" sz="2900" dirty="0" smtClean="0"/>
            </a:br>
            <a:endParaRPr lang="en-US" sz="2900" dirty="0" smtClean="0"/>
          </a:p>
          <a:p>
            <a:pPr marL="342900" indent="-342900" algn="ctr">
              <a:buFont typeface="Monotype Sorts"/>
              <a:buNone/>
            </a:pPr>
            <a:r>
              <a:rPr lang="en-US" sz="2900" dirty="0" smtClean="0">
                <a:hlinkClick r:id="rId3"/>
              </a:rPr>
              <a:t>sariew@usf.edu</a:t>
            </a:r>
            <a:endParaRPr lang="en-US" sz="2900" dirty="0" smtClean="0"/>
          </a:p>
          <a:p>
            <a:pPr marL="342900" indent="-342900" algn="ctr">
              <a:buFont typeface="Monotype Sorts"/>
              <a:buNone/>
            </a:pPr>
            <a:endParaRPr lang="en-US" sz="2900" dirty="0" smtClean="0"/>
          </a:p>
          <a:p>
            <a:pPr marL="342900" indent="-342900"/>
            <a:r>
              <a:rPr lang="en-US" sz="2900" dirty="0" smtClean="0"/>
              <a:t>Blog</a:t>
            </a:r>
            <a:r>
              <a:rPr lang="en-US" sz="2900" dirty="0"/>
              <a:t>: </a:t>
            </a:r>
            <a:r>
              <a:rPr lang="en-US" sz="2900" dirty="0">
                <a:hlinkClick r:id="rId4"/>
              </a:rPr>
              <a:t>http://lib.usf.edu/edlibreport</a:t>
            </a:r>
            <a:r>
              <a:rPr lang="en-US" sz="2400" dirty="0" smtClean="0">
                <a:hlinkClick r:id="rId4"/>
              </a:rPr>
              <a:t>/</a:t>
            </a:r>
            <a:endParaRPr lang="en-US" sz="2400" dirty="0" smtClean="0"/>
          </a:p>
          <a:p>
            <a:pPr marL="342900" indent="-342900"/>
            <a:r>
              <a:rPr lang="en-US" sz="2400" dirty="0" smtClean="0">
                <a:latin typeface="Calibri" panose="020F0502020204030204" pitchFamily="34" charset="0"/>
              </a:rPr>
              <a:t/>
            </a:r>
            <a:br>
              <a:rPr lang="en-US" sz="2400" dirty="0" smtClean="0">
                <a:latin typeface="Calibri" panose="020F0502020204030204" pitchFamily="34" charset="0"/>
              </a:rPr>
            </a:br>
            <a:r>
              <a:rPr lang="en-US" sz="2400" dirty="0" smtClean="0">
                <a:latin typeface="Calibri" panose="020F0502020204030204" pitchFamily="34" charset="0"/>
              </a:rPr>
              <a:t/>
            </a:r>
            <a:br>
              <a:rPr lang="en-US" sz="2400" dirty="0" smtClean="0">
                <a:latin typeface="Calibri" panose="020F0502020204030204" pitchFamily="34" charset="0"/>
              </a:rPr>
            </a:br>
            <a:endParaRPr lang="en-US" sz="2400" dirty="0" smtClean="0">
              <a:latin typeface="Calibri" panose="020F0502020204030204" pitchFamily="34" charset="0"/>
            </a:endParaRPr>
          </a:p>
          <a:p>
            <a:pPr marL="342900" indent="-342900" algn="ctr">
              <a:buFont typeface="Monotype Sorts"/>
              <a:buNone/>
            </a:pPr>
            <a:endParaRPr lang="en-US" sz="2400" dirty="0" smtClean="0"/>
          </a:p>
          <a:p>
            <a:pPr marL="342900" indent="-342900" algn="ctr">
              <a:buFont typeface="Monotype Sorts"/>
              <a:buNone/>
            </a:pPr>
            <a:endParaRPr lang="en-US" sz="2400" dirty="0" smtClean="0"/>
          </a:p>
          <a:p>
            <a:pPr marL="342900" indent="-342900" algn="ctr">
              <a:buFont typeface="Monotype Sorts"/>
              <a:buNone/>
            </a:pPr>
            <a:r>
              <a:rPr lang="en-US" sz="2400" dirty="0" smtClean="0"/>
              <a:t> </a:t>
            </a:r>
            <a:endParaRPr lang="en-US" dirty="0" smtClean="0"/>
          </a:p>
        </p:txBody>
      </p:sp>
      <p:sp>
        <p:nvSpPr>
          <p:cNvPr id="15366"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ヒラギノ角ゴ Pro W3" pitchFamily="-60" charset="-128"/>
              </a:defRPr>
            </a:lvl1pPr>
            <a:lvl2pPr marL="742950" indent="-285750">
              <a:defRPr sz="2400">
                <a:solidFill>
                  <a:schemeClr val="tx1"/>
                </a:solidFill>
                <a:latin typeface="Times New Roman" pitchFamily="18" charset="0"/>
                <a:ea typeface="ヒラギノ角ゴ Pro W3" pitchFamily="-60" charset="-128"/>
              </a:defRPr>
            </a:lvl2pPr>
            <a:lvl3pPr marL="1143000" indent="-228600">
              <a:defRPr sz="2400">
                <a:solidFill>
                  <a:schemeClr val="tx1"/>
                </a:solidFill>
                <a:latin typeface="Times New Roman" pitchFamily="18" charset="0"/>
                <a:ea typeface="ヒラギノ角ゴ Pro W3" pitchFamily="-60" charset="-128"/>
              </a:defRPr>
            </a:lvl3pPr>
            <a:lvl4pPr marL="1600200" indent="-228600">
              <a:defRPr sz="2400">
                <a:solidFill>
                  <a:schemeClr val="tx1"/>
                </a:solidFill>
                <a:latin typeface="Times New Roman" pitchFamily="18" charset="0"/>
                <a:ea typeface="ヒラギノ角ゴ Pro W3" pitchFamily="-60" charset="-128"/>
              </a:defRPr>
            </a:lvl4pPr>
            <a:lvl5pPr marL="2057400" indent="-228600">
              <a:defRPr sz="2400">
                <a:solidFill>
                  <a:schemeClr val="tx1"/>
                </a:solidFill>
                <a:latin typeface="Times New Roman" pitchFamily="18" charset="0"/>
                <a:ea typeface="ヒラギノ角ゴ Pro W3" pitchFamily="-60"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9pPr>
          </a:lstStyle>
          <a:p>
            <a:r>
              <a:rPr lang="en-US" sz="1400" smtClean="0">
                <a:solidFill>
                  <a:srgbClr val="5E574E"/>
                </a:solidFill>
                <a:latin typeface="Arial" pitchFamily="34" charset="0"/>
              </a:rPr>
              <a:t>LOEX 2014</a:t>
            </a:r>
          </a:p>
        </p:txBody>
      </p:sp>
      <p:sp>
        <p:nvSpPr>
          <p:cNvPr id="1536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ヒラギノ角ゴ Pro W3" pitchFamily="-60" charset="-128"/>
              </a:defRPr>
            </a:lvl1pPr>
            <a:lvl2pPr marL="742950" indent="-285750">
              <a:defRPr sz="2400">
                <a:solidFill>
                  <a:schemeClr val="tx1"/>
                </a:solidFill>
                <a:latin typeface="Times New Roman" pitchFamily="18" charset="0"/>
                <a:ea typeface="ヒラギノ角ゴ Pro W3" pitchFamily="-60" charset="-128"/>
              </a:defRPr>
            </a:lvl2pPr>
            <a:lvl3pPr marL="1143000" indent="-228600">
              <a:defRPr sz="2400">
                <a:solidFill>
                  <a:schemeClr val="tx1"/>
                </a:solidFill>
                <a:latin typeface="Times New Roman" pitchFamily="18" charset="0"/>
                <a:ea typeface="ヒラギノ角ゴ Pro W3" pitchFamily="-60" charset="-128"/>
              </a:defRPr>
            </a:lvl3pPr>
            <a:lvl4pPr marL="1600200" indent="-228600">
              <a:defRPr sz="2400">
                <a:solidFill>
                  <a:schemeClr val="tx1"/>
                </a:solidFill>
                <a:latin typeface="Times New Roman" pitchFamily="18" charset="0"/>
                <a:ea typeface="ヒラギノ角ゴ Pro W3" pitchFamily="-60" charset="-128"/>
              </a:defRPr>
            </a:lvl4pPr>
            <a:lvl5pPr marL="2057400" indent="-228600">
              <a:defRPr sz="2400">
                <a:solidFill>
                  <a:schemeClr val="tx1"/>
                </a:solidFill>
                <a:latin typeface="Times New Roman" pitchFamily="18" charset="0"/>
                <a:ea typeface="ヒラギノ角ゴ Pro W3" pitchFamily="-60"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9pPr>
          </a:lstStyle>
          <a:p>
            <a:fld id="{B53BAE06-877F-411E-A327-02FDD55E7997}" type="slidenum">
              <a:rPr lang="en-US" sz="1400" smtClean="0">
                <a:solidFill>
                  <a:srgbClr val="5E574E"/>
                </a:solidFill>
                <a:latin typeface="Arial" pitchFamily="34" charset="0"/>
              </a:rPr>
              <a:pPr/>
              <a:t>2</a:t>
            </a:fld>
            <a:endParaRPr lang="en-US" sz="1400" smtClean="0">
              <a:solidFill>
                <a:srgbClr val="5E574E"/>
              </a:solidFill>
              <a:latin typeface="Arial" pitchFamily="34" charset="0"/>
            </a:endParaRPr>
          </a:p>
        </p:txBody>
      </p:sp>
      <p:sp>
        <p:nvSpPr>
          <p:cNvPr id="15362" name="Rectangle 2"/>
          <p:cNvSpPr>
            <a:spLocks noGrp="1" noChangeArrowheads="1"/>
          </p:cNvSpPr>
          <p:nvPr>
            <p:ph type="ctrTitle"/>
          </p:nvPr>
        </p:nvSpPr>
        <p:spPr>
          <a:xfrm>
            <a:off x="685800" y="381000"/>
            <a:ext cx="7772400" cy="1143000"/>
          </a:xfrm>
          <a:noFill/>
        </p:spPr>
        <p:txBody>
          <a:bodyPr lIns="90488" tIns="44450" rIns="90488" bIns="44450" anchor="ctr">
            <a:normAutofit fontScale="90000"/>
          </a:bodyPr>
          <a:lstStyle/>
          <a:p>
            <a:pPr algn="ctr"/>
            <a:r>
              <a:rPr lang="en-US" dirty="0" smtClean="0"/>
              <a:t/>
            </a:r>
            <a:br>
              <a:rPr lang="en-US" dirty="0" smtClean="0"/>
            </a:br>
            <a:r>
              <a:rPr lang="en-US" dirty="0" smtClean="0"/>
              <a:t>Contact Information</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3200400"/>
            <a:ext cx="2177320" cy="2838450"/>
          </a:xfrm>
          <a:prstGeom prst="rect">
            <a:avLst/>
          </a:prstGeom>
        </p:spPr>
      </p:pic>
    </p:spTree>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600" dirty="0" smtClean="0"/>
              <a:t>Objectives</a:t>
            </a:r>
          </a:p>
        </p:txBody>
      </p:sp>
      <p:sp>
        <p:nvSpPr>
          <p:cNvPr id="1741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ヒラギノ角ゴ Pro W3" pitchFamily="-60" charset="-128"/>
              </a:defRPr>
            </a:lvl1pPr>
            <a:lvl2pPr marL="742950" indent="-285750">
              <a:defRPr sz="2400">
                <a:solidFill>
                  <a:schemeClr val="tx1"/>
                </a:solidFill>
                <a:latin typeface="Times New Roman" pitchFamily="18" charset="0"/>
                <a:ea typeface="ヒラギノ角ゴ Pro W3" pitchFamily="-60" charset="-128"/>
              </a:defRPr>
            </a:lvl2pPr>
            <a:lvl3pPr marL="1143000" indent="-228600">
              <a:defRPr sz="2400">
                <a:solidFill>
                  <a:schemeClr val="tx1"/>
                </a:solidFill>
                <a:latin typeface="Times New Roman" pitchFamily="18" charset="0"/>
                <a:ea typeface="ヒラギノ角ゴ Pro W3" pitchFamily="-60" charset="-128"/>
              </a:defRPr>
            </a:lvl3pPr>
            <a:lvl4pPr marL="1600200" indent="-228600">
              <a:defRPr sz="2400">
                <a:solidFill>
                  <a:schemeClr val="tx1"/>
                </a:solidFill>
                <a:latin typeface="Times New Roman" pitchFamily="18" charset="0"/>
                <a:ea typeface="ヒラギノ角ゴ Pro W3" pitchFamily="-60" charset="-128"/>
              </a:defRPr>
            </a:lvl4pPr>
            <a:lvl5pPr marL="2057400" indent="-228600">
              <a:defRPr sz="2400">
                <a:solidFill>
                  <a:schemeClr val="tx1"/>
                </a:solidFill>
                <a:latin typeface="Times New Roman" pitchFamily="18" charset="0"/>
                <a:ea typeface="ヒラギノ角ゴ Pro W3" pitchFamily="-60"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9pPr>
          </a:lstStyle>
          <a:p>
            <a:r>
              <a:rPr lang="en-US" sz="1400" smtClean="0">
                <a:solidFill>
                  <a:schemeClr val="bg2"/>
                </a:solidFill>
                <a:latin typeface="Arial" pitchFamily="34" charset="0"/>
              </a:rPr>
              <a:t>LOEX 2014</a:t>
            </a: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ヒラギノ角ゴ Pro W3" pitchFamily="-60" charset="-128"/>
              </a:defRPr>
            </a:lvl1pPr>
            <a:lvl2pPr marL="742950" indent="-285750">
              <a:defRPr sz="2400">
                <a:solidFill>
                  <a:schemeClr val="tx1"/>
                </a:solidFill>
                <a:latin typeface="Times New Roman" pitchFamily="18" charset="0"/>
                <a:ea typeface="ヒラギノ角ゴ Pro W3" pitchFamily="-60" charset="-128"/>
              </a:defRPr>
            </a:lvl2pPr>
            <a:lvl3pPr marL="1143000" indent="-228600">
              <a:defRPr sz="2400">
                <a:solidFill>
                  <a:schemeClr val="tx1"/>
                </a:solidFill>
                <a:latin typeface="Times New Roman" pitchFamily="18" charset="0"/>
                <a:ea typeface="ヒラギノ角ゴ Pro W3" pitchFamily="-60" charset="-128"/>
              </a:defRPr>
            </a:lvl3pPr>
            <a:lvl4pPr marL="1600200" indent="-228600">
              <a:defRPr sz="2400">
                <a:solidFill>
                  <a:schemeClr val="tx1"/>
                </a:solidFill>
                <a:latin typeface="Times New Roman" pitchFamily="18" charset="0"/>
                <a:ea typeface="ヒラギノ角ゴ Pro W3" pitchFamily="-60" charset="-128"/>
              </a:defRPr>
            </a:lvl4pPr>
            <a:lvl5pPr marL="2057400" indent="-228600">
              <a:defRPr sz="2400">
                <a:solidFill>
                  <a:schemeClr val="tx1"/>
                </a:solidFill>
                <a:latin typeface="Times New Roman" pitchFamily="18" charset="0"/>
                <a:ea typeface="ヒラギノ角ゴ Pro W3" pitchFamily="-60"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9pPr>
          </a:lstStyle>
          <a:p>
            <a:fld id="{01DB2BC6-4F45-456F-99FC-0F6C399E2A90}" type="slidenum">
              <a:rPr lang="en-US" sz="1400" smtClean="0">
                <a:solidFill>
                  <a:schemeClr val="bg2"/>
                </a:solidFill>
                <a:latin typeface="Arial" pitchFamily="34" charset="0"/>
              </a:rPr>
              <a:pPr/>
              <a:t>3</a:t>
            </a:fld>
            <a:endParaRPr lang="en-US" sz="1400" smtClean="0">
              <a:solidFill>
                <a:schemeClr val="bg2"/>
              </a:solidFill>
              <a:latin typeface="Arial" pitchFamily="34" charset="0"/>
            </a:endParaRPr>
          </a:p>
        </p:txBody>
      </p:sp>
      <p:sp>
        <p:nvSpPr>
          <p:cNvPr id="17411" name="Rectangle 3"/>
          <p:cNvSpPr>
            <a:spLocks noGrp="1" noChangeArrowheads="1"/>
          </p:cNvSpPr>
          <p:nvPr>
            <p:ph sz="quarter" idx="1"/>
          </p:nvPr>
        </p:nvSpPr>
        <p:spPr/>
        <p:txBody>
          <a:bodyPr>
            <a:normAutofit lnSpcReduction="10000"/>
          </a:bodyPr>
          <a:lstStyle/>
          <a:p>
            <a:pPr>
              <a:buFont typeface="Monotype Sorts"/>
              <a:buNone/>
            </a:pPr>
            <a:endParaRPr lang="en-US" dirty="0" smtClean="0"/>
          </a:p>
          <a:p>
            <a:r>
              <a:rPr lang="en-US" dirty="0" smtClean="0"/>
              <a:t>Exploring the comparison between the writing &amp; research processes</a:t>
            </a:r>
          </a:p>
          <a:p>
            <a:r>
              <a:rPr lang="en-US" dirty="0" smtClean="0"/>
              <a:t>Discussing the role of librarians in the writing process</a:t>
            </a:r>
          </a:p>
          <a:p>
            <a:r>
              <a:rPr lang="en-US" dirty="0" smtClean="0"/>
              <a:t>Identifying teaching strategies that reflect both processes</a:t>
            </a:r>
          </a:p>
          <a:p>
            <a:r>
              <a:rPr lang="en-US" dirty="0" smtClean="0"/>
              <a:t>Offering resources for future learning</a:t>
            </a:r>
          </a:p>
          <a:p>
            <a:pPr marL="0" indent="0">
              <a:buNone/>
            </a:pPr>
            <a:endParaRPr lang="en-US" dirty="0" smtClean="0"/>
          </a:p>
          <a:p>
            <a:pPr marL="0" indent="0">
              <a:buNone/>
            </a:pPr>
            <a:r>
              <a:rPr lang="en-US" dirty="0" smtClean="0"/>
              <a:t> </a:t>
            </a:r>
          </a:p>
          <a:p>
            <a:pPr>
              <a:buFont typeface="Monotype Sorts"/>
              <a:buNone/>
            </a:pPr>
            <a:endParaRPr lang="en-US" dirty="0" smtClean="0"/>
          </a:p>
          <a:p>
            <a:pPr>
              <a:buFont typeface="Monotype Sorts"/>
              <a:buNone/>
            </a:pPr>
            <a:endParaRPr lang="en-US" dirty="0" smtClean="0"/>
          </a:p>
          <a:p>
            <a:pPr>
              <a:buFont typeface="Monotype Sorts"/>
              <a:buNone/>
            </a:pPr>
            <a:endParaRPr lang="en-US" dirty="0" smtClean="0"/>
          </a:p>
          <a:p>
            <a:pPr>
              <a:buFont typeface="Monotype Sorts"/>
              <a:buNone/>
            </a:pPr>
            <a:endParaRPr lang="en-US" dirty="0" smtClean="0"/>
          </a:p>
        </p:txBody>
      </p:sp>
      <p:pic>
        <p:nvPicPr>
          <p:cNvPr id="17414" name="Picture 6" descr="C:\Documents and Settings\sariew\Local Settings\Temporary Internet Files\Content.IE5\81M7S9IN\MPj0438395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267200"/>
            <a:ext cx="1550988"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Think, Pair, Share</a:t>
            </a:r>
          </a:p>
        </p:txBody>
      </p:sp>
      <p:sp>
        <p:nvSpPr>
          <p:cNvPr id="184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ヒラギノ角ゴ Pro W3" pitchFamily="-60" charset="-128"/>
              </a:defRPr>
            </a:lvl1pPr>
            <a:lvl2pPr marL="742950" indent="-285750">
              <a:defRPr sz="2400">
                <a:solidFill>
                  <a:schemeClr val="tx1"/>
                </a:solidFill>
                <a:latin typeface="Times New Roman" pitchFamily="18" charset="0"/>
                <a:ea typeface="ヒラギノ角ゴ Pro W3" pitchFamily="-60" charset="-128"/>
              </a:defRPr>
            </a:lvl2pPr>
            <a:lvl3pPr marL="1143000" indent="-228600">
              <a:defRPr sz="2400">
                <a:solidFill>
                  <a:schemeClr val="tx1"/>
                </a:solidFill>
                <a:latin typeface="Times New Roman" pitchFamily="18" charset="0"/>
                <a:ea typeface="ヒラギノ角ゴ Pro W3" pitchFamily="-60" charset="-128"/>
              </a:defRPr>
            </a:lvl3pPr>
            <a:lvl4pPr marL="1600200" indent="-228600">
              <a:defRPr sz="2400">
                <a:solidFill>
                  <a:schemeClr val="tx1"/>
                </a:solidFill>
                <a:latin typeface="Times New Roman" pitchFamily="18" charset="0"/>
                <a:ea typeface="ヒラギノ角ゴ Pro W3" pitchFamily="-60" charset="-128"/>
              </a:defRPr>
            </a:lvl4pPr>
            <a:lvl5pPr marL="2057400" indent="-228600">
              <a:defRPr sz="2400">
                <a:solidFill>
                  <a:schemeClr val="tx1"/>
                </a:solidFill>
                <a:latin typeface="Times New Roman" pitchFamily="18" charset="0"/>
                <a:ea typeface="ヒラギノ角ゴ Pro W3" pitchFamily="-60"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9pPr>
          </a:lstStyle>
          <a:p>
            <a:r>
              <a:rPr lang="en-US" sz="1400" smtClean="0">
                <a:solidFill>
                  <a:schemeClr val="bg2"/>
                </a:solidFill>
                <a:latin typeface="Arial" pitchFamily="34" charset="0"/>
              </a:rPr>
              <a:t>LOEX 2014</a:t>
            </a:r>
          </a:p>
        </p:txBody>
      </p:sp>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ヒラギノ角ゴ Pro W3" pitchFamily="-60" charset="-128"/>
              </a:defRPr>
            </a:lvl1pPr>
            <a:lvl2pPr marL="742950" indent="-285750">
              <a:defRPr sz="2400">
                <a:solidFill>
                  <a:schemeClr val="tx1"/>
                </a:solidFill>
                <a:latin typeface="Times New Roman" pitchFamily="18" charset="0"/>
                <a:ea typeface="ヒラギノ角ゴ Pro W3" pitchFamily="-60" charset="-128"/>
              </a:defRPr>
            </a:lvl2pPr>
            <a:lvl3pPr marL="1143000" indent="-228600">
              <a:defRPr sz="2400">
                <a:solidFill>
                  <a:schemeClr val="tx1"/>
                </a:solidFill>
                <a:latin typeface="Times New Roman" pitchFamily="18" charset="0"/>
                <a:ea typeface="ヒラギノ角ゴ Pro W3" pitchFamily="-60" charset="-128"/>
              </a:defRPr>
            </a:lvl3pPr>
            <a:lvl4pPr marL="1600200" indent="-228600">
              <a:defRPr sz="2400">
                <a:solidFill>
                  <a:schemeClr val="tx1"/>
                </a:solidFill>
                <a:latin typeface="Times New Roman" pitchFamily="18" charset="0"/>
                <a:ea typeface="ヒラギノ角ゴ Pro W3" pitchFamily="-60" charset="-128"/>
              </a:defRPr>
            </a:lvl4pPr>
            <a:lvl5pPr marL="2057400" indent="-228600">
              <a:defRPr sz="2400">
                <a:solidFill>
                  <a:schemeClr val="tx1"/>
                </a:solidFill>
                <a:latin typeface="Times New Roman" pitchFamily="18" charset="0"/>
                <a:ea typeface="ヒラギノ角ゴ Pro W3" pitchFamily="-60"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ヒラギノ角ゴ Pro W3" pitchFamily="-60" charset="-128"/>
              </a:defRPr>
            </a:lvl9pPr>
          </a:lstStyle>
          <a:p>
            <a:fld id="{02A47041-12C6-445E-913A-E54CB840B5CE}" type="slidenum">
              <a:rPr lang="en-US" sz="1400" smtClean="0">
                <a:solidFill>
                  <a:schemeClr val="bg2"/>
                </a:solidFill>
                <a:latin typeface="Arial" pitchFamily="34" charset="0"/>
              </a:rPr>
              <a:pPr/>
              <a:t>4</a:t>
            </a:fld>
            <a:endParaRPr lang="en-US" sz="1400" smtClean="0">
              <a:solidFill>
                <a:schemeClr val="bg2"/>
              </a:solidFill>
              <a:latin typeface="Arial" pitchFamily="34" charset="0"/>
            </a:endParaRPr>
          </a:p>
        </p:txBody>
      </p:sp>
      <p:sp>
        <p:nvSpPr>
          <p:cNvPr id="18435" name="Content Placeholder 2"/>
          <p:cNvSpPr>
            <a:spLocks noGrp="1"/>
          </p:cNvSpPr>
          <p:nvPr>
            <p:ph sz="quarter" idx="1"/>
          </p:nvPr>
        </p:nvSpPr>
        <p:spPr>
          <a:xfrm>
            <a:off x="381000" y="1828800"/>
            <a:ext cx="8178800" cy="4171950"/>
          </a:xfrm>
        </p:spPr>
        <p:txBody>
          <a:bodyPr>
            <a:normAutofit fontScale="92500" lnSpcReduction="10000"/>
          </a:bodyPr>
          <a:lstStyle/>
          <a:p>
            <a:pPr marL="0" indent="0">
              <a:buNone/>
            </a:pPr>
            <a:r>
              <a:rPr lang="en-US" dirty="0" smtClean="0"/>
              <a:t>Turn to your neighbor, introduce yourself, and for three minutes brainstorm about where the writing and research processes intersect. </a:t>
            </a:r>
          </a:p>
          <a:p>
            <a:pPr marL="0" indent="0">
              <a:buNone/>
            </a:pPr>
            <a:endParaRPr lang="en-US" dirty="0" smtClean="0"/>
          </a:p>
          <a:p>
            <a:pPr marL="0" indent="0">
              <a:buNone/>
            </a:pPr>
            <a:r>
              <a:rPr lang="en-US" dirty="0" smtClean="0"/>
              <a:t>Think about your own processes in terms of time and steps involved. </a:t>
            </a:r>
          </a:p>
          <a:p>
            <a:pPr marL="0" indent="0">
              <a:buNone/>
            </a:pPr>
            <a:endParaRPr lang="en-US" dirty="0" smtClean="0"/>
          </a:p>
          <a:p>
            <a:pPr marL="0" indent="0">
              <a:buNone/>
            </a:pPr>
            <a:r>
              <a:rPr lang="en-US" dirty="0" smtClean="0"/>
              <a:t> </a:t>
            </a:r>
          </a:p>
          <a:p>
            <a:pPr marL="0" indent="0">
              <a:buNone/>
            </a:pPr>
            <a:endParaRPr lang="en-US" dirty="0" smtClean="0">
              <a:hlinkClick r:id="rId3"/>
            </a:endParaRPr>
          </a:p>
          <a:p>
            <a:pPr marL="0" indent="0">
              <a:buNone/>
            </a:pPr>
            <a:r>
              <a:rPr lang="en-US" dirty="0" smtClean="0"/>
              <a:t> </a:t>
            </a:r>
          </a:p>
          <a:p>
            <a:pPr>
              <a:buFont typeface="Monotype Sorts"/>
              <a:buNone/>
            </a:pPr>
            <a:endParaRPr lang="en-US" dirty="0" smtClean="0"/>
          </a:p>
          <a:p>
            <a:pPr>
              <a:buFont typeface="Monotype Sorts"/>
              <a:buNone/>
            </a:pPr>
            <a:endParaRPr lang="en-US" dirty="0" smtClean="0"/>
          </a:p>
          <a:p>
            <a:pPr>
              <a:buFont typeface="Monotype Sorts"/>
              <a:buNone/>
            </a:pPr>
            <a:endParaRPr lang="en-US" dirty="0" smtClean="0"/>
          </a:p>
          <a:p>
            <a:pPr>
              <a:buFont typeface="Monotype Sorts"/>
              <a:buNone/>
            </a:pPr>
            <a:endParaRPr lang="en-US" dirty="0" smtClean="0"/>
          </a:p>
        </p:txBody>
      </p:sp>
      <p:pic>
        <p:nvPicPr>
          <p:cNvPr id="6" name="Picture 3" descr="interdisciplinary_are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94408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Writing Process</a:t>
            </a:r>
            <a:endParaRPr lang="en-US" dirty="0"/>
          </a:p>
        </p:txBody>
      </p:sp>
      <p:sp>
        <p:nvSpPr>
          <p:cNvPr id="3" name="Footer Placeholder 2"/>
          <p:cNvSpPr>
            <a:spLocks noGrp="1"/>
          </p:cNvSpPr>
          <p:nvPr>
            <p:ph type="ftr" sz="quarter" idx="11"/>
          </p:nvPr>
        </p:nvSpPr>
        <p:spPr/>
        <p:txBody>
          <a:bodyPr/>
          <a:lstStyle/>
          <a:p>
            <a:pPr>
              <a:defRPr/>
            </a:pPr>
            <a:r>
              <a:rPr lang="en-US" smtClean="0"/>
              <a:t>LOEX 2014</a:t>
            </a:r>
            <a:endParaRPr lang="en-US"/>
          </a:p>
        </p:txBody>
      </p:sp>
      <p:sp>
        <p:nvSpPr>
          <p:cNvPr id="4" name="Slide Number Placeholder 3"/>
          <p:cNvSpPr>
            <a:spLocks noGrp="1"/>
          </p:cNvSpPr>
          <p:nvPr>
            <p:ph type="sldNum" sz="quarter" idx="12"/>
          </p:nvPr>
        </p:nvSpPr>
        <p:spPr/>
        <p:txBody>
          <a:bodyPr/>
          <a:lstStyle/>
          <a:p>
            <a:pPr>
              <a:defRPr/>
            </a:pPr>
            <a:fld id="{EA0026DA-301F-4D53-ACA2-63684B963812}" type="slidenum">
              <a:rPr lang="en-US" smtClean="0"/>
              <a:pPr>
                <a:defRPr/>
              </a:pPr>
              <a:t>5</a:t>
            </a:fld>
            <a:endParaRPr lang="en-US"/>
          </a:p>
        </p:txBody>
      </p:sp>
      <p:sp>
        <p:nvSpPr>
          <p:cNvPr id="6" name="Content Placeholder 5"/>
          <p:cNvSpPr>
            <a:spLocks noGrp="1"/>
          </p:cNvSpPr>
          <p:nvPr>
            <p:ph sz="quarter" idx="1"/>
          </p:nvPr>
        </p:nvSpPr>
        <p:spPr/>
        <p:txBody>
          <a:bodyPr>
            <a:normAutofit fontScale="32500" lnSpcReduction="20000"/>
          </a:bodyPr>
          <a:lstStyle/>
          <a:p>
            <a:r>
              <a:rPr lang="en-US" sz="8600" dirty="0" smtClean="0"/>
              <a:t>Prewriting/Invention</a:t>
            </a:r>
          </a:p>
          <a:p>
            <a:r>
              <a:rPr lang="en-US" sz="8600" dirty="0" smtClean="0"/>
              <a:t>Critical Reading</a:t>
            </a:r>
          </a:p>
          <a:p>
            <a:r>
              <a:rPr lang="en-US" sz="8600" dirty="0" smtClean="0"/>
              <a:t>Organization/Thesis</a:t>
            </a:r>
          </a:p>
          <a:p>
            <a:r>
              <a:rPr lang="en-US" sz="8600" dirty="0" smtClean="0"/>
              <a:t>Composing/Drafting/Word-Processing</a:t>
            </a:r>
          </a:p>
          <a:p>
            <a:r>
              <a:rPr lang="en-US" sz="8600" dirty="0" smtClean="0"/>
              <a:t>Revision/Editing</a:t>
            </a:r>
          </a:p>
          <a:p>
            <a:r>
              <a:rPr lang="en-US" sz="8600" dirty="0" smtClean="0"/>
              <a:t>Documentation</a:t>
            </a:r>
          </a:p>
          <a:p>
            <a:r>
              <a:rPr lang="en-US" sz="8600" dirty="0" smtClean="0"/>
              <a:t>Proofreading</a:t>
            </a:r>
          </a:p>
          <a:p>
            <a:pPr marL="0" indent="0">
              <a:buNone/>
            </a:pPr>
            <a:r>
              <a:rPr lang="en-US" sz="5100" dirty="0" smtClean="0"/>
              <a:t/>
            </a:r>
            <a:br>
              <a:rPr lang="en-US" sz="5100" dirty="0" smtClean="0"/>
            </a:br>
            <a:endParaRPr lang="en-US" sz="5100" dirty="0" smtClean="0"/>
          </a:p>
          <a:p>
            <a:pPr marL="0" indent="0">
              <a:buNone/>
            </a:pPr>
            <a:r>
              <a:rPr lang="en-US" dirty="0" smtClean="0"/>
              <a:t>      </a:t>
            </a:r>
          </a:p>
          <a:p>
            <a:pPr marL="0" indent="0">
              <a:buNone/>
            </a:pPr>
            <a:endParaRPr lang="en-US" dirty="0" smtClean="0"/>
          </a:p>
          <a:p>
            <a:pPr marL="0" indent="0">
              <a:buNone/>
            </a:pPr>
            <a:r>
              <a:rPr lang="en-US" dirty="0" smtClean="0"/>
              <a:t>    </a:t>
            </a:r>
          </a:p>
          <a:p>
            <a:pPr marL="0" indent="0">
              <a:buNone/>
            </a:pPr>
            <a:r>
              <a:rPr lang="en-US" dirty="0" smtClean="0"/>
              <a: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581400"/>
            <a:ext cx="3048000" cy="2286000"/>
          </a:xfrm>
          <a:prstGeom prst="rect">
            <a:avLst/>
          </a:prstGeom>
        </p:spPr>
      </p:pic>
    </p:spTree>
    <p:extLst>
      <p:ext uri="{BB962C8B-B14F-4D97-AF65-F5344CB8AC3E}">
        <p14:creationId xmlns:p14="http://schemas.microsoft.com/office/powerpoint/2010/main" val="2153098778"/>
      </p:ext>
    </p:extLst>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Writing Process as Recursive</a:t>
            </a:r>
            <a:endParaRPr lang="en-US" dirty="0"/>
          </a:p>
        </p:txBody>
      </p:sp>
      <p:sp>
        <p:nvSpPr>
          <p:cNvPr id="3" name="Footer Placeholder 2"/>
          <p:cNvSpPr>
            <a:spLocks noGrp="1"/>
          </p:cNvSpPr>
          <p:nvPr>
            <p:ph type="ftr" sz="quarter" idx="11"/>
          </p:nvPr>
        </p:nvSpPr>
        <p:spPr/>
        <p:txBody>
          <a:bodyPr/>
          <a:lstStyle/>
          <a:p>
            <a:pPr>
              <a:defRPr/>
            </a:pPr>
            <a:r>
              <a:rPr lang="en-US" smtClean="0"/>
              <a:t>LOEX 2014</a:t>
            </a:r>
            <a:endParaRPr lang="en-US"/>
          </a:p>
        </p:txBody>
      </p:sp>
      <p:sp>
        <p:nvSpPr>
          <p:cNvPr id="4" name="Slide Number Placeholder 3"/>
          <p:cNvSpPr>
            <a:spLocks noGrp="1"/>
          </p:cNvSpPr>
          <p:nvPr>
            <p:ph type="sldNum" sz="quarter" idx="12"/>
          </p:nvPr>
        </p:nvSpPr>
        <p:spPr/>
        <p:txBody>
          <a:bodyPr/>
          <a:lstStyle/>
          <a:p>
            <a:pPr>
              <a:defRPr/>
            </a:pPr>
            <a:fld id="{B1855008-AD56-4EE3-A6D7-56FED35248C1}" type="slidenum">
              <a:rPr lang="en-US" smtClean="0"/>
              <a:pPr>
                <a:defRPr/>
              </a:pPr>
              <a:t>6</a:t>
            </a:fld>
            <a:endParaRPr lang="en-US"/>
          </a:p>
        </p:txBody>
      </p:sp>
      <p:sp>
        <p:nvSpPr>
          <p:cNvPr id="5" name="Content Placeholder 4"/>
          <p:cNvSpPr>
            <a:spLocks noGrp="1"/>
          </p:cNvSpPr>
          <p:nvPr>
            <p:ph sz="quarter" idx="1"/>
          </p:nvPr>
        </p:nvSpPr>
        <p:spPr/>
        <p:txBody>
          <a:bodyPr/>
          <a:lstStyle/>
          <a:p>
            <a:pPr marL="0" indent="0">
              <a:buNone/>
            </a:pPr>
            <a:r>
              <a:rPr lang="en-US" dirty="0" smtClean="0"/>
              <a:t> </a:t>
            </a:r>
          </a:p>
          <a:p>
            <a:pPr marL="0" indent="0">
              <a:buNone/>
            </a:pPr>
            <a:endParaRPr lang="en-US" dirty="0"/>
          </a:p>
          <a:p>
            <a:pPr marL="0" indent="0">
              <a:buNone/>
            </a:pPr>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438400"/>
            <a:ext cx="45942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613842"/>
      </p:ext>
    </p:extLst>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Research process</a:t>
            </a:r>
            <a:endParaRPr lang="en-US" dirty="0"/>
          </a:p>
        </p:txBody>
      </p:sp>
      <p:sp>
        <p:nvSpPr>
          <p:cNvPr id="3" name="Footer Placeholder 2"/>
          <p:cNvSpPr>
            <a:spLocks noGrp="1"/>
          </p:cNvSpPr>
          <p:nvPr>
            <p:ph type="ftr" sz="quarter" idx="11"/>
          </p:nvPr>
        </p:nvSpPr>
        <p:spPr/>
        <p:txBody>
          <a:bodyPr/>
          <a:lstStyle/>
          <a:p>
            <a:pPr>
              <a:defRPr/>
            </a:pPr>
            <a:r>
              <a:rPr lang="en-US" smtClean="0"/>
              <a:t>LOEX 2014</a:t>
            </a:r>
            <a:endParaRPr lang="en-US"/>
          </a:p>
        </p:txBody>
      </p:sp>
      <p:sp>
        <p:nvSpPr>
          <p:cNvPr id="4" name="Slide Number Placeholder 3"/>
          <p:cNvSpPr>
            <a:spLocks noGrp="1"/>
          </p:cNvSpPr>
          <p:nvPr>
            <p:ph type="sldNum" sz="quarter" idx="12"/>
          </p:nvPr>
        </p:nvSpPr>
        <p:spPr/>
        <p:txBody>
          <a:bodyPr/>
          <a:lstStyle/>
          <a:p>
            <a:pPr>
              <a:defRPr/>
            </a:pPr>
            <a:fld id="{B1855008-AD56-4EE3-A6D7-56FED35248C1}" type="slidenum">
              <a:rPr lang="en-US" smtClean="0"/>
              <a:pPr>
                <a:defRPr/>
              </a:pPr>
              <a:t>7</a:t>
            </a:fld>
            <a:endParaRPr lang="en-US"/>
          </a:p>
        </p:txBody>
      </p:sp>
      <p:sp>
        <p:nvSpPr>
          <p:cNvPr id="5" name="Content Placeholder 4"/>
          <p:cNvSpPr>
            <a:spLocks noGrp="1"/>
          </p:cNvSpPr>
          <p:nvPr>
            <p:ph sz="quarter" idx="1"/>
          </p:nvPr>
        </p:nvSpPr>
        <p:spPr>
          <a:xfrm>
            <a:off x="338328" y="1538397"/>
            <a:ext cx="8503920" cy="4572000"/>
          </a:xfrm>
        </p:spPr>
        <p:txBody>
          <a:bodyPr/>
          <a:lstStyle/>
          <a:p>
            <a:pPr marL="0" indent="0">
              <a:buNone/>
            </a:pPr>
            <a:r>
              <a:rPr lang="en-US" dirty="0" smtClean="0"/>
              <a:t>Identifying &amp; selecting manageable topics</a:t>
            </a:r>
          </a:p>
          <a:p>
            <a:pPr marL="0" indent="0">
              <a:buNone/>
            </a:pPr>
            <a:r>
              <a:rPr lang="en-US" dirty="0" smtClean="0"/>
              <a:t>Creating a research questions</a:t>
            </a:r>
          </a:p>
          <a:p>
            <a:pPr marL="0" indent="0">
              <a:buNone/>
            </a:pPr>
            <a:r>
              <a:rPr lang="en-US" dirty="0" smtClean="0"/>
              <a:t>Setting up a search plan</a:t>
            </a:r>
          </a:p>
          <a:p>
            <a:pPr marL="0" indent="0">
              <a:buNone/>
            </a:pPr>
            <a:r>
              <a:rPr lang="en-US" dirty="0" smtClean="0"/>
              <a:t>Matching research questions &amp; search terms to resources</a:t>
            </a:r>
          </a:p>
          <a:p>
            <a:pPr marL="0" indent="0">
              <a:buNone/>
            </a:pPr>
            <a:r>
              <a:rPr lang="en-US" dirty="0" smtClean="0"/>
              <a:t>Identifying and evaluating your sources</a:t>
            </a:r>
          </a:p>
          <a:p>
            <a:pPr marL="0" indent="0">
              <a:buNone/>
            </a:pPr>
            <a:r>
              <a:rPr lang="en-US" dirty="0" smtClean="0"/>
              <a:t>Citing sources appropriately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4495800"/>
            <a:ext cx="2667000" cy="1776223"/>
          </a:xfrm>
          <a:prstGeom prst="rect">
            <a:avLst/>
          </a:prstGeom>
        </p:spPr>
      </p:pic>
    </p:spTree>
    <p:extLst>
      <p:ext uri="{BB962C8B-B14F-4D97-AF65-F5344CB8AC3E}">
        <p14:creationId xmlns:p14="http://schemas.microsoft.com/office/powerpoint/2010/main" val="2682390034"/>
      </p:ext>
    </p:extLst>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Research Process is </a:t>
            </a:r>
            <a:r>
              <a:rPr lang="en-US" dirty="0"/>
              <a:t>A</a:t>
            </a:r>
            <a:r>
              <a:rPr lang="en-US" dirty="0" smtClean="0"/>
              <a:t>lso Recursive</a:t>
            </a:r>
          </a:p>
        </p:txBody>
      </p:sp>
      <p:sp>
        <p:nvSpPr>
          <p:cNvPr id="2" name="Footer Placeholder 1"/>
          <p:cNvSpPr>
            <a:spLocks noGrp="1"/>
          </p:cNvSpPr>
          <p:nvPr>
            <p:ph type="ftr" sz="quarter" idx="11"/>
          </p:nvPr>
        </p:nvSpPr>
        <p:spPr/>
        <p:txBody>
          <a:bodyPr/>
          <a:lstStyle/>
          <a:p>
            <a:pPr>
              <a:defRPr/>
            </a:pPr>
            <a:r>
              <a:rPr lang="en-US" smtClean="0"/>
              <a:t>LOEX 2014</a:t>
            </a:r>
            <a:endParaRPr lang="en-US"/>
          </a:p>
        </p:txBody>
      </p:sp>
      <p:sp>
        <p:nvSpPr>
          <p:cNvPr id="3" name="Slide Number Placeholder 2"/>
          <p:cNvSpPr>
            <a:spLocks noGrp="1"/>
          </p:cNvSpPr>
          <p:nvPr>
            <p:ph type="sldNum" sz="quarter" idx="12"/>
          </p:nvPr>
        </p:nvSpPr>
        <p:spPr/>
        <p:txBody>
          <a:bodyPr/>
          <a:lstStyle/>
          <a:p>
            <a:pPr>
              <a:defRPr/>
            </a:pPr>
            <a:fld id="{B1855008-AD56-4EE3-A6D7-56FED35248C1}" type="slidenum">
              <a:rPr lang="en-US" smtClean="0"/>
              <a:pPr>
                <a:defRPr/>
              </a:pPr>
              <a:t>8</a:t>
            </a:fld>
            <a:endParaRPr lang="en-US"/>
          </a:p>
        </p:txBody>
      </p:sp>
      <p:pic>
        <p:nvPicPr>
          <p:cNvPr id="6"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30584" y="1752600"/>
            <a:ext cx="25527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070" y="3200400"/>
            <a:ext cx="216376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1100" y="1943100"/>
            <a:ext cx="23939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187401"/>
      </p:ext>
    </p:extLst>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Where Research and Writing Overlap</a:t>
            </a:r>
            <a:endParaRPr lang="en-US" dirty="0"/>
          </a:p>
        </p:txBody>
      </p:sp>
      <p:sp>
        <p:nvSpPr>
          <p:cNvPr id="3" name="Footer Placeholder 2"/>
          <p:cNvSpPr>
            <a:spLocks noGrp="1"/>
          </p:cNvSpPr>
          <p:nvPr>
            <p:ph type="ftr" sz="quarter" idx="11"/>
          </p:nvPr>
        </p:nvSpPr>
        <p:spPr/>
        <p:txBody>
          <a:bodyPr/>
          <a:lstStyle/>
          <a:p>
            <a:pPr>
              <a:defRPr/>
            </a:pPr>
            <a:r>
              <a:rPr lang="en-US" smtClean="0"/>
              <a:t>LOEX 2014</a:t>
            </a:r>
            <a:endParaRPr lang="en-US"/>
          </a:p>
        </p:txBody>
      </p:sp>
      <p:sp>
        <p:nvSpPr>
          <p:cNvPr id="4" name="Slide Number Placeholder 3"/>
          <p:cNvSpPr>
            <a:spLocks noGrp="1"/>
          </p:cNvSpPr>
          <p:nvPr>
            <p:ph type="sldNum" sz="quarter" idx="12"/>
          </p:nvPr>
        </p:nvSpPr>
        <p:spPr/>
        <p:txBody>
          <a:bodyPr/>
          <a:lstStyle/>
          <a:p>
            <a:pPr>
              <a:defRPr/>
            </a:pPr>
            <a:fld id="{ADAD518D-07EC-4A7A-9C04-C9FCAB833BBE}" type="slidenum">
              <a:rPr lang="en-US" smtClean="0"/>
              <a:pPr>
                <a:defRPr/>
              </a:pPr>
              <a:t>9</a:t>
            </a:fld>
            <a:endParaRPr lang="en-US"/>
          </a:p>
        </p:txBody>
      </p:sp>
      <p:sp>
        <p:nvSpPr>
          <p:cNvPr id="8" name="Content Placeholder 7"/>
          <p:cNvSpPr>
            <a:spLocks noGrp="1"/>
          </p:cNvSpPr>
          <p:nvPr>
            <p:ph sz="quarter" idx="1"/>
          </p:nvPr>
        </p:nvSpPr>
        <p:spPr/>
        <p:txBody>
          <a:bodyPr/>
          <a:lstStyle/>
          <a:p>
            <a:pPr marL="0" indent="0">
              <a:buNone/>
            </a:pPr>
            <a:r>
              <a:rPr lang="en-US" sz="2800" dirty="0" smtClean="0"/>
              <a:t>Which part of the writing process do you think librarians spend the most time in library instruction or at the reference desk? </a:t>
            </a:r>
          </a:p>
          <a:p>
            <a:pPr marL="0" indent="0">
              <a:buNone/>
            </a:pPr>
            <a:endParaRPr lang="en-US" sz="2800" dirty="0"/>
          </a:p>
          <a:p>
            <a:pPr marL="0" indent="0">
              <a:buNone/>
            </a:pPr>
            <a:r>
              <a:rPr lang="en-US" sz="2800" dirty="0" smtClean="0"/>
              <a:t>Prewriting</a:t>
            </a:r>
          </a:p>
          <a:p>
            <a:pPr marL="0" indent="0">
              <a:buNone/>
            </a:pPr>
            <a:r>
              <a:rPr lang="en-US" sz="2800" dirty="0" smtClean="0"/>
              <a:t>Critical Reading</a:t>
            </a:r>
          </a:p>
          <a:p>
            <a:pPr marL="0" indent="0">
              <a:buNone/>
            </a:pPr>
            <a:r>
              <a:rPr lang="en-US" sz="2800" dirty="0" smtClean="0"/>
              <a:t>Focusing/Organizing</a:t>
            </a:r>
          </a:p>
          <a:p>
            <a:pPr marL="0" indent="0">
              <a:buNone/>
            </a:pPr>
            <a:r>
              <a:rPr lang="en-US" sz="2800" dirty="0" smtClean="0"/>
              <a:t>Composing/Drafting</a:t>
            </a:r>
          </a:p>
          <a:p>
            <a:pPr marL="0" indent="0">
              <a:buNone/>
            </a:pPr>
            <a:r>
              <a:rPr lang="en-US" sz="2800" dirty="0" smtClean="0"/>
              <a:t>Documentation</a:t>
            </a:r>
          </a:p>
          <a:p>
            <a:pPr marL="0" indent="0">
              <a:buNone/>
            </a:pPr>
            <a:endParaRPr lang="en-US" dirty="0"/>
          </a:p>
        </p:txBody>
      </p:sp>
      <p:pic>
        <p:nvPicPr>
          <p:cNvPr id="11" name="Picture 3" descr="C:\Program Files\Microsoft Office\MEDIA\CAGCAT10\j023468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419600"/>
            <a:ext cx="2971800"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412922"/>
      </p:ext>
    </p:extLst>
  </p:cSld>
  <p:clrMapOvr>
    <a:masterClrMapping/>
  </p:clrMapOvr>
  <p:transition>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3311</TotalTime>
  <Words>1799</Words>
  <Application>Microsoft Office PowerPoint</Application>
  <PresentationFormat>On-screen Show (4:3)</PresentationFormat>
  <Paragraphs>204</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Georgia</vt:lpstr>
      <vt:lpstr>Monotype Sorts</vt:lpstr>
      <vt:lpstr>Times New Roman</vt:lpstr>
      <vt:lpstr>Wingdings</vt:lpstr>
      <vt:lpstr>Wingdings 2</vt:lpstr>
      <vt:lpstr>ヒラギノ角ゴ Pro W3</vt:lpstr>
      <vt:lpstr>Civic</vt:lpstr>
      <vt:lpstr>Information Literacy at the Crossroads: The Convergence between the Research &amp; Writing Processes</vt:lpstr>
      <vt:lpstr> Contact Information</vt:lpstr>
      <vt:lpstr>Objectives</vt:lpstr>
      <vt:lpstr>Think, Pair, Share</vt:lpstr>
      <vt:lpstr>The Writing Process</vt:lpstr>
      <vt:lpstr>Writing Process as Recursive</vt:lpstr>
      <vt:lpstr>The Research process</vt:lpstr>
      <vt:lpstr>Research Process is Also Recursive</vt:lpstr>
      <vt:lpstr>Where Research and Writing Overlap</vt:lpstr>
      <vt:lpstr>Where Research and Writing Overlap</vt:lpstr>
      <vt:lpstr> Misconceptions</vt:lpstr>
      <vt:lpstr>Misconceptions</vt:lpstr>
      <vt:lpstr>Looking at the Boundaries</vt:lpstr>
      <vt:lpstr>Strategies for Library Instruction</vt:lpstr>
      <vt:lpstr>Embedded-ness to Teach Process Over Product</vt:lpstr>
      <vt:lpstr> Spending More Time with Students on Topic Selection</vt:lpstr>
      <vt:lpstr>References</vt:lpstr>
      <vt:lpstr>Thank you! </vt:lpstr>
    </vt:vector>
  </TitlesOfParts>
  <Company>Virginia 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Outreach The Virtual Branch</dc:title>
  <dc:creator>SAA</dc:creator>
  <cp:lastModifiedBy>Ariew, Susan</cp:lastModifiedBy>
  <cp:revision>345</cp:revision>
  <cp:lastPrinted>2013-09-25T17:55:05Z</cp:lastPrinted>
  <dcterms:created xsi:type="dcterms:W3CDTF">1998-08-11T17:17:36Z</dcterms:created>
  <dcterms:modified xsi:type="dcterms:W3CDTF">2014-05-07T19:20:53Z</dcterms:modified>
</cp:coreProperties>
</file>